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370" r:id="rId3"/>
    <p:sldId id="371" r:id="rId4"/>
    <p:sldId id="373" r:id="rId6"/>
    <p:sldId id="391" r:id="rId7"/>
    <p:sldId id="375" r:id="rId8"/>
    <p:sldId id="394" r:id="rId9"/>
    <p:sldId id="376" r:id="rId10"/>
    <p:sldId id="392" r:id="rId11"/>
    <p:sldId id="393" r:id="rId12"/>
    <p:sldId id="443" r:id="rId13"/>
    <p:sldId id="444" r:id="rId14"/>
    <p:sldId id="374" r:id="rId15"/>
    <p:sldId id="377" r:id="rId16"/>
    <p:sldId id="378" r:id="rId17"/>
    <p:sldId id="379" r:id="rId18"/>
    <p:sldId id="380" r:id="rId19"/>
    <p:sldId id="383" r:id="rId20"/>
    <p:sldId id="446" r:id="rId21"/>
    <p:sldId id="445" r:id="rId22"/>
    <p:sldId id="447" r:id="rId23"/>
    <p:sldId id="448" r:id="rId24"/>
    <p:sldId id="381" r:id="rId25"/>
    <p:sldId id="382" r:id="rId26"/>
    <p:sldId id="449" r:id="rId27"/>
    <p:sldId id="450" r:id="rId28"/>
    <p:sldId id="451" r:id="rId29"/>
    <p:sldId id="384" r:id="rId30"/>
    <p:sldId id="452" r:id="rId31"/>
    <p:sldId id="385" r:id="rId32"/>
    <p:sldId id="461" r:id="rId33"/>
    <p:sldId id="453" r:id="rId34"/>
    <p:sldId id="458" r:id="rId35"/>
    <p:sldId id="460" r:id="rId36"/>
    <p:sldId id="454" r:id="rId37"/>
    <p:sldId id="455" r:id="rId38"/>
    <p:sldId id="456" r:id="rId39"/>
    <p:sldId id="282" r:id="rId40"/>
  </p:sldIdLst>
  <p:sldSz cx="12192000" cy="6858000"/>
  <p:notesSz cx="6858000" cy="9144000"/>
  <p:defaultTextStyle>
    <a:defPPr>
      <a:defRPr lang="zh-CN"/>
    </a:defPPr>
    <a:lvl1pPr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1pPr>
    <a:lvl2pPr marL="608330" indent="-1511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2pPr>
    <a:lvl3pPr marL="1217930" indent="-3035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3pPr>
    <a:lvl4pPr marL="1827530" indent="-4559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4pPr>
    <a:lvl5pPr marL="2437130" indent="-608330" algn="l" defTabSz="1217295" rtl="0" eaLnBrk="0" fontAlgn="base" hangingPunct="0">
      <a:spcBef>
        <a:spcPct val="0"/>
      </a:spcBef>
      <a:spcAft>
        <a:spcPct val="0"/>
      </a:spcAft>
      <a:defRPr sz="2400" kern="1200">
        <a:solidFill>
          <a:schemeClr val="tx1"/>
        </a:solidFill>
        <a:latin typeface="Calibri" panose="020F0502020204030204" pitchFamily="34" charset="0"/>
        <a:ea typeface="幼圆" panose="02010509060101010101" pitchFamily="49" charset="-122"/>
        <a:cs typeface="+mn-cs"/>
      </a:defRPr>
    </a:lvl5pPr>
    <a:lvl6pPr marL="22860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6pPr>
    <a:lvl7pPr marL="27432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7pPr>
    <a:lvl8pPr marL="32004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8pPr>
    <a:lvl9pPr marL="3657600" algn="l" defTabSz="914400" rtl="0" eaLnBrk="1" latinLnBrk="0" hangingPunct="1">
      <a:defRPr sz="2400" kern="1200">
        <a:solidFill>
          <a:schemeClr val="tx1"/>
        </a:solidFill>
        <a:latin typeface="Calibri" panose="020F0502020204030204" pitchFamily="34" charset="0"/>
        <a:ea typeface="幼圆" panose="020105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80808"/>
    <a:srgbClr val="0000CC"/>
    <a:srgbClr val="92D050"/>
    <a:srgbClr val="A2A8A7"/>
    <a:srgbClr val="2B3449"/>
    <a:srgbClr val="0E647C"/>
    <a:srgbClr val="FFFFFF"/>
    <a:srgbClr val="0BAEBF"/>
    <a:srgbClr val="F5F5F5"/>
    <a:srgbClr val="FE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66" d="100"/>
          <a:sy n="66" d="100"/>
        </p:scale>
        <p:origin x="-900" y="-19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67E72-F0B9-48A2-BF4B-66876E74273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712880-4CE6-4E9A-8093-84C77429CE2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7" Type="http://schemas.openxmlformats.org/officeDocument/2006/relationships/image" Target="../media/image16.png"/><Relationship Id="rId16" Type="http://schemas.openxmlformats.org/officeDocument/2006/relationships/image" Target="../media/image15.png"/><Relationship Id="rId15" Type="http://schemas.openxmlformats.org/officeDocument/2006/relationships/image" Target="../media/image14.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image" Target="../media/image8.png"/><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7" Type="http://schemas.openxmlformats.org/officeDocument/2006/relationships/image" Target="../media/image16.png"/><Relationship Id="rId16" Type="http://schemas.openxmlformats.org/officeDocument/2006/relationships/image" Target="../media/image15.png"/><Relationship Id="rId15" Type="http://schemas.openxmlformats.org/officeDocument/2006/relationships/image" Target="../media/image14.png"/><Relationship Id="rId14" Type="http://schemas.openxmlformats.org/officeDocument/2006/relationships/image" Target="../media/image13.png"/><Relationship Id="rId13" Type="http://schemas.openxmlformats.org/officeDocument/2006/relationships/image" Target="../media/image12.png"/><Relationship Id="rId12" Type="http://schemas.openxmlformats.org/officeDocument/2006/relationships/image" Target="../media/image11.png"/><Relationship Id="rId11" Type="http://schemas.openxmlformats.org/officeDocument/2006/relationships/image" Target="../media/image10.png"/><Relationship Id="rId10" Type="http://schemas.openxmlformats.org/officeDocument/2006/relationships/image" Target="../media/image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8" name="矩形 7"/>
          <p:cNvSpPr/>
          <p:nvPr userDrawn="1"/>
        </p:nvSpPr>
        <p:spPr>
          <a:xfrm>
            <a:off x="0" y="1"/>
            <a:ext cx="12192000"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29"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30" name="Footer Placeholder 4"/>
          <p:cNvSpPr>
            <a:spLocks noGrp="1"/>
          </p:cNvSpPr>
          <p:nvPr>
            <p:ph type="ftr" sz="quarter" idx="11"/>
          </p:nvPr>
        </p:nvSpPr>
        <p:spPr/>
        <p:txBody>
          <a:bodyPr/>
          <a:lstStyle>
            <a:lvl1pPr>
              <a:defRPr/>
            </a:lvl1pPr>
          </a:lstStyle>
          <a:p>
            <a:endParaRPr lang="zh-CN" altLang="en-US"/>
          </a:p>
        </p:txBody>
      </p:sp>
      <p:sp>
        <p:nvSpPr>
          <p:cNvPr id="31"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
        <p:nvSpPr>
          <p:cNvPr id="2" name="Title 1"/>
          <p:cNvSpPr>
            <a:spLocks noGrp="1"/>
          </p:cNvSpPr>
          <p:nvPr>
            <p:ph type="ctrTitle"/>
          </p:nvPr>
        </p:nvSpPr>
        <p:spPr>
          <a:xfrm>
            <a:off x="6402548" y="1586173"/>
            <a:ext cx="5644310" cy="2698820"/>
          </a:xfrm>
          <a:noFill/>
        </p:spPr>
        <p:txBody>
          <a:bodyPr anchor="ctr">
            <a:normAutofit/>
          </a:bodyPr>
          <a:lstStyle>
            <a:lvl1pPr algn="ctr">
              <a:lnSpc>
                <a:spcPct val="150000"/>
              </a:lnSpc>
              <a:defRPr sz="4400" b="1" i="0">
                <a:solidFill>
                  <a:schemeClr val="accent1"/>
                </a:solidFill>
                <a:effectLst/>
              </a:defRPr>
            </a:lvl1pPr>
          </a:lstStyle>
          <a:p>
            <a:r>
              <a:rPr lang="zh-CN" altLang="en-US" dirty="0"/>
              <a:t>单击此处编辑母版标题样式</a:t>
            </a:r>
            <a:endParaRPr lang="en-US" dirty="0"/>
          </a:p>
        </p:txBody>
      </p:sp>
      <p:sp>
        <p:nvSpPr>
          <p:cNvPr id="3" name="Subtitle 2"/>
          <p:cNvSpPr>
            <a:spLocks noGrp="1"/>
          </p:cNvSpPr>
          <p:nvPr>
            <p:ph type="subTitle" idx="1" hasCustomPrompt="1"/>
          </p:nvPr>
        </p:nvSpPr>
        <p:spPr>
          <a:xfrm>
            <a:off x="6402549" y="4565047"/>
            <a:ext cx="5644310" cy="643396"/>
          </a:xfrm>
        </p:spPr>
        <p:txBody>
          <a:bodyPr>
            <a:normAutofit/>
          </a:bodyPr>
          <a:lstStyle>
            <a:lvl1pPr marL="0" indent="0" algn="ctr">
              <a:lnSpc>
                <a:spcPct val="15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dirty="0"/>
          </a:p>
        </p:txBody>
      </p:sp>
      <p:grpSp>
        <p:nvGrpSpPr>
          <p:cNvPr id="11" name="Group 1474"/>
          <p:cNvGrpSpPr>
            <a:grpSpLocks noChangeAspect="1"/>
          </p:cNvGrpSpPr>
          <p:nvPr userDrawn="1"/>
        </p:nvGrpSpPr>
        <p:grpSpPr bwMode="auto">
          <a:xfrm>
            <a:off x="1915139" y="783772"/>
            <a:ext cx="4303310" cy="4123479"/>
            <a:chOff x="1797" y="213"/>
            <a:chExt cx="4092" cy="3921"/>
          </a:xfrm>
        </p:grpSpPr>
        <p:sp>
          <p:nvSpPr>
            <p:cNvPr id="12" name="Freeform 1475"/>
            <p:cNvSpPr/>
            <p:nvPr/>
          </p:nvSpPr>
          <p:spPr bwMode="auto">
            <a:xfrm>
              <a:off x="3399" y="2697"/>
              <a:ext cx="85" cy="250"/>
            </a:xfrm>
            <a:custGeom>
              <a:avLst/>
              <a:gdLst>
                <a:gd name="T0" fmla="*/ 81 w 85"/>
                <a:gd name="T1" fmla="*/ 0 h 250"/>
                <a:gd name="T2" fmla="*/ 0 w 85"/>
                <a:gd name="T3" fmla="*/ 92 h 250"/>
                <a:gd name="T4" fmla="*/ 9 w 85"/>
                <a:gd name="T5" fmla="*/ 250 h 250"/>
                <a:gd name="T6" fmla="*/ 85 w 85"/>
                <a:gd name="T7" fmla="*/ 1 h 250"/>
                <a:gd name="T8" fmla="*/ 81 w 85"/>
                <a:gd name="T9" fmla="*/ 0 h 250"/>
              </a:gdLst>
              <a:ahLst/>
              <a:cxnLst>
                <a:cxn ang="0">
                  <a:pos x="T0" y="T1"/>
                </a:cxn>
                <a:cxn ang="0">
                  <a:pos x="T2" y="T3"/>
                </a:cxn>
                <a:cxn ang="0">
                  <a:pos x="T4" y="T5"/>
                </a:cxn>
                <a:cxn ang="0">
                  <a:pos x="T6" y="T7"/>
                </a:cxn>
                <a:cxn ang="0">
                  <a:pos x="T8" y="T9"/>
                </a:cxn>
              </a:cxnLst>
              <a:rect l="0" t="0" r="r" b="b"/>
              <a:pathLst>
                <a:path w="85" h="250">
                  <a:moveTo>
                    <a:pt x="81" y="0"/>
                  </a:moveTo>
                  <a:lnTo>
                    <a:pt x="0" y="92"/>
                  </a:lnTo>
                  <a:lnTo>
                    <a:pt x="9" y="250"/>
                  </a:lnTo>
                  <a:lnTo>
                    <a:pt x="85" y="1"/>
                  </a:lnTo>
                  <a:lnTo>
                    <a:pt x="81" y="0"/>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Freeform 1476"/>
            <p:cNvSpPr/>
            <p:nvPr/>
          </p:nvSpPr>
          <p:spPr bwMode="auto">
            <a:xfrm>
              <a:off x="3399" y="2697"/>
              <a:ext cx="85" cy="250"/>
            </a:xfrm>
            <a:custGeom>
              <a:avLst/>
              <a:gdLst>
                <a:gd name="T0" fmla="*/ 81 w 85"/>
                <a:gd name="T1" fmla="*/ 0 h 250"/>
                <a:gd name="T2" fmla="*/ 0 w 85"/>
                <a:gd name="T3" fmla="*/ 92 h 250"/>
                <a:gd name="T4" fmla="*/ 9 w 85"/>
                <a:gd name="T5" fmla="*/ 250 h 250"/>
                <a:gd name="T6" fmla="*/ 85 w 85"/>
                <a:gd name="T7" fmla="*/ 1 h 250"/>
                <a:gd name="T8" fmla="*/ 81 w 85"/>
                <a:gd name="T9" fmla="*/ 0 h 250"/>
              </a:gdLst>
              <a:ahLst/>
              <a:cxnLst>
                <a:cxn ang="0">
                  <a:pos x="T0" y="T1"/>
                </a:cxn>
                <a:cxn ang="0">
                  <a:pos x="T2" y="T3"/>
                </a:cxn>
                <a:cxn ang="0">
                  <a:pos x="T4" y="T5"/>
                </a:cxn>
                <a:cxn ang="0">
                  <a:pos x="T6" y="T7"/>
                </a:cxn>
                <a:cxn ang="0">
                  <a:pos x="T8" y="T9"/>
                </a:cxn>
              </a:cxnLst>
              <a:rect l="0" t="0" r="r" b="b"/>
              <a:pathLst>
                <a:path w="85" h="250">
                  <a:moveTo>
                    <a:pt x="81" y="0"/>
                  </a:moveTo>
                  <a:lnTo>
                    <a:pt x="0" y="92"/>
                  </a:lnTo>
                  <a:lnTo>
                    <a:pt x="9" y="250"/>
                  </a:lnTo>
                  <a:lnTo>
                    <a:pt x="85" y="1"/>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1477"/>
            <p:cNvSpPr/>
            <p:nvPr/>
          </p:nvSpPr>
          <p:spPr bwMode="auto">
            <a:xfrm>
              <a:off x="2789" y="2418"/>
              <a:ext cx="640" cy="909"/>
            </a:xfrm>
            <a:custGeom>
              <a:avLst/>
              <a:gdLst>
                <a:gd name="T0" fmla="*/ 0 w 640"/>
                <a:gd name="T1" fmla="*/ 0 h 909"/>
                <a:gd name="T2" fmla="*/ 51 w 640"/>
                <a:gd name="T3" fmla="*/ 522 h 909"/>
                <a:gd name="T4" fmla="*/ 640 w 640"/>
                <a:gd name="T5" fmla="*/ 909 h 909"/>
                <a:gd name="T6" fmla="*/ 612 w 640"/>
                <a:gd name="T7" fmla="*/ 373 h 909"/>
                <a:gd name="T8" fmla="*/ 0 w 640"/>
                <a:gd name="T9" fmla="*/ 0 h 909"/>
              </a:gdLst>
              <a:ahLst/>
              <a:cxnLst>
                <a:cxn ang="0">
                  <a:pos x="T0" y="T1"/>
                </a:cxn>
                <a:cxn ang="0">
                  <a:pos x="T2" y="T3"/>
                </a:cxn>
                <a:cxn ang="0">
                  <a:pos x="T4" y="T5"/>
                </a:cxn>
                <a:cxn ang="0">
                  <a:pos x="T6" y="T7"/>
                </a:cxn>
                <a:cxn ang="0">
                  <a:pos x="T8" y="T9"/>
                </a:cxn>
              </a:cxnLst>
              <a:rect l="0" t="0" r="r" b="b"/>
              <a:pathLst>
                <a:path w="640" h="909">
                  <a:moveTo>
                    <a:pt x="0" y="0"/>
                  </a:moveTo>
                  <a:lnTo>
                    <a:pt x="51" y="522"/>
                  </a:lnTo>
                  <a:lnTo>
                    <a:pt x="640" y="909"/>
                  </a:lnTo>
                  <a:lnTo>
                    <a:pt x="612" y="373"/>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1478"/>
            <p:cNvSpPr/>
            <p:nvPr/>
          </p:nvSpPr>
          <p:spPr bwMode="auto">
            <a:xfrm>
              <a:off x="2881" y="1109"/>
              <a:ext cx="745" cy="639"/>
            </a:xfrm>
            <a:custGeom>
              <a:avLst/>
              <a:gdLst>
                <a:gd name="T0" fmla="*/ 365 w 745"/>
                <a:gd name="T1" fmla="*/ 51 h 639"/>
                <a:gd name="T2" fmla="*/ 0 w 745"/>
                <a:gd name="T3" fmla="*/ 372 h 639"/>
                <a:gd name="T4" fmla="*/ 68 w 745"/>
                <a:gd name="T5" fmla="*/ 639 h 639"/>
                <a:gd name="T6" fmla="*/ 494 w 745"/>
                <a:gd name="T7" fmla="*/ 546 h 639"/>
                <a:gd name="T8" fmla="*/ 745 w 745"/>
                <a:gd name="T9" fmla="*/ 154 h 639"/>
                <a:gd name="T10" fmla="*/ 510 w 745"/>
                <a:gd name="T11" fmla="*/ 0 h 639"/>
                <a:gd name="T12" fmla="*/ 365 w 745"/>
                <a:gd name="T13" fmla="*/ 51 h 639"/>
              </a:gdLst>
              <a:ahLst/>
              <a:cxnLst>
                <a:cxn ang="0">
                  <a:pos x="T0" y="T1"/>
                </a:cxn>
                <a:cxn ang="0">
                  <a:pos x="T2" y="T3"/>
                </a:cxn>
                <a:cxn ang="0">
                  <a:pos x="T4" y="T5"/>
                </a:cxn>
                <a:cxn ang="0">
                  <a:pos x="T6" y="T7"/>
                </a:cxn>
                <a:cxn ang="0">
                  <a:pos x="T8" y="T9"/>
                </a:cxn>
                <a:cxn ang="0">
                  <a:pos x="T10" y="T11"/>
                </a:cxn>
                <a:cxn ang="0">
                  <a:pos x="T12" y="T13"/>
                </a:cxn>
              </a:cxnLst>
              <a:rect l="0" t="0" r="r" b="b"/>
              <a:pathLst>
                <a:path w="745" h="639">
                  <a:moveTo>
                    <a:pt x="365" y="51"/>
                  </a:moveTo>
                  <a:lnTo>
                    <a:pt x="0" y="372"/>
                  </a:lnTo>
                  <a:lnTo>
                    <a:pt x="68" y="639"/>
                  </a:lnTo>
                  <a:lnTo>
                    <a:pt x="494" y="546"/>
                  </a:lnTo>
                  <a:lnTo>
                    <a:pt x="745" y="154"/>
                  </a:lnTo>
                  <a:lnTo>
                    <a:pt x="510" y="0"/>
                  </a:lnTo>
                  <a:lnTo>
                    <a:pt x="365" y="51"/>
                  </a:lnTo>
                  <a:close/>
                </a:path>
              </a:pathLst>
            </a:custGeom>
            <a:solidFill>
              <a:schemeClr val="accent4">
                <a:lumMod val="75000"/>
              </a:schemeClr>
            </a:solidFill>
            <a:ln w="9525">
              <a:noFill/>
              <a:round/>
            </a:ln>
          </p:spPr>
          <p:txBody>
            <a:bodyPr vert="horz" wrap="square" lIns="91440" tIns="45720" rIns="91440" bIns="45720" numCol="1" anchor="t" anchorCtr="0" compatLnSpc="1"/>
            <a:lstStyle/>
            <a:p>
              <a:endParaRPr lang="id-ID"/>
            </a:p>
          </p:txBody>
        </p:sp>
        <p:sp>
          <p:nvSpPr>
            <p:cNvPr id="16" name="Freeform 1479"/>
            <p:cNvSpPr/>
            <p:nvPr/>
          </p:nvSpPr>
          <p:spPr bwMode="auto">
            <a:xfrm>
              <a:off x="2871" y="1119"/>
              <a:ext cx="745" cy="639"/>
            </a:xfrm>
            <a:custGeom>
              <a:avLst/>
              <a:gdLst>
                <a:gd name="T0" fmla="*/ 365 w 745"/>
                <a:gd name="T1" fmla="*/ 51 h 639"/>
                <a:gd name="T2" fmla="*/ 0 w 745"/>
                <a:gd name="T3" fmla="*/ 372 h 639"/>
                <a:gd name="T4" fmla="*/ 68 w 745"/>
                <a:gd name="T5" fmla="*/ 639 h 639"/>
                <a:gd name="T6" fmla="*/ 494 w 745"/>
                <a:gd name="T7" fmla="*/ 546 h 639"/>
                <a:gd name="T8" fmla="*/ 745 w 745"/>
                <a:gd name="T9" fmla="*/ 154 h 639"/>
                <a:gd name="T10" fmla="*/ 510 w 745"/>
                <a:gd name="T11" fmla="*/ 0 h 639"/>
                <a:gd name="T12" fmla="*/ 365 w 745"/>
                <a:gd name="T13" fmla="*/ 51 h 639"/>
              </a:gdLst>
              <a:ahLst/>
              <a:cxnLst>
                <a:cxn ang="0">
                  <a:pos x="T0" y="T1"/>
                </a:cxn>
                <a:cxn ang="0">
                  <a:pos x="T2" y="T3"/>
                </a:cxn>
                <a:cxn ang="0">
                  <a:pos x="T4" y="T5"/>
                </a:cxn>
                <a:cxn ang="0">
                  <a:pos x="T6" y="T7"/>
                </a:cxn>
                <a:cxn ang="0">
                  <a:pos x="T8" y="T9"/>
                </a:cxn>
                <a:cxn ang="0">
                  <a:pos x="T10" y="T11"/>
                </a:cxn>
                <a:cxn ang="0">
                  <a:pos x="T12" y="T13"/>
                </a:cxn>
              </a:cxnLst>
              <a:rect l="0" t="0" r="r" b="b"/>
              <a:pathLst>
                <a:path w="745" h="639">
                  <a:moveTo>
                    <a:pt x="365" y="51"/>
                  </a:moveTo>
                  <a:lnTo>
                    <a:pt x="0" y="372"/>
                  </a:lnTo>
                  <a:lnTo>
                    <a:pt x="68" y="639"/>
                  </a:lnTo>
                  <a:lnTo>
                    <a:pt x="494" y="546"/>
                  </a:lnTo>
                  <a:lnTo>
                    <a:pt x="745" y="154"/>
                  </a:lnTo>
                  <a:lnTo>
                    <a:pt x="510" y="0"/>
                  </a:lnTo>
                  <a:lnTo>
                    <a:pt x="365"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1480"/>
            <p:cNvSpPr/>
            <p:nvPr/>
          </p:nvSpPr>
          <p:spPr bwMode="auto">
            <a:xfrm>
              <a:off x="3280" y="1375"/>
              <a:ext cx="639" cy="802"/>
            </a:xfrm>
            <a:custGeom>
              <a:avLst/>
              <a:gdLst>
                <a:gd name="T0" fmla="*/ 0 w 639"/>
                <a:gd name="T1" fmla="*/ 0 h 802"/>
                <a:gd name="T2" fmla="*/ 639 w 639"/>
                <a:gd name="T3" fmla="*/ 356 h 802"/>
                <a:gd name="T4" fmla="*/ 537 w 639"/>
                <a:gd name="T5" fmla="*/ 802 h 802"/>
                <a:gd name="T6" fmla="*/ 22 w 639"/>
                <a:gd name="T7" fmla="*/ 515 h 802"/>
                <a:gd name="T8" fmla="*/ 0 w 639"/>
                <a:gd name="T9" fmla="*/ 0 h 802"/>
              </a:gdLst>
              <a:ahLst/>
              <a:cxnLst>
                <a:cxn ang="0">
                  <a:pos x="T0" y="T1"/>
                </a:cxn>
                <a:cxn ang="0">
                  <a:pos x="T2" y="T3"/>
                </a:cxn>
                <a:cxn ang="0">
                  <a:pos x="T4" y="T5"/>
                </a:cxn>
                <a:cxn ang="0">
                  <a:pos x="T6" y="T7"/>
                </a:cxn>
                <a:cxn ang="0">
                  <a:pos x="T8" y="T9"/>
                </a:cxn>
              </a:cxnLst>
              <a:rect l="0" t="0" r="r" b="b"/>
              <a:pathLst>
                <a:path w="639" h="802">
                  <a:moveTo>
                    <a:pt x="0" y="0"/>
                  </a:moveTo>
                  <a:lnTo>
                    <a:pt x="639" y="356"/>
                  </a:lnTo>
                  <a:lnTo>
                    <a:pt x="537" y="802"/>
                  </a:lnTo>
                  <a:lnTo>
                    <a:pt x="22" y="515"/>
                  </a:lnTo>
                  <a:lnTo>
                    <a:pt x="0" y="0"/>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1481"/>
            <p:cNvSpPr/>
            <p:nvPr/>
          </p:nvSpPr>
          <p:spPr bwMode="auto">
            <a:xfrm>
              <a:off x="3245" y="1889"/>
              <a:ext cx="514" cy="1016"/>
            </a:xfrm>
            <a:custGeom>
              <a:avLst/>
              <a:gdLst>
                <a:gd name="T0" fmla="*/ 0 w 514"/>
                <a:gd name="T1" fmla="*/ 475 h 1016"/>
                <a:gd name="T2" fmla="*/ 30 w 514"/>
                <a:gd name="T3" fmla="*/ 1016 h 1016"/>
                <a:gd name="T4" fmla="*/ 231 w 514"/>
                <a:gd name="T5" fmla="*/ 834 h 1016"/>
                <a:gd name="T6" fmla="*/ 514 w 514"/>
                <a:gd name="T7" fmla="*/ 0 h 1016"/>
                <a:gd name="T8" fmla="*/ 0 w 514"/>
                <a:gd name="T9" fmla="*/ 475 h 1016"/>
              </a:gdLst>
              <a:ahLst/>
              <a:cxnLst>
                <a:cxn ang="0">
                  <a:pos x="T0" y="T1"/>
                </a:cxn>
                <a:cxn ang="0">
                  <a:pos x="T2" y="T3"/>
                </a:cxn>
                <a:cxn ang="0">
                  <a:pos x="T4" y="T5"/>
                </a:cxn>
                <a:cxn ang="0">
                  <a:pos x="T6" y="T7"/>
                </a:cxn>
                <a:cxn ang="0">
                  <a:pos x="T8" y="T9"/>
                </a:cxn>
              </a:cxnLst>
              <a:rect l="0" t="0" r="r" b="b"/>
              <a:pathLst>
                <a:path w="514" h="1016">
                  <a:moveTo>
                    <a:pt x="0" y="475"/>
                  </a:moveTo>
                  <a:lnTo>
                    <a:pt x="30" y="1016"/>
                  </a:lnTo>
                  <a:lnTo>
                    <a:pt x="231" y="834"/>
                  </a:lnTo>
                  <a:lnTo>
                    <a:pt x="514" y="0"/>
                  </a:lnTo>
                  <a:lnTo>
                    <a:pt x="0" y="475"/>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1482"/>
            <p:cNvSpPr/>
            <p:nvPr/>
          </p:nvSpPr>
          <p:spPr bwMode="auto">
            <a:xfrm>
              <a:off x="2840" y="2931"/>
              <a:ext cx="622" cy="882"/>
            </a:xfrm>
            <a:custGeom>
              <a:avLst/>
              <a:gdLst>
                <a:gd name="T0" fmla="*/ 48 w 622"/>
                <a:gd name="T1" fmla="*/ 500 h 882"/>
                <a:gd name="T2" fmla="*/ 0 w 622"/>
                <a:gd name="T3" fmla="*/ 0 h 882"/>
                <a:gd name="T4" fmla="*/ 589 w 622"/>
                <a:gd name="T5" fmla="*/ 387 h 882"/>
                <a:gd name="T6" fmla="*/ 622 w 622"/>
                <a:gd name="T7" fmla="*/ 882 h 882"/>
                <a:gd name="T8" fmla="*/ 48 w 622"/>
                <a:gd name="T9" fmla="*/ 500 h 882"/>
              </a:gdLst>
              <a:ahLst/>
              <a:cxnLst>
                <a:cxn ang="0">
                  <a:pos x="T0" y="T1"/>
                </a:cxn>
                <a:cxn ang="0">
                  <a:pos x="T2" y="T3"/>
                </a:cxn>
                <a:cxn ang="0">
                  <a:pos x="T4" y="T5"/>
                </a:cxn>
                <a:cxn ang="0">
                  <a:pos x="T6" y="T7"/>
                </a:cxn>
                <a:cxn ang="0">
                  <a:pos x="T8" y="T9"/>
                </a:cxn>
              </a:cxnLst>
              <a:rect l="0" t="0" r="r" b="b"/>
              <a:pathLst>
                <a:path w="622" h="882">
                  <a:moveTo>
                    <a:pt x="48" y="500"/>
                  </a:moveTo>
                  <a:lnTo>
                    <a:pt x="0" y="0"/>
                  </a:lnTo>
                  <a:lnTo>
                    <a:pt x="589" y="387"/>
                  </a:lnTo>
                  <a:lnTo>
                    <a:pt x="622" y="882"/>
                  </a:lnTo>
                  <a:lnTo>
                    <a:pt x="48" y="50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Freeform 1483"/>
            <p:cNvSpPr/>
            <p:nvPr/>
          </p:nvSpPr>
          <p:spPr bwMode="auto">
            <a:xfrm>
              <a:off x="2840" y="2940"/>
              <a:ext cx="622" cy="882"/>
            </a:xfrm>
            <a:custGeom>
              <a:avLst/>
              <a:gdLst>
                <a:gd name="T0" fmla="*/ 48 w 622"/>
                <a:gd name="T1" fmla="*/ 500 h 882"/>
                <a:gd name="T2" fmla="*/ 0 w 622"/>
                <a:gd name="T3" fmla="*/ 0 h 882"/>
                <a:gd name="T4" fmla="*/ 589 w 622"/>
                <a:gd name="T5" fmla="*/ 387 h 882"/>
                <a:gd name="T6" fmla="*/ 622 w 622"/>
                <a:gd name="T7" fmla="*/ 882 h 882"/>
                <a:gd name="T8" fmla="*/ 48 w 622"/>
                <a:gd name="T9" fmla="*/ 500 h 882"/>
              </a:gdLst>
              <a:ahLst/>
              <a:cxnLst>
                <a:cxn ang="0">
                  <a:pos x="T0" y="T1"/>
                </a:cxn>
                <a:cxn ang="0">
                  <a:pos x="T2" y="T3"/>
                </a:cxn>
                <a:cxn ang="0">
                  <a:pos x="T4" y="T5"/>
                </a:cxn>
                <a:cxn ang="0">
                  <a:pos x="T6" y="T7"/>
                </a:cxn>
                <a:cxn ang="0">
                  <a:pos x="T8" y="T9"/>
                </a:cxn>
              </a:cxnLst>
              <a:rect l="0" t="0" r="r" b="b"/>
              <a:pathLst>
                <a:path w="622" h="882">
                  <a:moveTo>
                    <a:pt x="48" y="500"/>
                  </a:moveTo>
                  <a:lnTo>
                    <a:pt x="0" y="0"/>
                  </a:lnTo>
                  <a:lnTo>
                    <a:pt x="589" y="387"/>
                  </a:lnTo>
                  <a:lnTo>
                    <a:pt x="622" y="882"/>
                  </a:lnTo>
                  <a:lnTo>
                    <a:pt x="48" y="5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1484"/>
            <p:cNvSpPr/>
            <p:nvPr/>
          </p:nvSpPr>
          <p:spPr bwMode="auto">
            <a:xfrm>
              <a:off x="3197" y="3023"/>
              <a:ext cx="820" cy="1034"/>
            </a:xfrm>
            <a:custGeom>
              <a:avLst/>
              <a:gdLst>
                <a:gd name="T0" fmla="*/ 189 w 820"/>
                <a:gd name="T1" fmla="*/ 0 h 1034"/>
                <a:gd name="T2" fmla="*/ 0 w 820"/>
                <a:gd name="T3" fmla="*/ 625 h 1034"/>
                <a:gd name="T4" fmla="*/ 610 w 820"/>
                <a:gd name="T5" fmla="*/ 1034 h 1034"/>
                <a:gd name="T6" fmla="*/ 820 w 820"/>
                <a:gd name="T7" fmla="*/ 402 h 1034"/>
                <a:gd name="T8" fmla="*/ 189 w 820"/>
                <a:gd name="T9" fmla="*/ 0 h 1034"/>
              </a:gdLst>
              <a:ahLst/>
              <a:cxnLst>
                <a:cxn ang="0">
                  <a:pos x="T0" y="T1"/>
                </a:cxn>
                <a:cxn ang="0">
                  <a:pos x="T2" y="T3"/>
                </a:cxn>
                <a:cxn ang="0">
                  <a:pos x="T4" y="T5"/>
                </a:cxn>
                <a:cxn ang="0">
                  <a:pos x="T6" y="T7"/>
                </a:cxn>
                <a:cxn ang="0">
                  <a:pos x="T8" y="T9"/>
                </a:cxn>
              </a:cxnLst>
              <a:rect l="0" t="0" r="r" b="b"/>
              <a:pathLst>
                <a:path w="820" h="1034">
                  <a:moveTo>
                    <a:pt x="189" y="0"/>
                  </a:moveTo>
                  <a:lnTo>
                    <a:pt x="0" y="625"/>
                  </a:lnTo>
                  <a:lnTo>
                    <a:pt x="610" y="1034"/>
                  </a:lnTo>
                  <a:lnTo>
                    <a:pt x="820" y="402"/>
                  </a:lnTo>
                  <a:lnTo>
                    <a:pt x="189"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1485"/>
            <p:cNvSpPr/>
            <p:nvPr/>
          </p:nvSpPr>
          <p:spPr bwMode="auto">
            <a:xfrm>
              <a:off x="3197" y="3023"/>
              <a:ext cx="820" cy="1034"/>
            </a:xfrm>
            <a:custGeom>
              <a:avLst/>
              <a:gdLst>
                <a:gd name="T0" fmla="*/ 189 w 820"/>
                <a:gd name="T1" fmla="*/ 0 h 1034"/>
                <a:gd name="T2" fmla="*/ 0 w 820"/>
                <a:gd name="T3" fmla="*/ 625 h 1034"/>
                <a:gd name="T4" fmla="*/ 610 w 820"/>
                <a:gd name="T5" fmla="*/ 1034 h 1034"/>
                <a:gd name="T6" fmla="*/ 820 w 820"/>
                <a:gd name="T7" fmla="*/ 402 h 1034"/>
                <a:gd name="T8" fmla="*/ 189 w 820"/>
                <a:gd name="T9" fmla="*/ 0 h 1034"/>
              </a:gdLst>
              <a:ahLst/>
              <a:cxnLst>
                <a:cxn ang="0">
                  <a:pos x="T0" y="T1"/>
                </a:cxn>
                <a:cxn ang="0">
                  <a:pos x="T2" y="T3"/>
                </a:cxn>
                <a:cxn ang="0">
                  <a:pos x="T4" y="T5"/>
                </a:cxn>
                <a:cxn ang="0">
                  <a:pos x="T6" y="T7"/>
                </a:cxn>
                <a:cxn ang="0">
                  <a:pos x="T8" y="T9"/>
                </a:cxn>
              </a:cxnLst>
              <a:rect l="0" t="0" r="r" b="b"/>
              <a:pathLst>
                <a:path w="820" h="1034">
                  <a:moveTo>
                    <a:pt x="189" y="0"/>
                  </a:moveTo>
                  <a:lnTo>
                    <a:pt x="0" y="625"/>
                  </a:lnTo>
                  <a:lnTo>
                    <a:pt x="610" y="1034"/>
                  </a:lnTo>
                  <a:lnTo>
                    <a:pt x="820" y="402"/>
                  </a:lnTo>
                  <a:lnTo>
                    <a:pt x="1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Freeform 1486"/>
            <p:cNvSpPr/>
            <p:nvPr/>
          </p:nvSpPr>
          <p:spPr bwMode="auto">
            <a:xfrm>
              <a:off x="2509" y="2182"/>
              <a:ext cx="238" cy="235"/>
            </a:xfrm>
            <a:custGeom>
              <a:avLst/>
              <a:gdLst>
                <a:gd name="T0" fmla="*/ 0 w 238"/>
                <a:gd name="T1" fmla="*/ 109 h 235"/>
                <a:gd name="T2" fmla="*/ 238 w 238"/>
                <a:gd name="T3" fmla="*/ 0 h 235"/>
                <a:gd name="T4" fmla="*/ 165 w 238"/>
                <a:gd name="T5" fmla="*/ 235 h 235"/>
                <a:gd name="T6" fmla="*/ 0 w 238"/>
                <a:gd name="T7" fmla="*/ 109 h 235"/>
              </a:gdLst>
              <a:ahLst/>
              <a:cxnLst>
                <a:cxn ang="0">
                  <a:pos x="T0" y="T1"/>
                </a:cxn>
                <a:cxn ang="0">
                  <a:pos x="T2" y="T3"/>
                </a:cxn>
                <a:cxn ang="0">
                  <a:pos x="T4" y="T5"/>
                </a:cxn>
                <a:cxn ang="0">
                  <a:pos x="T6" y="T7"/>
                </a:cxn>
              </a:cxnLst>
              <a:rect l="0" t="0" r="r" b="b"/>
              <a:pathLst>
                <a:path w="238" h="235">
                  <a:moveTo>
                    <a:pt x="0" y="109"/>
                  </a:moveTo>
                  <a:lnTo>
                    <a:pt x="238" y="0"/>
                  </a:lnTo>
                  <a:lnTo>
                    <a:pt x="165" y="235"/>
                  </a:lnTo>
                  <a:lnTo>
                    <a:pt x="0" y="109"/>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1487"/>
            <p:cNvSpPr/>
            <p:nvPr/>
          </p:nvSpPr>
          <p:spPr bwMode="auto">
            <a:xfrm>
              <a:off x="2225" y="2069"/>
              <a:ext cx="624" cy="871"/>
            </a:xfrm>
            <a:custGeom>
              <a:avLst/>
              <a:gdLst>
                <a:gd name="T0" fmla="*/ 0 w 624"/>
                <a:gd name="T1" fmla="*/ 0 h 871"/>
                <a:gd name="T2" fmla="*/ 573 w 624"/>
                <a:gd name="T3" fmla="*/ 349 h 871"/>
                <a:gd name="T4" fmla="*/ 624 w 624"/>
                <a:gd name="T5" fmla="*/ 871 h 871"/>
                <a:gd name="T6" fmla="*/ 78 w 624"/>
                <a:gd name="T7" fmla="*/ 510 h 871"/>
                <a:gd name="T8" fmla="*/ 0 w 624"/>
                <a:gd name="T9" fmla="*/ 0 h 871"/>
              </a:gdLst>
              <a:ahLst/>
              <a:cxnLst>
                <a:cxn ang="0">
                  <a:pos x="T0" y="T1"/>
                </a:cxn>
                <a:cxn ang="0">
                  <a:pos x="T2" y="T3"/>
                </a:cxn>
                <a:cxn ang="0">
                  <a:pos x="T4" y="T5"/>
                </a:cxn>
                <a:cxn ang="0">
                  <a:pos x="T6" y="T7"/>
                </a:cxn>
                <a:cxn ang="0">
                  <a:pos x="T8" y="T9"/>
                </a:cxn>
              </a:cxnLst>
              <a:rect l="0" t="0" r="r" b="b"/>
              <a:pathLst>
                <a:path w="624" h="871">
                  <a:moveTo>
                    <a:pt x="0" y="0"/>
                  </a:moveTo>
                  <a:lnTo>
                    <a:pt x="573" y="349"/>
                  </a:lnTo>
                  <a:lnTo>
                    <a:pt x="624" y="871"/>
                  </a:lnTo>
                  <a:lnTo>
                    <a:pt x="78" y="51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1488"/>
            <p:cNvSpPr/>
            <p:nvPr/>
          </p:nvSpPr>
          <p:spPr bwMode="auto">
            <a:xfrm>
              <a:off x="2216" y="2069"/>
              <a:ext cx="624" cy="871"/>
            </a:xfrm>
            <a:custGeom>
              <a:avLst/>
              <a:gdLst>
                <a:gd name="T0" fmla="*/ 0 w 624"/>
                <a:gd name="T1" fmla="*/ 0 h 871"/>
                <a:gd name="T2" fmla="*/ 573 w 624"/>
                <a:gd name="T3" fmla="*/ 349 h 871"/>
                <a:gd name="T4" fmla="*/ 624 w 624"/>
                <a:gd name="T5" fmla="*/ 871 h 871"/>
                <a:gd name="T6" fmla="*/ 78 w 624"/>
                <a:gd name="T7" fmla="*/ 510 h 871"/>
                <a:gd name="T8" fmla="*/ 0 w 624"/>
                <a:gd name="T9" fmla="*/ 0 h 871"/>
              </a:gdLst>
              <a:ahLst/>
              <a:cxnLst>
                <a:cxn ang="0">
                  <a:pos x="T0" y="T1"/>
                </a:cxn>
                <a:cxn ang="0">
                  <a:pos x="T2" y="T3"/>
                </a:cxn>
                <a:cxn ang="0">
                  <a:pos x="T4" y="T5"/>
                </a:cxn>
                <a:cxn ang="0">
                  <a:pos x="T6" y="T7"/>
                </a:cxn>
                <a:cxn ang="0">
                  <a:pos x="T8" y="T9"/>
                </a:cxn>
              </a:cxnLst>
              <a:rect l="0" t="0" r="r" b="b"/>
              <a:pathLst>
                <a:path w="624" h="871">
                  <a:moveTo>
                    <a:pt x="0" y="0"/>
                  </a:moveTo>
                  <a:lnTo>
                    <a:pt x="573" y="349"/>
                  </a:lnTo>
                  <a:lnTo>
                    <a:pt x="624" y="871"/>
                  </a:lnTo>
                  <a:lnTo>
                    <a:pt x="78" y="5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1489"/>
            <p:cNvSpPr/>
            <p:nvPr/>
          </p:nvSpPr>
          <p:spPr bwMode="auto">
            <a:xfrm>
              <a:off x="2424" y="1402"/>
              <a:ext cx="581" cy="1020"/>
            </a:xfrm>
            <a:custGeom>
              <a:avLst/>
              <a:gdLst>
                <a:gd name="T0" fmla="*/ 548 w 581"/>
                <a:gd name="T1" fmla="*/ 0 h 1020"/>
                <a:gd name="T2" fmla="*/ 581 w 581"/>
                <a:gd name="T3" fmla="*/ 549 h 1020"/>
                <a:gd name="T4" fmla="*/ 57 w 581"/>
                <a:gd name="T5" fmla="*/ 1020 h 1020"/>
                <a:gd name="T6" fmla="*/ 0 w 581"/>
                <a:gd name="T7" fmla="*/ 483 h 1020"/>
                <a:gd name="T8" fmla="*/ 548 w 581"/>
                <a:gd name="T9" fmla="*/ 0 h 1020"/>
              </a:gdLst>
              <a:ahLst/>
              <a:cxnLst>
                <a:cxn ang="0">
                  <a:pos x="T0" y="T1"/>
                </a:cxn>
                <a:cxn ang="0">
                  <a:pos x="T2" y="T3"/>
                </a:cxn>
                <a:cxn ang="0">
                  <a:pos x="T4" y="T5"/>
                </a:cxn>
                <a:cxn ang="0">
                  <a:pos x="T6" y="T7"/>
                </a:cxn>
                <a:cxn ang="0">
                  <a:pos x="T8" y="T9"/>
                </a:cxn>
              </a:cxnLst>
              <a:rect l="0" t="0" r="r" b="b"/>
              <a:pathLst>
                <a:path w="581" h="1020">
                  <a:moveTo>
                    <a:pt x="548" y="0"/>
                  </a:moveTo>
                  <a:lnTo>
                    <a:pt x="581" y="549"/>
                  </a:lnTo>
                  <a:lnTo>
                    <a:pt x="57" y="1020"/>
                  </a:lnTo>
                  <a:lnTo>
                    <a:pt x="0" y="483"/>
                  </a:lnTo>
                  <a:lnTo>
                    <a:pt x="548"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1490"/>
            <p:cNvSpPr/>
            <p:nvPr/>
          </p:nvSpPr>
          <p:spPr bwMode="auto">
            <a:xfrm>
              <a:off x="2600" y="1986"/>
              <a:ext cx="675" cy="919"/>
            </a:xfrm>
            <a:custGeom>
              <a:avLst/>
              <a:gdLst>
                <a:gd name="T0" fmla="*/ 645 w 675"/>
                <a:gd name="T1" fmla="*/ 378 h 919"/>
                <a:gd name="T2" fmla="*/ 675 w 675"/>
                <a:gd name="T3" fmla="*/ 919 h 919"/>
                <a:gd name="T4" fmla="*/ 51 w 675"/>
                <a:gd name="T5" fmla="*/ 538 h 919"/>
                <a:gd name="T6" fmla="*/ 0 w 675"/>
                <a:gd name="T7" fmla="*/ 0 h 919"/>
                <a:gd name="T8" fmla="*/ 645 w 675"/>
                <a:gd name="T9" fmla="*/ 378 h 919"/>
              </a:gdLst>
              <a:ahLst/>
              <a:cxnLst>
                <a:cxn ang="0">
                  <a:pos x="T0" y="T1"/>
                </a:cxn>
                <a:cxn ang="0">
                  <a:pos x="T2" y="T3"/>
                </a:cxn>
                <a:cxn ang="0">
                  <a:pos x="T4" y="T5"/>
                </a:cxn>
                <a:cxn ang="0">
                  <a:pos x="T6" y="T7"/>
                </a:cxn>
                <a:cxn ang="0">
                  <a:pos x="T8" y="T9"/>
                </a:cxn>
              </a:cxnLst>
              <a:rect l="0" t="0" r="r" b="b"/>
              <a:pathLst>
                <a:path w="675" h="919">
                  <a:moveTo>
                    <a:pt x="645" y="378"/>
                  </a:moveTo>
                  <a:lnTo>
                    <a:pt x="675" y="919"/>
                  </a:lnTo>
                  <a:lnTo>
                    <a:pt x="51" y="538"/>
                  </a:lnTo>
                  <a:lnTo>
                    <a:pt x="0" y="0"/>
                  </a:lnTo>
                  <a:lnTo>
                    <a:pt x="645" y="37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1491"/>
            <p:cNvSpPr/>
            <p:nvPr/>
          </p:nvSpPr>
          <p:spPr bwMode="auto">
            <a:xfrm>
              <a:off x="2600" y="1501"/>
              <a:ext cx="1198" cy="863"/>
            </a:xfrm>
            <a:custGeom>
              <a:avLst/>
              <a:gdLst>
                <a:gd name="T0" fmla="*/ 645 w 1198"/>
                <a:gd name="T1" fmla="*/ 863 h 863"/>
                <a:gd name="T2" fmla="*/ 1198 w 1198"/>
                <a:gd name="T3" fmla="*/ 363 h 863"/>
                <a:gd name="T4" fmla="*/ 549 w 1198"/>
                <a:gd name="T5" fmla="*/ 0 h 863"/>
                <a:gd name="T6" fmla="*/ 0 w 1198"/>
                <a:gd name="T7" fmla="*/ 485 h 863"/>
                <a:gd name="T8" fmla="*/ 645 w 1198"/>
                <a:gd name="T9" fmla="*/ 863 h 863"/>
              </a:gdLst>
              <a:ahLst/>
              <a:cxnLst>
                <a:cxn ang="0">
                  <a:pos x="T0" y="T1"/>
                </a:cxn>
                <a:cxn ang="0">
                  <a:pos x="T2" y="T3"/>
                </a:cxn>
                <a:cxn ang="0">
                  <a:pos x="T4" y="T5"/>
                </a:cxn>
                <a:cxn ang="0">
                  <a:pos x="T6" y="T7"/>
                </a:cxn>
                <a:cxn ang="0">
                  <a:pos x="T8" y="T9"/>
                </a:cxn>
              </a:cxnLst>
              <a:rect l="0" t="0" r="r" b="b"/>
              <a:pathLst>
                <a:path w="1198" h="863">
                  <a:moveTo>
                    <a:pt x="645" y="863"/>
                  </a:moveTo>
                  <a:lnTo>
                    <a:pt x="1198" y="363"/>
                  </a:lnTo>
                  <a:lnTo>
                    <a:pt x="549" y="0"/>
                  </a:lnTo>
                  <a:lnTo>
                    <a:pt x="0" y="485"/>
                  </a:lnTo>
                  <a:lnTo>
                    <a:pt x="645" y="86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1492"/>
            <p:cNvSpPr/>
            <p:nvPr/>
          </p:nvSpPr>
          <p:spPr bwMode="auto">
            <a:xfrm>
              <a:off x="3798" y="3170"/>
              <a:ext cx="675" cy="887"/>
            </a:xfrm>
            <a:custGeom>
              <a:avLst/>
              <a:gdLst>
                <a:gd name="T0" fmla="*/ 0 w 675"/>
                <a:gd name="T1" fmla="*/ 887 h 887"/>
                <a:gd name="T2" fmla="*/ 210 w 675"/>
                <a:gd name="T3" fmla="*/ 255 h 887"/>
                <a:gd name="T4" fmla="*/ 675 w 675"/>
                <a:gd name="T5" fmla="*/ 0 h 887"/>
                <a:gd name="T6" fmla="*/ 473 w 675"/>
                <a:gd name="T7" fmla="*/ 603 h 887"/>
                <a:gd name="T8" fmla="*/ 0 w 675"/>
                <a:gd name="T9" fmla="*/ 887 h 887"/>
              </a:gdLst>
              <a:ahLst/>
              <a:cxnLst>
                <a:cxn ang="0">
                  <a:pos x="T0" y="T1"/>
                </a:cxn>
                <a:cxn ang="0">
                  <a:pos x="T2" y="T3"/>
                </a:cxn>
                <a:cxn ang="0">
                  <a:pos x="T4" y="T5"/>
                </a:cxn>
                <a:cxn ang="0">
                  <a:pos x="T6" y="T7"/>
                </a:cxn>
                <a:cxn ang="0">
                  <a:pos x="T8" y="T9"/>
                </a:cxn>
              </a:cxnLst>
              <a:rect l="0" t="0" r="r" b="b"/>
              <a:pathLst>
                <a:path w="675" h="887">
                  <a:moveTo>
                    <a:pt x="0" y="887"/>
                  </a:moveTo>
                  <a:lnTo>
                    <a:pt x="210" y="255"/>
                  </a:lnTo>
                  <a:lnTo>
                    <a:pt x="675" y="0"/>
                  </a:lnTo>
                  <a:lnTo>
                    <a:pt x="473" y="603"/>
                  </a:lnTo>
                  <a:lnTo>
                    <a:pt x="0" y="88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1493"/>
            <p:cNvSpPr/>
            <p:nvPr/>
          </p:nvSpPr>
          <p:spPr bwMode="auto">
            <a:xfrm>
              <a:off x="3807" y="3170"/>
              <a:ext cx="675" cy="887"/>
            </a:xfrm>
            <a:custGeom>
              <a:avLst/>
              <a:gdLst>
                <a:gd name="T0" fmla="*/ 0 w 675"/>
                <a:gd name="T1" fmla="*/ 887 h 887"/>
                <a:gd name="T2" fmla="*/ 210 w 675"/>
                <a:gd name="T3" fmla="*/ 255 h 887"/>
                <a:gd name="T4" fmla="*/ 675 w 675"/>
                <a:gd name="T5" fmla="*/ 0 h 887"/>
                <a:gd name="T6" fmla="*/ 473 w 675"/>
                <a:gd name="T7" fmla="*/ 603 h 887"/>
                <a:gd name="T8" fmla="*/ 0 w 675"/>
                <a:gd name="T9" fmla="*/ 887 h 887"/>
              </a:gdLst>
              <a:ahLst/>
              <a:cxnLst>
                <a:cxn ang="0">
                  <a:pos x="T0" y="T1"/>
                </a:cxn>
                <a:cxn ang="0">
                  <a:pos x="T2" y="T3"/>
                </a:cxn>
                <a:cxn ang="0">
                  <a:pos x="T4" y="T5"/>
                </a:cxn>
                <a:cxn ang="0">
                  <a:pos x="T6" y="T7"/>
                </a:cxn>
                <a:cxn ang="0">
                  <a:pos x="T8" y="T9"/>
                </a:cxn>
              </a:cxnLst>
              <a:rect l="0" t="0" r="r" b="b"/>
              <a:pathLst>
                <a:path w="675" h="887">
                  <a:moveTo>
                    <a:pt x="0" y="887"/>
                  </a:moveTo>
                  <a:lnTo>
                    <a:pt x="210" y="255"/>
                  </a:lnTo>
                  <a:lnTo>
                    <a:pt x="675" y="0"/>
                  </a:lnTo>
                  <a:lnTo>
                    <a:pt x="473" y="603"/>
                  </a:lnTo>
                  <a:lnTo>
                    <a:pt x="0" y="8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1494"/>
            <p:cNvSpPr/>
            <p:nvPr/>
          </p:nvSpPr>
          <p:spPr bwMode="auto">
            <a:xfrm>
              <a:off x="4280" y="2928"/>
              <a:ext cx="637" cy="845"/>
            </a:xfrm>
            <a:custGeom>
              <a:avLst/>
              <a:gdLst>
                <a:gd name="T0" fmla="*/ 427 w 637"/>
                <a:gd name="T1" fmla="*/ 588 h 845"/>
                <a:gd name="T2" fmla="*/ 637 w 637"/>
                <a:gd name="T3" fmla="*/ 0 h 845"/>
                <a:gd name="T4" fmla="*/ 202 w 637"/>
                <a:gd name="T5" fmla="*/ 242 h 845"/>
                <a:gd name="T6" fmla="*/ 0 w 637"/>
                <a:gd name="T7" fmla="*/ 845 h 845"/>
                <a:gd name="T8" fmla="*/ 427 w 637"/>
                <a:gd name="T9" fmla="*/ 588 h 845"/>
              </a:gdLst>
              <a:ahLst/>
              <a:cxnLst>
                <a:cxn ang="0">
                  <a:pos x="T0" y="T1"/>
                </a:cxn>
                <a:cxn ang="0">
                  <a:pos x="T2" y="T3"/>
                </a:cxn>
                <a:cxn ang="0">
                  <a:pos x="T4" y="T5"/>
                </a:cxn>
                <a:cxn ang="0">
                  <a:pos x="T6" y="T7"/>
                </a:cxn>
                <a:cxn ang="0">
                  <a:pos x="T8" y="T9"/>
                </a:cxn>
              </a:cxnLst>
              <a:rect l="0" t="0" r="r" b="b"/>
              <a:pathLst>
                <a:path w="637" h="845">
                  <a:moveTo>
                    <a:pt x="427" y="588"/>
                  </a:moveTo>
                  <a:lnTo>
                    <a:pt x="637" y="0"/>
                  </a:lnTo>
                  <a:lnTo>
                    <a:pt x="202" y="242"/>
                  </a:lnTo>
                  <a:lnTo>
                    <a:pt x="0" y="845"/>
                  </a:lnTo>
                  <a:lnTo>
                    <a:pt x="427" y="588"/>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1495"/>
            <p:cNvSpPr/>
            <p:nvPr/>
          </p:nvSpPr>
          <p:spPr bwMode="auto">
            <a:xfrm>
              <a:off x="4280" y="2928"/>
              <a:ext cx="637" cy="845"/>
            </a:xfrm>
            <a:custGeom>
              <a:avLst/>
              <a:gdLst>
                <a:gd name="T0" fmla="*/ 427 w 637"/>
                <a:gd name="T1" fmla="*/ 588 h 845"/>
                <a:gd name="T2" fmla="*/ 637 w 637"/>
                <a:gd name="T3" fmla="*/ 0 h 845"/>
                <a:gd name="T4" fmla="*/ 202 w 637"/>
                <a:gd name="T5" fmla="*/ 242 h 845"/>
                <a:gd name="T6" fmla="*/ 0 w 637"/>
                <a:gd name="T7" fmla="*/ 845 h 845"/>
                <a:gd name="T8" fmla="*/ 427 w 637"/>
                <a:gd name="T9" fmla="*/ 588 h 845"/>
              </a:gdLst>
              <a:ahLst/>
              <a:cxnLst>
                <a:cxn ang="0">
                  <a:pos x="T0" y="T1"/>
                </a:cxn>
                <a:cxn ang="0">
                  <a:pos x="T2" y="T3"/>
                </a:cxn>
                <a:cxn ang="0">
                  <a:pos x="T4" y="T5"/>
                </a:cxn>
                <a:cxn ang="0">
                  <a:pos x="T6" y="T7"/>
                </a:cxn>
                <a:cxn ang="0">
                  <a:pos x="T8" y="T9"/>
                </a:cxn>
              </a:cxnLst>
              <a:rect l="0" t="0" r="r" b="b"/>
              <a:pathLst>
                <a:path w="637" h="845">
                  <a:moveTo>
                    <a:pt x="427" y="588"/>
                  </a:moveTo>
                  <a:lnTo>
                    <a:pt x="637" y="0"/>
                  </a:lnTo>
                  <a:lnTo>
                    <a:pt x="202" y="242"/>
                  </a:lnTo>
                  <a:lnTo>
                    <a:pt x="0" y="845"/>
                  </a:lnTo>
                  <a:lnTo>
                    <a:pt x="427" y="5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1496"/>
            <p:cNvSpPr/>
            <p:nvPr/>
          </p:nvSpPr>
          <p:spPr bwMode="auto">
            <a:xfrm>
              <a:off x="4482" y="2692"/>
              <a:ext cx="435" cy="478"/>
            </a:xfrm>
            <a:custGeom>
              <a:avLst/>
              <a:gdLst>
                <a:gd name="T0" fmla="*/ 0 w 435"/>
                <a:gd name="T1" fmla="*/ 478 h 478"/>
                <a:gd name="T2" fmla="*/ 435 w 435"/>
                <a:gd name="T3" fmla="*/ 236 h 478"/>
                <a:gd name="T4" fmla="*/ 35 w 435"/>
                <a:gd name="T5" fmla="*/ 0 h 478"/>
                <a:gd name="T6" fmla="*/ 0 w 435"/>
                <a:gd name="T7" fmla="*/ 478 h 478"/>
              </a:gdLst>
              <a:ahLst/>
              <a:cxnLst>
                <a:cxn ang="0">
                  <a:pos x="T0" y="T1"/>
                </a:cxn>
                <a:cxn ang="0">
                  <a:pos x="T2" y="T3"/>
                </a:cxn>
                <a:cxn ang="0">
                  <a:pos x="T4" y="T5"/>
                </a:cxn>
                <a:cxn ang="0">
                  <a:pos x="T6" y="T7"/>
                </a:cxn>
              </a:cxnLst>
              <a:rect l="0" t="0" r="r" b="b"/>
              <a:pathLst>
                <a:path w="435" h="478">
                  <a:moveTo>
                    <a:pt x="0" y="478"/>
                  </a:moveTo>
                  <a:lnTo>
                    <a:pt x="435" y="236"/>
                  </a:lnTo>
                  <a:lnTo>
                    <a:pt x="35"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1497"/>
            <p:cNvSpPr/>
            <p:nvPr/>
          </p:nvSpPr>
          <p:spPr bwMode="auto">
            <a:xfrm>
              <a:off x="4482" y="2692"/>
              <a:ext cx="435" cy="478"/>
            </a:xfrm>
            <a:custGeom>
              <a:avLst/>
              <a:gdLst>
                <a:gd name="T0" fmla="*/ 0 w 435"/>
                <a:gd name="T1" fmla="*/ 478 h 478"/>
                <a:gd name="T2" fmla="*/ 435 w 435"/>
                <a:gd name="T3" fmla="*/ 236 h 478"/>
                <a:gd name="T4" fmla="*/ 35 w 435"/>
                <a:gd name="T5" fmla="*/ 0 h 478"/>
                <a:gd name="T6" fmla="*/ 0 w 435"/>
                <a:gd name="T7" fmla="*/ 478 h 478"/>
              </a:gdLst>
              <a:ahLst/>
              <a:cxnLst>
                <a:cxn ang="0">
                  <a:pos x="T0" y="T1"/>
                </a:cxn>
                <a:cxn ang="0">
                  <a:pos x="T2" y="T3"/>
                </a:cxn>
                <a:cxn ang="0">
                  <a:pos x="T4" y="T5"/>
                </a:cxn>
                <a:cxn ang="0">
                  <a:pos x="T6" y="T7"/>
                </a:cxn>
              </a:cxnLst>
              <a:rect l="0" t="0" r="r" b="b"/>
              <a:pathLst>
                <a:path w="435" h="478">
                  <a:moveTo>
                    <a:pt x="0" y="478"/>
                  </a:moveTo>
                  <a:lnTo>
                    <a:pt x="435" y="236"/>
                  </a:lnTo>
                  <a:lnTo>
                    <a:pt x="35" y="0"/>
                  </a:lnTo>
                  <a:lnTo>
                    <a:pt x="0" y="4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1498"/>
            <p:cNvSpPr/>
            <p:nvPr/>
          </p:nvSpPr>
          <p:spPr bwMode="auto">
            <a:xfrm>
              <a:off x="4707" y="2740"/>
              <a:ext cx="555" cy="776"/>
            </a:xfrm>
            <a:custGeom>
              <a:avLst/>
              <a:gdLst>
                <a:gd name="T0" fmla="*/ 346 w 555"/>
                <a:gd name="T1" fmla="*/ 567 h 776"/>
                <a:gd name="T2" fmla="*/ 555 w 555"/>
                <a:gd name="T3" fmla="*/ 0 h 776"/>
                <a:gd name="T4" fmla="*/ 210 w 555"/>
                <a:gd name="T5" fmla="*/ 188 h 776"/>
                <a:gd name="T6" fmla="*/ 0 w 555"/>
                <a:gd name="T7" fmla="*/ 776 h 776"/>
                <a:gd name="T8" fmla="*/ 346 w 555"/>
                <a:gd name="T9" fmla="*/ 567 h 776"/>
              </a:gdLst>
              <a:ahLst/>
              <a:cxnLst>
                <a:cxn ang="0">
                  <a:pos x="T0" y="T1"/>
                </a:cxn>
                <a:cxn ang="0">
                  <a:pos x="T2" y="T3"/>
                </a:cxn>
                <a:cxn ang="0">
                  <a:pos x="T4" y="T5"/>
                </a:cxn>
                <a:cxn ang="0">
                  <a:pos x="T6" y="T7"/>
                </a:cxn>
                <a:cxn ang="0">
                  <a:pos x="T8" y="T9"/>
                </a:cxn>
              </a:cxnLst>
              <a:rect l="0" t="0" r="r" b="b"/>
              <a:pathLst>
                <a:path w="555" h="776">
                  <a:moveTo>
                    <a:pt x="346" y="567"/>
                  </a:moveTo>
                  <a:lnTo>
                    <a:pt x="555" y="0"/>
                  </a:lnTo>
                  <a:lnTo>
                    <a:pt x="210" y="188"/>
                  </a:lnTo>
                  <a:lnTo>
                    <a:pt x="0" y="776"/>
                  </a:lnTo>
                  <a:lnTo>
                    <a:pt x="346" y="56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1499"/>
            <p:cNvSpPr/>
            <p:nvPr/>
          </p:nvSpPr>
          <p:spPr bwMode="auto">
            <a:xfrm>
              <a:off x="4707" y="2740"/>
              <a:ext cx="555" cy="776"/>
            </a:xfrm>
            <a:custGeom>
              <a:avLst/>
              <a:gdLst>
                <a:gd name="T0" fmla="*/ 346 w 555"/>
                <a:gd name="T1" fmla="*/ 567 h 776"/>
                <a:gd name="T2" fmla="*/ 555 w 555"/>
                <a:gd name="T3" fmla="*/ 0 h 776"/>
                <a:gd name="T4" fmla="*/ 210 w 555"/>
                <a:gd name="T5" fmla="*/ 188 h 776"/>
                <a:gd name="T6" fmla="*/ 0 w 555"/>
                <a:gd name="T7" fmla="*/ 776 h 776"/>
                <a:gd name="T8" fmla="*/ 346 w 555"/>
                <a:gd name="T9" fmla="*/ 567 h 776"/>
              </a:gdLst>
              <a:ahLst/>
              <a:cxnLst>
                <a:cxn ang="0">
                  <a:pos x="T0" y="T1"/>
                </a:cxn>
                <a:cxn ang="0">
                  <a:pos x="T2" y="T3"/>
                </a:cxn>
                <a:cxn ang="0">
                  <a:pos x="T4" y="T5"/>
                </a:cxn>
                <a:cxn ang="0">
                  <a:pos x="T6" y="T7"/>
                </a:cxn>
                <a:cxn ang="0">
                  <a:pos x="T8" y="T9"/>
                </a:cxn>
              </a:cxnLst>
              <a:rect l="0" t="0" r="r" b="b"/>
              <a:pathLst>
                <a:path w="555" h="776">
                  <a:moveTo>
                    <a:pt x="346" y="567"/>
                  </a:moveTo>
                  <a:lnTo>
                    <a:pt x="555" y="0"/>
                  </a:lnTo>
                  <a:lnTo>
                    <a:pt x="210" y="188"/>
                  </a:lnTo>
                  <a:lnTo>
                    <a:pt x="0" y="776"/>
                  </a:lnTo>
                  <a:lnTo>
                    <a:pt x="346" y="5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1500"/>
            <p:cNvSpPr/>
            <p:nvPr/>
          </p:nvSpPr>
          <p:spPr bwMode="auto">
            <a:xfrm>
              <a:off x="4619" y="2480"/>
              <a:ext cx="490" cy="474"/>
            </a:xfrm>
            <a:custGeom>
              <a:avLst/>
              <a:gdLst>
                <a:gd name="T0" fmla="*/ 330 w 490"/>
                <a:gd name="T1" fmla="*/ 474 h 474"/>
                <a:gd name="T2" fmla="*/ 490 w 490"/>
                <a:gd name="T3" fmla="*/ 24 h 474"/>
                <a:gd name="T4" fmla="*/ 95 w 490"/>
                <a:gd name="T5" fmla="*/ 0 h 474"/>
                <a:gd name="T6" fmla="*/ 0 w 490"/>
                <a:gd name="T7" fmla="*/ 282 h 474"/>
                <a:gd name="T8" fmla="*/ 330 w 490"/>
                <a:gd name="T9" fmla="*/ 474 h 474"/>
              </a:gdLst>
              <a:ahLst/>
              <a:cxnLst>
                <a:cxn ang="0">
                  <a:pos x="T0" y="T1"/>
                </a:cxn>
                <a:cxn ang="0">
                  <a:pos x="T2" y="T3"/>
                </a:cxn>
                <a:cxn ang="0">
                  <a:pos x="T4" y="T5"/>
                </a:cxn>
                <a:cxn ang="0">
                  <a:pos x="T6" y="T7"/>
                </a:cxn>
                <a:cxn ang="0">
                  <a:pos x="T8" y="T9"/>
                </a:cxn>
              </a:cxnLst>
              <a:rect l="0" t="0" r="r" b="b"/>
              <a:pathLst>
                <a:path w="490" h="474">
                  <a:moveTo>
                    <a:pt x="330" y="474"/>
                  </a:moveTo>
                  <a:lnTo>
                    <a:pt x="490" y="24"/>
                  </a:lnTo>
                  <a:lnTo>
                    <a:pt x="95" y="0"/>
                  </a:lnTo>
                  <a:lnTo>
                    <a:pt x="0" y="282"/>
                  </a:lnTo>
                  <a:lnTo>
                    <a:pt x="330" y="474"/>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1501"/>
            <p:cNvSpPr/>
            <p:nvPr/>
          </p:nvSpPr>
          <p:spPr bwMode="auto">
            <a:xfrm>
              <a:off x="4588" y="2442"/>
              <a:ext cx="218" cy="407"/>
            </a:xfrm>
            <a:custGeom>
              <a:avLst/>
              <a:gdLst>
                <a:gd name="T0" fmla="*/ 101 w 218"/>
                <a:gd name="T1" fmla="*/ 352 h 407"/>
                <a:gd name="T2" fmla="*/ 218 w 218"/>
                <a:gd name="T3" fmla="*/ 0 h 407"/>
                <a:gd name="T4" fmla="*/ 126 w 218"/>
                <a:gd name="T5" fmla="*/ 29 h 407"/>
                <a:gd name="T6" fmla="*/ 0 w 218"/>
                <a:gd name="T7" fmla="*/ 407 h 407"/>
                <a:gd name="T8" fmla="*/ 101 w 218"/>
                <a:gd name="T9" fmla="*/ 352 h 407"/>
              </a:gdLst>
              <a:ahLst/>
              <a:cxnLst>
                <a:cxn ang="0">
                  <a:pos x="T0" y="T1"/>
                </a:cxn>
                <a:cxn ang="0">
                  <a:pos x="T2" y="T3"/>
                </a:cxn>
                <a:cxn ang="0">
                  <a:pos x="T4" y="T5"/>
                </a:cxn>
                <a:cxn ang="0">
                  <a:pos x="T6" y="T7"/>
                </a:cxn>
                <a:cxn ang="0">
                  <a:pos x="T8" y="T9"/>
                </a:cxn>
              </a:cxnLst>
              <a:rect l="0" t="0" r="r" b="b"/>
              <a:pathLst>
                <a:path w="218" h="407">
                  <a:moveTo>
                    <a:pt x="101" y="352"/>
                  </a:moveTo>
                  <a:lnTo>
                    <a:pt x="218" y="0"/>
                  </a:lnTo>
                  <a:lnTo>
                    <a:pt x="126" y="29"/>
                  </a:lnTo>
                  <a:lnTo>
                    <a:pt x="0" y="407"/>
                  </a:lnTo>
                  <a:lnTo>
                    <a:pt x="101" y="3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1502"/>
            <p:cNvSpPr/>
            <p:nvPr/>
          </p:nvSpPr>
          <p:spPr bwMode="auto">
            <a:xfrm>
              <a:off x="4017" y="2471"/>
              <a:ext cx="697" cy="954"/>
            </a:xfrm>
            <a:custGeom>
              <a:avLst/>
              <a:gdLst>
                <a:gd name="T0" fmla="*/ 243 w 697"/>
                <a:gd name="T1" fmla="*/ 222 h 954"/>
                <a:gd name="T2" fmla="*/ 0 w 697"/>
                <a:gd name="T3" fmla="*/ 954 h 954"/>
                <a:gd name="T4" fmla="*/ 465 w 697"/>
                <a:gd name="T5" fmla="*/ 699 h 954"/>
                <a:gd name="T6" fmla="*/ 697 w 697"/>
                <a:gd name="T7" fmla="*/ 0 h 954"/>
                <a:gd name="T8" fmla="*/ 243 w 697"/>
                <a:gd name="T9" fmla="*/ 222 h 954"/>
              </a:gdLst>
              <a:ahLst/>
              <a:cxnLst>
                <a:cxn ang="0">
                  <a:pos x="T0" y="T1"/>
                </a:cxn>
                <a:cxn ang="0">
                  <a:pos x="T2" y="T3"/>
                </a:cxn>
                <a:cxn ang="0">
                  <a:pos x="T4" y="T5"/>
                </a:cxn>
                <a:cxn ang="0">
                  <a:pos x="T6" y="T7"/>
                </a:cxn>
                <a:cxn ang="0">
                  <a:pos x="T8" y="T9"/>
                </a:cxn>
              </a:cxnLst>
              <a:rect l="0" t="0" r="r" b="b"/>
              <a:pathLst>
                <a:path w="697" h="954">
                  <a:moveTo>
                    <a:pt x="243" y="222"/>
                  </a:moveTo>
                  <a:lnTo>
                    <a:pt x="0" y="954"/>
                  </a:lnTo>
                  <a:lnTo>
                    <a:pt x="465" y="699"/>
                  </a:lnTo>
                  <a:lnTo>
                    <a:pt x="697" y="0"/>
                  </a:lnTo>
                  <a:lnTo>
                    <a:pt x="243" y="22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1503"/>
            <p:cNvSpPr/>
            <p:nvPr/>
          </p:nvSpPr>
          <p:spPr bwMode="auto">
            <a:xfrm>
              <a:off x="4017" y="2471"/>
              <a:ext cx="697" cy="954"/>
            </a:xfrm>
            <a:custGeom>
              <a:avLst/>
              <a:gdLst>
                <a:gd name="T0" fmla="*/ 243 w 697"/>
                <a:gd name="T1" fmla="*/ 222 h 954"/>
                <a:gd name="T2" fmla="*/ 0 w 697"/>
                <a:gd name="T3" fmla="*/ 954 h 954"/>
                <a:gd name="T4" fmla="*/ 465 w 697"/>
                <a:gd name="T5" fmla="*/ 699 h 954"/>
                <a:gd name="T6" fmla="*/ 697 w 697"/>
                <a:gd name="T7" fmla="*/ 0 h 954"/>
                <a:gd name="T8" fmla="*/ 243 w 697"/>
                <a:gd name="T9" fmla="*/ 222 h 954"/>
              </a:gdLst>
              <a:ahLst/>
              <a:cxnLst>
                <a:cxn ang="0">
                  <a:pos x="T0" y="T1"/>
                </a:cxn>
                <a:cxn ang="0">
                  <a:pos x="T2" y="T3"/>
                </a:cxn>
                <a:cxn ang="0">
                  <a:pos x="T4" y="T5"/>
                </a:cxn>
                <a:cxn ang="0">
                  <a:pos x="T6" y="T7"/>
                </a:cxn>
                <a:cxn ang="0">
                  <a:pos x="T8" y="T9"/>
                </a:cxn>
              </a:cxnLst>
              <a:rect l="0" t="0" r="r" b="b"/>
              <a:pathLst>
                <a:path w="697" h="954">
                  <a:moveTo>
                    <a:pt x="243" y="222"/>
                  </a:moveTo>
                  <a:lnTo>
                    <a:pt x="0" y="954"/>
                  </a:lnTo>
                  <a:lnTo>
                    <a:pt x="465" y="699"/>
                  </a:lnTo>
                  <a:lnTo>
                    <a:pt x="697" y="0"/>
                  </a:lnTo>
                  <a:lnTo>
                    <a:pt x="243"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1504"/>
            <p:cNvSpPr/>
            <p:nvPr/>
          </p:nvSpPr>
          <p:spPr bwMode="auto">
            <a:xfrm>
              <a:off x="4260" y="1754"/>
              <a:ext cx="694" cy="939"/>
            </a:xfrm>
            <a:custGeom>
              <a:avLst/>
              <a:gdLst>
                <a:gd name="T0" fmla="*/ 252 w 694"/>
                <a:gd name="T1" fmla="*/ 186 h 939"/>
                <a:gd name="T2" fmla="*/ 0 w 694"/>
                <a:gd name="T3" fmla="*/ 939 h 939"/>
                <a:gd name="T4" fmla="*/ 454 w 694"/>
                <a:gd name="T5" fmla="*/ 717 h 939"/>
                <a:gd name="T6" fmla="*/ 694 w 694"/>
                <a:gd name="T7" fmla="*/ 0 h 939"/>
                <a:gd name="T8" fmla="*/ 252 w 694"/>
                <a:gd name="T9" fmla="*/ 186 h 939"/>
              </a:gdLst>
              <a:ahLst/>
              <a:cxnLst>
                <a:cxn ang="0">
                  <a:pos x="T0" y="T1"/>
                </a:cxn>
                <a:cxn ang="0">
                  <a:pos x="T2" y="T3"/>
                </a:cxn>
                <a:cxn ang="0">
                  <a:pos x="T4" y="T5"/>
                </a:cxn>
                <a:cxn ang="0">
                  <a:pos x="T6" y="T7"/>
                </a:cxn>
                <a:cxn ang="0">
                  <a:pos x="T8" y="T9"/>
                </a:cxn>
              </a:cxnLst>
              <a:rect l="0" t="0" r="r" b="b"/>
              <a:pathLst>
                <a:path w="694" h="939">
                  <a:moveTo>
                    <a:pt x="252" y="186"/>
                  </a:moveTo>
                  <a:lnTo>
                    <a:pt x="0" y="939"/>
                  </a:lnTo>
                  <a:lnTo>
                    <a:pt x="454" y="717"/>
                  </a:lnTo>
                  <a:lnTo>
                    <a:pt x="694" y="0"/>
                  </a:lnTo>
                  <a:lnTo>
                    <a:pt x="252" y="18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1505"/>
            <p:cNvSpPr/>
            <p:nvPr/>
          </p:nvSpPr>
          <p:spPr bwMode="auto">
            <a:xfrm>
              <a:off x="4260" y="1754"/>
              <a:ext cx="694" cy="939"/>
            </a:xfrm>
            <a:custGeom>
              <a:avLst/>
              <a:gdLst>
                <a:gd name="T0" fmla="*/ 252 w 694"/>
                <a:gd name="T1" fmla="*/ 186 h 939"/>
                <a:gd name="T2" fmla="*/ 0 w 694"/>
                <a:gd name="T3" fmla="*/ 939 h 939"/>
                <a:gd name="T4" fmla="*/ 454 w 694"/>
                <a:gd name="T5" fmla="*/ 717 h 939"/>
                <a:gd name="T6" fmla="*/ 694 w 694"/>
                <a:gd name="T7" fmla="*/ 0 h 939"/>
                <a:gd name="T8" fmla="*/ 252 w 694"/>
                <a:gd name="T9" fmla="*/ 186 h 939"/>
              </a:gdLst>
              <a:ahLst/>
              <a:cxnLst>
                <a:cxn ang="0">
                  <a:pos x="T0" y="T1"/>
                </a:cxn>
                <a:cxn ang="0">
                  <a:pos x="T2" y="T3"/>
                </a:cxn>
                <a:cxn ang="0">
                  <a:pos x="T4" y="T5"/>
                </a:cxn>
                <a:cxn ang="0">
                  <a:pos x="T6" y="T7"/>
                </a:cxn>
                <a:cxn ang="0">
                  <a:pos x="T8" y="T9"/>
                </a:cxn>
              </a:cxnLst>
              <a:rect l="0" t="0" r="r" b="b"/>
              <a:pathLst>
                <a:path w="694" h="939">
                  <a:moveTo>
                    <a:pt x="252" y="186"/>
                  </a:moveTo>
                  <a:lnTo>
                    <a:pt x="0" y="939"/>
                  </a:lnTo>
                  <a:lnTo>
                    <a:pt x="454" y="717"/>
                  </a:lnTo>
                  <a:lnTo>
                    <a:pt x="694" y="0"/>
                  </a:lnTo>
                  <a:lnTo>
                    <a:pt x="252"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1506"/>
            <p:cNvSpPr/>
            <p:nvPr/>
          </p:nvSpPr>
          <p:spPr bwMode="auto">
            <a:xfrm>
              <a:off x="3204" y="622"/>
              <a:ext cx="586" cy="767"/>
            </a:xfrm>
            <a:custGeom>
              <a:avLst/>
              <a:gdLst>
                <a:gd name="T0" fmla="*/ 32 w 586"/>
                <a:gd name="T1" fmla="*/ 548 h 767"/>
                <a:gd name="T2" fmla="*/ 0 w 586"/>
                <a:gd name="T3" fmla="*/ 0 h 767"/>
                <a:gd name="T4" fmla="*/ 586 w 586"/>
                <a:gd name="T5" fmla="*/ 313 h 767"/>
                <a:gd name="T6" fmla="*/ 424 w 586"/>
                <a:gd name="T7" fmla="*/ 767 h 767"/>
                <a:gd name="T8" fmla="*/ 32 w 586"/>
                <a:gd name="T9" fmla="*/ 548 h 767"/>
              </a:gdLst>
              <a:ahLst/>
              <a:cxnLst>
                <a:cxn ang="0">
                  <a:pos x="T0" y="T1"/>
                </a:cxn>
                <a:cxn ang="0">
                  <a:pos x="T2" y="T3"/>
                </a:cxn>
                <a:cxn ang="0">
                  <a:pos x="T4" y="T5"/>
                </a:cxn>
                <a:cxn ang="0">
                  <a:pos x="T6" y="T7"/>
                </a:cxn>
                <a:cxn ang="0">
                  <a:pos x="T8" y="T9"/>
                </a:cxn>
              </a:cxnLst>
              <a:rect l="0" t="0" r="r" b="b"/>
              <a:pathLst>
                <a:path w="586" h="767">
                  <a:moveTo>
                    <a:pt x="32" y="548"/>
                  </a:moveTo>
                  <a:lnTo>
                    <a:pt x="0" y="0"/>
                  </a:lnTo>
                  <a:lnTo>
                    <a:pt x="586" y="313"/>
                  </a:lnTo>
                  <a:lnTo>
                    <a:pt x="424" y="767"/>
                  </a:lnTo>
                  <a:lnTo>
                    <a:pt x="32" y="548"/>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1507"/>
            <p:cNvSpPr/>
            <p:nvPr/>
          </p:nvSpPr>
          <p:spPr bwMode="auto">
            <a:xfrm>
              <a:off x="3204" y="622"/>
              <a:ext cx="586" cy="767"/>
            </a:xfrm>
            <a:custGeom>
              <a:avLst/>
              <a:gdLst>
                <a:gd name="T0" fmla="*/ 32 w 586"/>
                <a:gd name="T1" fmla="*/ 548 h 767"/>
                <a:gd name="T2" fmla="*/ 0 w 586"/>
                <a:gd name="T3" fmla="*/ 0 h 767"/>
                <a:gd name="T4" fmla="*/ 586 w 586"/>
                <a:gd name="T5" fmla="*/ 313 h 767"/>
                <a:gd name="T6" fmla="*/ 424 w 586"/>
                <a:gd name="T7" fmla="*/ 767 h 767"/>
                <a:gd name="T8" fmla="*/ 32 w 586"/>
                <a:gd name="T9" fmla="*/ 548 h 767"/>
              </a:gdLst>
              <a:ahLst/>
              <a:cxnLst>
                <a:cxn ang="0">
                  <a:pos x="T0" y="T1"/>
                </a:cxn>
                <a:cxn ang="0">
                  <a:pos x="T2" y="T3"/>
                </a:cxn>
                <a:cxn ang="0">
                  <a:pos x="T4" y="T5"/>
                </a:cxn>
                <a:cxn ang="0">
                  <a:pos x="T6" y="T7"/>
                </a:cxn>
                <a:cxn ang="0">
                  <a:pos x="T8" y="T9"/>
                </a:cxn>
              </a:cxnLst>
              <a:rect l="0" t="0" r="r" b="b"/>
              <a:pathLst>
                <a:path w="586" h="767">
                  <a:moveTo>
                    <a:pt x="32" y="548"/>
                  </a:moveTo>
                  <a:lnTo>
                    <a:pt x="0" y="0"/>
                  </a:lnTo>
                  <a:lnTo>
                    <a:pt x="586" y="313"/>
                  </a:lnTo>
                  <a:lnTo>
                    <a:pt x="424" y="767"/>
                  </a:lnTo>
                  <a:lnTo>
                    <a:pt x="32" y="5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1508"/>
            <p:cNvSpPr/>
            <p:nvPr/>
          </p:nvSpPr>
          <p:spPr bwMode="auto">
            <a:xfrm>
              <a:off x="4480" y="1296"/>
              <a:ext cx="235" cy="309"/>
            </a:xfrm>
            <a:custGeom>
              <a:avLst/>
              <a:gdLst>
                <a:gd name="T0" fmla="*/ 235 w 235"/>
                <a:gd name="T1" fmla="*/ 0 h 309"/>
                <a:gd name="T2" fmla="*/ 220 w 235"/>
                <a:gd name="T3" fmla="*/ 309 h 309"/>
                <a:gd name="T4" fmla="*/ 0 w 235"/>
                <a:gd name="T5" fmla="*/ 271 h 309"/>
                <a:gd name="T6" fmla="*/ 37 w 235"/>
                <a:gd name="T7" fmla="*/ 199 h 309"/>
                <a:gd name="T8" fmla="*/ 235 w 235"/>
                <a:gd name="T9" fmla="*/ 0 h 309"/>
              </a:gdLst>
              <a:ahLst/>
              <a:cxnLst>
                <a:cxn ang="0">
                  <a:pos x="T0" y="T1"/>
                </a:cxn>
                <a:cxn ang="0">
                  <a:pos x="T2" y="T3"/>
                </a:cxn>
                <a:cxn ang="0">
                  <a:pos x="T4" y="T5"/>
                </a:cxn>
                <a:cxn ang="0">
                  <a:pos x="T6" y="T7"/>
                </a:cxn>
                <a:cxn ang="0">
                  <a:pos x="T8" y="T9"/>
                </a:cxn>
              </a:cxnLst>
              <a:rect l="0" t="0" r="r" b="b"/>
              <a:pathLst>
                <a:path w="235" h="309">
                  <a:moveTo>
                    <a:pt x="235" y="0"/>
                  </a:moveTo>
                  <a:lnTo>
                    <a:pt x="220" y="309"/>
                  </a:lnTo>
                  <a:lnTo>
                    <a:pt x="0" y="271"/>
                  </a:lnTo>
                  <a:lnTo>
                    <a:pt x="37" y="199"/>
                  </a:lnTo>
                  <a:lnTo>
                    <a:pt x="235"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 name="Freeform 1510"/>
            <p:cNvSpPr/>
            <p:nvPr/>
          </p:nvSpPr>
          <p:spPr bwMode="auto">
            <a:xfrm>
              <a:off x="4219" y="922"/>
              <a:ext cx="101" cy="121"/>
            </a:xfrm>
            <a:custGeom>
              <a:avLst/>
              <a:gdLst>
                <a:gd name="T0" fmla="*/ 101 w 101"/>
                <a:gd name="T1" fmla="*/ 54 h 121"/>
                <a:gd name="T2" fmla="*/ 0 w 101"/>
                <a:gd name="T3" fmla="*/ 0 h 121"/>
                <a:gd name="T4" fmla="*/ 26 w 101"/>
                <a:gd name="T5" fmla="*/ 121 h 121"/>
                <a:gd name="T6" fmla="*/ 101 w 101"/>
                <a:gd name="T7" fmla="*/ 54 h 121"/>
              </a:gdLst>
              <a:ahLst/>
              <a:cxnLst>
                <a:cxn ang="0">
                  <a:pos x="T0" y="T1"/>
                </a:cxn>
                <a:cxn ang="0">
                  <a:pos x="T2" y="T3"/>
                </a:cxn>
                <a:cxn ang="0">
                  <a:pos x="T4" y="T5"/>
                </a:cxn>
                <a:cxn ang="0">
                  <a:pos x="T6" y="T7"/>
                </a:cxn>
              </a:cxnLst>
              <a:rect l="0" t="0" r="r" b="b"/>
              <a:pathLst>
                <a:path w="101" h="121">
                  <a:moveTo>
                    <a:pt x="101" y="54"/>
                  </a:moveTo>
                  <a:lnTo>
                    <a:pt x="0" y="0"/>
                  </a:lnTo>
                  <a:lnTo>
                    <a:pt x="26" y="121"/>
                  </a:lnTo>
                  <a:lnTo>
                    <a:pt x="101" y="5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Freeform 1511"/>
            <p:cNvSpPr/>
            <p:nvPr/>
          </p:nvSpPr>
          <p:spPr bwMode="auto">
            <a:xfrm>
              <a:off x="3769" y="513"/>
              <a:ext cx="499" cy="955"/>
            </a:xfrm>
            <a:custGeom>
              <a:avLst/>
              <a:gdLst>
                <a:gd name="T0" fmla="*/ 201 w 499"/>
                <a:gd name="T1" fmla="*/ 159 h 955"/>
                <a:gd name="T2" fmla="*/ 499 w 499"/>
                <a:gd name="T3" fmla="*/ 0 h 955"/>
                <a:gd name="T4" fmla="*/ 476 w 499"/>
                <a:gd name="T5" fmla="*/ 530 h 955"/>
                <a:gd name="T6" fmla="*/ 450 w 499"/>
                <a:gd name="T7" fmla="*/ 573 h 955"/>
                <a:gd name="T8" fmla="*/ 0 w 499"/>
                <a:gd name="T9" fmla="*/ 955 h 955"/>
                <a:gd name="T10" fmla="*/ 21 w 499"/>
                <a:gd name="T11" fmla="*/ 422 h 955"/>
                <a:gd name="T12" fmla="*/ 201 w 499"/>
                <a:gd name="T13" fmla="*/ 159 h 955"/>
              </a:gdLst>
              <a:ahLst/>
              <a:cxnLst>
                <a:cxn ang="0">
                  <a:pos x="T0" y="T1"/>
                </a:cxn>
                <a:cxn ang="0">
                  <a:pos x="T2" y="T3"/>
                </a:cxn>
                <a:cxn ang="0">
                  <a:pos x="T4" y="T5"/>
                </a:cxn>
                <a:cxn ang="0">
                  <a:pos x="T6" y="T7"/>
                </a:cxn>
                <a:cxn ang="0">
                  <a:pos x="T8" y="T9"/>
                </a:cxn>
                <a:cxn ang="0">
                  <a:pos x="T10" y="T11"/>
                </a:cxn>
                <a:cxn ang="0">
                  <a:pos x="T12" y="T13"/>
                </a:cxn>
              </a:cxnLst>
              <a:rect l="0" t="0" r="r" b="b"/>
              <a:pathLst>
                <a:path w="499" h="955">
                  <a:moveTo>
                    <a:pt x="201" y="159"/>
                  </a:moveTo>
                  <a:lnTo>
                    <a:pt x="499" y="0"/>
                  </a:lnTo>
                  <a:lnTo>
                    <a:pt x="476" y="530"/>
                  </a:lnTo>
                  <a:lnTo>
                    <a:pt x="450" y="573"/>
                  </a:lnTo>
                  <a:lnTo>
                    <a:pt x="0" y="955"/>
                  </a:lnTo>
                  <a:lnTo>
                    <a:pt x="21" y="422"/>
                  </a:lnTo>
                  <a:lnTo>
                    <a:pt x="201" y="159"/>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 name="Freeform 1512"/>
            <p:cNvSpPr/>
            <p:nvPr/>
          </p:nvSpPr>
          <p:spPr bwMode="auto">
            <a:xfrm>
              <a:off x="4149" y="976"/>
              <a:ext cx="171" cy="300"/>
            </a:xfrm>
            <a:custGeom>
              <a:avLst/>
              <a:gdLst>
                <a:gd name="T0" fmla="*/ 88 w 171"/>
                <a:gd name="T1" fmla="*/ 120 h 300"/>
                <a:gd name="T2" fmla="*/ 96 w 171"/>
                <a:gd name="T3" fmla="*/ 67 h 300"/>
                <a:gd name="T4" fmla="*/ 171 w 171"/>
                <a:gd name="T5" fmla="*/ 0 h 300"/>
                <a:gd name="T6" fmla="*/ 158 w 171"/>
                <a:gd name="T7" fmla="*/ 300 h 300"/>
                <a:gd name="T8" fmla="*/ 0 w 171"/>
                <a:gd name="T9" fmla="*/ 151 h 300"/>
                <a:gd name="T10" fmla="*/ 88 w 171"/>
                <a:gd name="T11" fmla="*/ 120 h 300"/>
              </a:gdLst>
              <a:ahLst/>
              <a:cxnLst>
                <a:cxn ang="0">
                  <a:pos x="T0" y="T1"/>
                </a:cxn>
                <a:cxn ang="0">
                  <a:pos x="T2" y="T3"/>
                </a:cxn>
                <a:cxn ang="0">
                  <a:pos x="T4" y="T5"/>
                </a:cxn>
                <a:cxn ang="0">
                  <a:pos x="T6" y="T7"/>
                </a:cxn>
                <a:cxn ang="0">
                  <a:pos x="T8" y="T9"/>
                </a:cxn>
                <a:cxn ang="0">
                  <a:pos x="T10" y="T11"/>
                </a:cxn>
              </a:cxnLst>
              <a:rect l="0" t="0" r="r" b="b"/>
              <a:pathLst>
                <a:path w="171" h="300">
                  <a:moveTo>
                    <a:pt x="88" y="120"/>
                  </a:moveTo>
                  <a:lnTo>
                    <a:pt x="96" y="67"/>
                  </a:lnTo>
                  <a:lnTo>
                    <a:pt x="171" y="0"/>
                  </a:lnTo>
                  <a:lnTo>
                    <a:pt x="158" y="300"/>
                  </a:lnTo>
                  <a:lnTo>
                    <a:pt x="0" y="151"/>
                  </a:lnTo>
                  <a:lnTo>
                    <a:pt x="88" y="12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1513"/>
            <p:cNvSpPr/>
            <p:nvPr/>
          </p:nvSpPr>
          <p:spPr bwMode="auto">
            <a:xfrm>
              <a:off x="4052" y="1043"/>
              <a:ext cx="663" cy="453"/>
            </a:xfrm>
            <a:custGeom>
              <a:avLst/>
              <a:gdLst>
                <a:gd name="T0" fmla="*/ 193 w 663"/>
                <a:gd name="T1" fmla="*/ 0 h 453"/>
                <a:gd name="T2" fmla="*/ 663 w 663"/>
                <a:gd name="T3" fmla="*/ 253 h 453"/>
                <a:gd name="T4" fmla="*/ 463 w 663"/>
                <a:gd name="T5" fmla="*/ 453 h 453"/>
                <a:gd name="T6" fmla="*/ 0 w 663"/>
                <a:gd name="T7" fmla="*/ 190 h 453"/>
                <a:gd name="T8" fmla="*/ 97 w 663"/>
                <a:gd name="T9" fmla="*/ 84 h 453"/>
                <a:gd name="T10" fmla="*/ 193 w 663"/>
                <a:gd name="T11" fmla="*/ 0 h 453"/>
              </a:gdLst>
              <a:ahLst/>
              <a:cxnLst>
                <a:cxn ang="0">
                  <a:pos x="T0" y="T1"/>
                </a:cxn>
                <a:cxn ang="0">
                  <a:pos x="T2" y="T3"/>
                </a:cxn>
                <a:cxn ang="0">
                  <a:pos x="T4" y="T5"/>
                </a:cxn>
                <a:cxn ang="0">
                  <a:pos x="T6" y="T7"/>
                </a:cxn>
                <a:cxn ang="0">
                  <a:pos x="T8" y="T9"/>
                </a:cxn>
                <a:cxn ang="0">
                  <a:pos x="T10" y="T11"/>
                </a:cxn>
              </a:cxnLst>
              <a:rect l="0" t="0" r="r" b="b"/>
              <a:pathLst>
                <a:path w="663" h="453">
                  <a:moveTo>
                    <a:pt x="193" y="0"/>
                  </a:moveTo>
                  <a:lnTo>
                    <a:pt x="663" y="253"/>
                  </a:lnTo>
                  <a:lnTo>
                    <a:pt x="463" y="453"/>
                  </a:lnTo>
                  <a:lnTo>
                    <a:pt x="0" y="190"/>
                  </a:lnTo>
                  <a:lnTo>
                    <a:pt x="97" y="84"/>
                  </a:lnTo>
                  <a:lnTo>
                    <a:pt x="193"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1514"/>
            <p:cNvSpPr/>
            <p:nvPr/>
          </p:nvSpPr>
          <p:spPr bwMode="auto">
            <a:xfrm>
              <a:off x="4052" y="1043"/>
              <a:ext cx="663" cy="453"/>
            </a:xfrm>
            <a:custGeom>
              <a:avLst/>
              <a:gdLst>
                <a:gd name="T0" fmla="*/ 193 w 663"/>
                <a:gd name="T1" fmla="*/ 0 h 453"/>
                <a:gd name="T2" fmla="*/ 663 w 663"/>
                <a:gd name="T3" fmla="*/ 253 h 453"/>
                <a:gd name="T4" fmla="*/ 463 w 663"/>
                <a:gd name="T5" fmla="*/ 453 h 453"/>
                <a:gd name="T6" fmla="*/ 0 w 663"/>
                <a:gd name="T7" fmla="*/ 190 h 453"/>
                <a:gd name="T8" fmla="*/ 97 w 663"/>
                <a:gd name="T9" fmla="*/ 84 h 453"/>
                <a:gd name="T10" fmla="*/ 193 w 663"/>
                <a:gd name="T11" fmla="*/ 0 h 453"/>
              </a:gdLst>
              <a:ahLst/>
              <a:cxnLst>
                <a:cxn ang="0">
                  <a:pos x="T0" y="T1"/>
                </a:cxn>
                <a:cxn ang="0">
                  <a:pos x="T2" y="T3"/>
                </a:cxn>
                <a:cxn ang="0">
                  <a:pos x="T4" y="T5"/>
                </a:cxn>
                <a:cxn ang="0">
                  <a:pos x="T6" y="T7"/>
                </a:cxn>
                <a:cxn ang="0">
                  <a:pos x="T8" y="T9"/>
                </a:cxn>
                <a:cxn ang="0">
                  <a:pos x="T10" y="T11"/>
                </a:cxn>
              </a:cxnLst>
              <a:rect l="0" t="0" r="r" b="b"/>
              <a:pathLst>
                <a:path w="663" h="453">
                  <a:moveTo>
                    <a:pt x="193" y="0"/>
                  </a:moveTo>
                  <a:lnTo>
                    <a:pt x="663" y="253"/>
                  </a:lnTo>
                  <a:lnTo>
                    <a:pt x="463" y="453"/>
                  </a:lnTo>
                  <a:lnTo>
                    <a:pt x="0" y="190"/>
                  </a:lnTo>
                  <a:lnTo>
                    <a:pt x="97" y="84"/>
                  </a:lnTo>
                  <a:lnTo>
                    <a:pt x="1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1515"/>
            <p:cNvSpPr/>
            <p:nvPr/>
          </p:nvSpPr>
          <p:spPr bwMode="auto">
            <a:xfrm>
              <a:off x="4214" y="1279"/>
              <a:ext cx="218" cy="313"/>
            </a:xfrm>
            <a:custGeom>
              <a:avLst/>
              <a:gdLst>
                <a:gd name="T0" fmla="*/ 218 w 218"/>
                <a:gd name="T1" fmla="*/ 0 h 313"/>
                <a:gd name="T2" fmla="*/ 203 w 218"/>
                <a:gd name="T3" fmla="*/ 313 h 313"/>
                <a:gd name="T4" fmla="*/ 0 w 218"/>
                <a:gd name="T5" fmla="*/ 141 h 313"/>
                <a:gd name="T6" fmla="*/ 218 w 218"/>
                <a:gd name="T7" fmla="*/ 0 h 313"/>
              </a:gdLst>
              <a:ahLst/>
              <a:cxnLst>
                <a:cxn ang="0">
                  <a:pos x="T0" y="T1"/>
                </a:cxn>
                <a:cxn ang="0">
                  <a:pos x="T2" y="T3"/>
                </a:cxn>
                <a:cxn ang="0">
                  <a:pos x="T4" y="T5"/>
                </a:cxn>
                <a:cxn ang="0">
                  <a:pos x="T6" y="T7"/>
                </a:cxn>
              </a:cxnLst>
              <a:rect l="0" t="0" r="r" b="b"/>
              <a:pathLst>
                <a:path w="218" h="313">
                  <a:moveTo>
                    <a:pt x="218" y="0"/>
                  </a:moveTo>
                  <a:lnTo>
                    <a:pt x="203" y="313"/>
                  </a:lnTo>
                  <a:lnTo>
                    <a:pt x="0" y="141"/>
                  </a:lnTo>
                  <a:lnTo>
                    <a:pt x="218"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5" name="Freeform 1516"/>
            <p:cNvSpPr/>
            <p:nvPr/>
          </p:nvSpPr>
          <p:spPr bwMode="auto">
            <a:xfrm>
              <a:off x="4214" y="1279"/>
              <a:ext cx="218" cy="313"/>
            </a:xfrm>
            <a:custGeom>
              <a:avLst/>
              <a:gdLst>
                <a:gd name="T0" fmla="*/ 218 w 218"/>
                <a:gd name="T1" fmla="*/ 0 h 313"/>
                <a:gd name="T2" fmla="*/ 203 w 218"/>
                <a:gd name="T3" fmla="*/ 313 h 313"/>
                <a:gd name="T4" fmla="*/ 0 w 218"/>
                <a:gd name="T5" fmla="*/ 141 h 313"/>
                <a:gd name="T6" fmla="*/ 218 w 218"/>
                <a:gd name="T7" fmla="*/ 0 h 313"/>
              </a:gdLst>
              <a:ahLst/>
              <a:cxnLst>
                <a:cxn ang="0">
                  <a:pos x="T0" y="T1"/>
                </a:cxn>
                <a:cxn ang="0">
                  <a:pos x="T2" y="T3"/>
                </a:cxn>
                <a:cxn ang="0">
                  <a:pos x="T4" y="T5"/>
                </a:cxn>
                <a:cxn ang="0">
                  <a:pos x="T6" y="T7"/>
                </a:cxn>
              </a:cxnLst>
              <a:rect l="0" t="0" r="r" b="b"/>
              <a:pathLst>
                <a:path w="218" h="313">
                  <a:moveTo>
                    <a:pt x="218" y="0"/>
                  </a:moveTo>
                  <a:lnTo>
                    <a:pt x="203" y="313"/>
                  </a:lnTo>
                  <a:lnTo>
                    <a:pt x="0" y="141"/>
                  </a:lnTo>
                  <a:lnTo>
                    <a:pt x="2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Freeform 1517"/>
            <p:cNvSpPr/>
            <p:nvPr/>
          </p:nvSpPr>
          <p:spPr bwMode="auto">
            <a:xfrm>
              <a:off x="3280" y="935"/>
              <a:ext cx="1152" cy="806"/>
            </a:xfrm>
            <a:custGeom>
              <a:avLst/>
              <a:gdLst>
                <a:gd name="T0" fmla="*/ 0 w 1152"/>
                <a:gd name="T1" fmla="*/ 450 h 806"/>
                <a:gd name="T2" fmla="*/ 639 w 1152"/>
                <a:gd name="T3" fmla="*/ 806 h 806"/>
                <a:gd name="T4" fmla="*/ 1152 w 1152"/>
                <a:gd name="T5" fmla="*/ 344 h 806"/>
                <a:gd name="T6" fmla="*/ 510 w 1152"/>
                <a:gd name="T7" fmla="*/ 0 h 806"/>
                <a:gd name="T8" fmla="*/ 0 w 1152"/>
                <a:gd name="T9" fmla="*/ 450 h 806"/>
              </a:gdLst>
              <a:ahLst/>
              <a:cxnLst>
                <a:cxn ang="0">
                  <a:pos x="T0" y="T1"/>
                </a:cxn>
                <a:cxn ang="0">
                  <a:pos x="T2" y="T3"/>
                </a:cxn>
                <a:cxn ang="0">
                  <a:pos x="T4" y="T5"/>
                </a:cxn>
                <a:cxn ang="0">
                  <a:pos x="T6" y="T7"/>
                </a:cxn>
                <a:cxn ang="0">
                  <a:pos x="T8" y="T9"/>
                </a:cxn>
              </a:cxnLst>
              <a:rect l="0" t="0" r="r" b="b"/>
              <a:pathLst>
                <a:path w="1152" h="806">
                  <a:moveTo>
                    <a:pt x="0" y="450"/>
                  </a:moveTo>
                  <a:lnTo>
                    <a:pt x="639" y="806"/>
                  </a:lnTo>
                  <a:lnTo>
                    <a:pt x="1152" y="344"/>
                  </a:lnTo>
                  <a:lnTo>
                    <a:pt x="510" y="0"/>
                  </a:lnTo>
                  <a:lnTo>
                    <a:pt x="0" y="45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1518"/>
            <p:cNvSpPr/>
            <p:nvPr/>
          </p:nvSpPr>
          <p:spPr bwMode="auto">
            <a:xfrm>
              <a:off x="3280" y="935"/>
              <a:ext cx="1152" cy="806"/>
            </a:xfrm>
            <a:custGeom>
              <a:avLst/>
              <a:gdLst>
                <a:gd name="T0" fmla="*/ 0 w 1152"/>
                <a:gd name="T1" fmla="*/ 450 h 806"/>
                <a:gd name="T2" fmla="*/ 639 w 1152"/>
                <a:gd name="T3" fmla="*/ 806 h 806"/>
                <a:gd name="T4" fmla="*/ 1152 w 1152"/>
                <a:gd name="T5" fmla="*/ 344 h 806"/>
                <a:gd name="T6" fmla="*/ 510 w 1152"/>
                <a:gd name="T7" fmla="*/ 0 h 806"/>
                <a:gd name="T8" fmla="*/ 0 w 1152"/>
                <a:gd name="T9" fmla="*/ 450 h 806"/>
              </a:gdLst>
              <a:ahLst/>
              <a:cxnLst>
                <a:cxn ang="0">
                  <a:pos x="T0" y="T1"/>
                </a:cxn>
                <a:cxn ang="0">
                  <a:pos x="T2" y="T3"/>
                </a:cxn>
                <a:cxn ang="0">
                  <a:pos x="T4" y="T5"/>
                </a:cxn>
                <a:cxn ang="0">
                  <a:pos x="T6" y="T7"/>
                </a:cxn>
                <a:cxn ang="0">
                  <a:pos x="T8" y="T9"/>
                </a:cxn>
              </a:cxnLst>
              <a:rect l="0" t="0" r="r" b="b"/>
              <a:pathLst>
                <a:path w="1152" h="806">
                  <a:moveTo>
                    <a:pt x="0" y="450"/>
                  </a:moveTo>
                  <a:lnTo>
                    <a:pt x="639" y="806"/>
                  </a:lnTo>
                  <a:lnTo>
                    <a:pt x="1152" y="344"/>
                  </a:lnTo>
                  <a:lnTo>
                    <a:pt x="510" y="0"/>
                  </a:lnTo>
                  <a:lnTo>
                    <a:pt x="0"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1519"/>
            <p:cNvSpPr/>
            <p:nvPr/>
          </p:nvSpPr>
          <p:spPr bwMode="auto">
            <a:xfrm>
              <a:off x="3826" y="1391"/>
              <a:ext cx="1128" cy="558"/>
            </a:xfrm>
            <a:custGeom>
              <a:avLst/>
              <a:gdLst>
                <a:gd name="T0" fmla="*/ 0 w 1128"/>
                <a:gd name="T1" fmla="*/ 174 h 558"/>
                <a:gd name="T2" fmla="*/ 686 w 1128"/>
                <a:gd name="T3" fmla="*/ 558 h 558"/>
                <a:gd name="T4" fmla="*/ 1128 w 1128"/>
                <a:gd name="T5" fmla="*/ 372 h 558"/>
                <a:gd name="T6" fmla="*/ 494 w 1128"/>
                <a:gd name="T7" fmla="*/ 0 h 558"/>
                <a:gd name="T8" fmla="*/ 0 w 1128"/>
                <a:gd name="T9" fmla="*/ 174 h 558"/>
              </a:gdLst>
              <a:ahLst/>
              <a:cxnLst>
                <a:cxn ang="0">
                  <a:pos x="T0" y="T1"/>
                </a:cxn>
                <a:cxn ang="0">
                  <a:pos x="T2" y="T3"/>
                </a:cxn>
                <a:cxn ang="0">
                  <a:pos x="T4" y="T5"/>
                </a:cxn>
                <a:cxn ang="0">
                  <a:pos x="T6" y="T7"/>
                </a:cxn>
                <a:cxn ang="0">
                  <a:pos x="T8" y="T9"/>
                </a:cxn>
              </a:cxnLst>
              <a:rect l="0" t="0" r="r" b="b"/>
              <a:pathLst>
                <a:path w="1128" h="558">
                  <a:moveTo>
                    <a:pt x="0" y="174"/>
                  </a:moveTo>
                  <a:lnTo>
                    <a:pt x="686" y="558"/>
                  </a:lnTo>
                  <a:lnTo>
                    <a:pt x="1128" y="372"/>
                  </a:lnTo>
                  <a:lnTo>
                    <a:pt x="494" y="0"/>
                  </a:lnTo>
                  <a:lnTo>
                    <a:pt x="0" y="174"/>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1520"/>
            <p:cNvSpPr/>
            <p:nvPr/>
          </p:nvSpPr>
          <p:spPr bwMode="auto">
            <a:xfrm>
              <a:off x="3826" y="1382"/>
              <a:ext cx="1128" cy="558"/>
            </a:xfrm>
            <a:custGeom>
              <a:avLst/>
              <a:gdLst>
                <a:gd name="T0" fmla="*/ 0 w 1128"/>
                <a:gd name="T1" fmla="*/ 174 h 558"/>
                <a:gd name="T2" fmla="*/ 686 w 1128"/>
                <a:gd name="T3" fmla="*/ 558 h 558"/>
                <a:gd name="T4" fmla="*/ 1128 w 1128"/>
                <a:gd name="T5" fmla="*/ 372 h 558"/>
                <a:gd name="T6" fmla="*/ 494 w 1128"/>
                <a:gd name="T7" fmla="*/ 0 h 558"/>
                <a:gd name="T8" fmla="*/ 0 w 1128"/>
                <a:gd name="T9" fmla="*/ 174 h 558"/>
              </a:gdLst>
              <a:ahLst/>
              <a:cxnLst>
                <a:cxn ang="0">
                  <a:pos x="T0" y="T1"/>
                </a:cxn>
                <a:cxn ang="0">
                  <a:pos x="T2" y="T3"/>
                </a:cxn>
                <a:cxn ang="0">
                  <a:pos x="T4" y="T5"/>
                </a:cxn>
                <a:cxn ang="0">
                  <a:pos x="T6" y="T7"/>
                </a:cxn>
                <a:cxn ang="0">
                  <a:pos x="T8" y="T9"/>
                </a:cxn>
              </a:cxnLst>
              <a:rect l="0" t="0" r="r" b="b"/>
              <a:pathLst>
                <a:path w="1128" h="558">
                  <a:moveTo>
                    <a:pt x="0" y="174"/>
                  </a:moveTo>
                  <a:lnTo>
                    <a:pt x="686" y="558"/>
                  </a:lnTo>
                  <a:lnTo>
                    <a:pt x="1128" y="372"/>
                  </a:lnTo>
                  <a:lnTo>
                    <a:pt x="494" y="0"/>
                  </a:lnTo>
                  <a:lnTo>
                    <a:pt x="0"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1521"/>
            <p:cNvSpPr/>
            <p:nvPr/>
          </p:nvSpPr>
          <p:spPr bwMode="auto">
            <a:xfrm>
              <a:off x="4949" y="2100"/>
              <a:ext cx="584" cy="845"/>
            </a:xfrm>
            <a:custGeom>
              <a:avLst/>
              <a:gdLst>
                <a:gd name="T0" fmla="*/ 0 w 584"/>
                <a:gd name="T1" fmla="*/ 845 h 845"/>
                <a:gd name="T2" fmla="*/ 341 w 584"/>
                <a:gd name="T3" fmla="*/ 658 h 845"/>
                <a:gd name="T4" fmla="*/ 584 w 584"/>
                <a:gd name="T5" fmla="*/ 0 h 845"/>
                <a:gd name="T6" fmla="*/ 483 w 584"/>
                <a:gd name="T7" fmla="*/ 40 h 845"/>
                <a:gd name="T8" fmla="*/ 160 w 584"/>
                <a:gd name="T9" fmla="*/ 395 h 845"/>
                <a:gd name="T10" fmla="*/ 0 w 584"/>
                <a:gd name="T11" fmla="*/ 845 h 845"/>
              </a:gdLst>
              <a:ahLst/>
              <a:cxnLst>
                <a:cxn ang="0">
                  <a:pos x="T0" y="T1"/>
                </a:cxn>
                <a:cxn ang="0">
                  <a:pos x="T2" y="T3"/>
                </a:cxn>
                <a:cxn ang="0">
                  <a:pos x="T4" y="T5"/>
                </a:cxn>
                <a:cxn ang="0">
                  <a:pos x="T6" y="T7"/>
                </a:cxn>
                <a:cxn ang="0">
                  <a:pos x="T8" y="T9"/>
                </a:cxn>
                <a:cxn ang="0">
                  <a:pos x="T10" y="T11"/>
                </a:cxn>
              </a:cxnLst>
              <a:rect l="0" t="0" r="r" b="b"/>
              <a:pathLst>
                <a:path w="584" h="845">
                  <a:moveTo>
                    <a:pt x="0" y="845"/>
                  </a:moveTo>
                  <a:lnTo>
                    <a:pt x="341" y="658"/>
                  </a:lnTo>
                  <a:lnTo>
                    <a:pt x="584" y="0"/>
                  </a:lnTo>
                  <a:lnTo>
                    <a:pt x="483" y="40"/>
                  </a:lnTo>
                  <a:lnTo>
                    <a:pt x="160" y="395"/>
                  </a:lnTo>
                  <a:lnTo>
                    <a:pt x="0" y="84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1522"/>
            <p:cNvSpPr/>
            <p:nvPr/>
          </p:nvSpPr>
          <p:spPr bwMode="auto">
            <a:xfrm>
              <a:off x="4830" y="1221"/>
              <a:ext cx="723" cy="593"/>
            </a:xfrm>
            <a:custGeom>
              <a:avLst/>
              <a:gdLst>
                <a:gd name="T0" fmla="*/ 0 w 723"/>
                <a:gd name="T1" fmla="*/ 270 h 593"/>
                <a:gd name="T2" fmla="*/ 640 w 723"/>
                <a:gd name="T3" fmla="*/ 593 h 593"/>
                <a:gd name="T4" fmla="*/ 723 w 723"/>
                <a:gd name="T5" fmla="*/ 336 h 593"/>
                <a:gd name="T6" fmla="*/ 97 w 723"/>
                <a:gd name="T7" fmla="*/ 0 h 593"/>
                <a:gd name="T8" fmla="*/ 0 w 723"/>
                <a:gd name="T9" fmla="*/ 270 h 593"/>
              </a:gdLst>
              <a:ahLst/>
              <a:cxnLst>
                <a:cxn ang="0">
                  <a:pos x="T0" y="T1"/>
                </a:cxn>
                <a:cxn ang="0">
                  <a:pos x="T2" y="T3"/>
                </a:cxn>
                <a:cxn ang="0">
                  <a:pos x="T4" y="T5"/>
                </a:cxn>
                <a:cxn ang="0">
                  <a:pos x="T6" y="T7"/>
                </a:cxn>
                <a:cxn ang="0">
                  <a:pos x="T8" y="T9"/>
                </a:cxn>
              </a:cxnLst>
              <a:rect l="0" t="0" r="r" b="b"/>
              <a:pathLst>
                <a:path w="723" h="593">
                  <a:moveTo>
                    <a:pt x="0" y="270"/>
                  </a:moveTo>
                  <a:lnTo>
                    <a:pt x="640" y="593"/>
                  </a:lnTo>
                  <a:lnTo>
                    <a:pt x="723" y="336"/>
                  </a:lnTo>
                  <a:lnTo>
                    <a:pt x="97" y="0"/>
                  </a:lnTo>
                  <a:lnTo>
                    <a:pt x="0" y="27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1523"/>
            <p:cNvSpPr/>
            <p:nvPr/>
          </p:nvSpPr>
          <p:spPr bwMode="auto">
            <a:xfrm>
              <a:off x="4830" y="1221"/>
              <a:ext cx="723" cy="593"/>
            </a:xfrm>
            <a:custGeom>
              <a:avLst/>
              <a:gdLst>
                <a:gd name="T0" fmla="*/ 0 w 723"/>
                <a:gd name="T1" fmla="*/ 270 h 593"/>
                <a:gd name="T2" fmla="*/ 640 w 723"/>
                <a:gd name="T3" fmla="*/ 593 h 593"/>
                <a:gd name="T4" fmla="*/ 723 w 723"/>
                <a:gd name="T5" fmla="*/ 336 h 593"/>
                <a:gd name="T6" fmla="*/ 97 w 723"/>
                <a:gd name="T7" fmla="*/ 0 h 593"/>
                <a:gd name="T8" fmla="*/ 0 w 723"/>
                <a:gd name="T9" fmla="*/ 270 h 593"/>
              </a:gdLst>
              <a:ahLst/>
              <a:cxnLst>
                <a:cxn ang="0">
                  <a:pos x="T0" y="T1"/>
                </a:cxn>
                <a:cxn ang="0">
                  <a:pos x="T2" y="T3"/>
                </a:cxn>
                <a:cxn ang="0">
                  <a:pos x="T4" y="T5"/>
                </a:cxn>
                <a:cxn ang="0">
                  <a:pos x="T6" y="T7"/>
                </a:cxn>
                <a:cxn ang="0">
                  <a:pos x="T8" y="T9"/>
                </a:cxn>
              </a:cxnLst>
              <a:rect l="0" t="0" r="r" b="b"/>
              <a:pathLst>
                <a:path w="723" h="593">
                  <a:moveTo>
                    <a:pt x="0" y="270"/>
                  </a:moveTo>
                  <a:lnTo>
                    <a:pt x="640" y="593"/>
                  </a:lnTo>
                  <a:lnTo>
                    <a:pt x="723" y="336"/>
                  </a:lnTo>
                  <a:lnTo>
                    <a:pt x="97" y="0"/>
                  </a:lnTo>
                  <a:lnTo>
                    <a:pt x="0" y="2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3" name="Freeform 1524"/>
            <p:cNvSpPr/>
            <p:nvPr/>
          </p:nvSpPr>
          <p:spPr bwMode="auto">
            <a:xfrm>
              <a:off x="5306" y="1417"/>
              <a:ext cx="583" cy="816"/>
            </a:xfrm>
            <a:custGeom>
              <a:avLst/>
              <a:gdLst>
                <a:gd name="T0" fmla="*/ 343 w 583"/>
                <a:gd name="T1" fmla="*/ 650 h 816"/>
                <a:gd name="T2" fmla="*/ 583 w 583"/>
                <a:gd name="T3" fmla="*/ 0 h 816"/>
                <a:gd name="T4" fmla="*/ 247 w 583"/>
                <a:gd name="T5" fmla="*/ 140 h 816"/>
                <a:gd name="T6" fmla="*/ 0 w 583"/>
                <a:gd name="T7" fmla="*/ 816 h 816"/>
                <a:gd name="T8" fmla="*/ 343 w 583"/>
                <a:gd name="T9" fmla="*/ 650 h 816"/>
              </a:gdLst>
              <a:ahLst/>
              <a:cxnLst>
                <a:cxn ang="0">
                  <a:pos x="T0" y="T1"/>
                </a:cxn>
                <a:cxn ang="0">
                  <a:pos x="T2" y="T3"/>
                </a:cxn>
                <a:cxn ang="0">
                  <a:pos x="T4" y="T5"/>
                </a:cxn>
                <a:cxn ang="0">
                  <a:pos x="T6" y="T7"/>
                </a:cxn>
                <a:cxn ang="0">
                  <a:pos x="T8" y="T9"/>
                </a:cxn>
              </a:cxnLst>
              <a:rect l="0" t="0" r="r" b="b"/>
              <a:pathLst>
                <a:path w="583" h="816">
                  <a:moveTo>
                    <a:pt x="343" y="650"/>
                  </a:moveTo>
                  <a:lnTo>
                    <a:pt x="583" y="0"/>
                  </a:lnTo>
                  <a:lnTo>
                    <a:pt x="247" y="140"/>
                  </a:lnTo>
                  <a:lnTo>
                    <a:pt x="0" y="816"/>
                  </a:lnTo>
                  <a:lnTo>
                    <a:pt x="343" y="65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1525"/>
            <p:cNvSpPr/>
            <p:nvPr/>
          </p:nvSpPr>
          <p:spPr bwMode="auto">
            <a:xfrm>
              <a:off x="5306" y="1417"/>
              <a:ext cx="583" cy="816"/>
            </a:xfrm>
            <a:custGeom>
              <a:avLst/>
              <a:gdLst>
                <a:gd name="T0" fmla="*/ 343 w 583"/>
                <a:gd name="T1" fmla="*/ 650 h 816"/>
                <a:gd name="T2" fmla="*/ 583 w 583"/>
                <a:gd name="T3" fmla="*/ 0 h 816"/>
                <a:gd name="T4" fmla="*/ 247 w 583"/>
                <a:gd name="T5" fmla="*/ 140 h 816"/>
                <a:gd name="T6" fmla="*/ 0 w 583"/>
                <a:gd name="T7" fmla="*/ 816 h 816"/>
                <a:gd name="T8" fmla="*/ 343 w 583"/>
                <a:gd name="T9" fmla="*/ 650 h 816"/>
              </a:gdLst>
              <a:ahLst/>
              <a:cxnLst>
                <a:cxn ang="0">
                  <a:pos x="T0" y="T1"/>
                </a:cxn>
                <a:cxn ang="0">
                  <a:pos x="T2" y="T3"/>
                </a:cxn>
                <a:cxn ang="0">
                  <a:pos x="T4" y="T5"/>
                </a:cxn>
                <a:cxn ang="0">
                  <a:pos x="T6" y="T7"/>
                </a:cxn>
                <a:cxn ang="0">
                  <a:pos x="T8" y="T9"/>
                </a:cxn>
              </a:cxnLst>
              <a:rect l="0" t="0" r="r" b="b"/>
              <a:pathLst>
                <a:path w="583" h="816">
                  <a:moveTo>
                    <a:pt x="343" y="650"/>
                  </a:moveTo>
                  <a:lnTo>
                    <a:pt x="583" y="0"/>
                  </a:lnTo>
                  <a:lnTo>
                    <a:pt x="247" y="140"/>
                  </a:lnTo>
                  <a:lnTo>
                    <a:pt x="0" y="816"/>
                  </a:lnTo>
                  <a:lnTo>
                    <a:pt x="343" y="6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5" name="Freeform 1526"/>
            <p:cNvSpPr/>
            <p:nvPr/>
          </p:nvSpPr>
          <p:spPr bwMode="auto">
            <a:xfrm>
              <a:off x="4544" y="1359"/>
              <a:ext cx="1096" cy="540"/>
            </a:xfrm>
            <a:custGeom>
              <a:avLst/>
              <a:gdLst>
                <a:gd name="T0" fmla="*/ 464 w 1096"/>
                <a:gd name="T1" fmla="*/ 0 h 540"/>
                <a:gd name="T2" fmla="*/ 1096 w 1096"/>
                <a:gd name="T3" fmla="*/ 342 h 540"/>
                <a:gd name="T4" fmla="*/ 634 w 1096"/>
                <a:gd name="T5" fmla="*/ 540 h 540"/>
                <a:gd name="T6" fmla="*/ 0 w 1096"/>
                <a:gd name="T7" fmla="*/ 169 h 540"/>
                <a:gd name="T8" fmla="*/ 464 w 1096"/>
                <a:gd name="T9" fmla="*/ 0 h 540"/>
              </a:gdLst>
              <a:ahLst/>
              <a:cxnLst>
                <a:cxn ang="0">
                  <a:pos x="T0" y="T1"/>
                </a:cxn>
                <a:cxn ang="0">
                  <a:pos x="T2" y="T3"/>
                </a:cxn>
                <a:cxn ang="0">
                  <a:pos x="T4" y="T5"/>
                </a:cxn>
                <a:cxn ang="0">
                  <a:pos x="T6" y="T7"/>
                </a:cxn>
                <a:cxn ang="0">
                  <a:pos x="T8" y="T9"/>
                </a:cxn>
              </a:cxnLst>
              <a:rect l="0" t="0" r="r" b="b"/>
              <a:pathLst>
                <a:path w="1096" h="540">
                  <a:moveTo>
                    <a:pt x="464" y="0"/>
                  </a:moveTo>
                  <a:lnTo>
                    <a:pt x="1096" y="342"/>
                  </a:lnTo>
                  <a:lnTo>
                    <a:pt x="634" y="540"/>
                  </a:lnTo>
                  <a:lnTo>
                    <a:pt x="0" y="169"/>
                  </a:lnTo>
                  <a:lnTo>
                    <a:pt x="464"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Freeform 1527"/>
            <p:cNvSpPr/>
            <p:nvPr/>
          </p:nvSpPr>
          <p:spPr bwMode="auto">
            <a:xfrm>
              <a:off x="4553" y="1350"/>
              <a:ext cx="1096" cy="540"/>
            </a:xfrm>
            <a:custGeom>
              <a:avLst/>
              <a:gdLst>
                <a:gd name="T0" fmla="*/ 464 w 1096"/>
                <a:gd name="T1" fmla="*/ 0 h 540"/>
                <a:gd name="T2" fmla="*/ 1096 w 1096"/>
                <a:gd name="T3" fmla="*/ 342 h 540"/>
                <a:gd name="T4" fmla="*/ 634 w 1096"/>
                <a:gd name="T5" fmla="*/ 540 h 540"/>
                <a:gd name="T6" fmla="*/ 0 w 1096"/>
                <a:gd name="T7" fmla="*/ 169 h 540"/>
                <a:gd name="T8" fmla="*/ 464 w 1096"/>
                <a:gd name="T9" fmla="*/ 0 h 540"/>
              </a:gdLst>
              <a:ahLst/>
              <a:cxnLst>
                <a:cxn ang="0">
                  <a:pos x="T0" y="T1"/>
                </a:cxn>
                <a:cxn ang="0">
                  <a:pos x="T2" y="T3"/>
                </a:cxn>
                <a:cxn ang="0">
                  <a:pos x="T4" y="T5"/>
                </a:cxn>
                <a:cxn ang="0">
                  <a:pos x="T6" y="T7"/>
                </a:cxn>
                <a:cxn ang="0">
                  <a:pos x="T8" y="T9"/>
                </a:cxn>
              </a:cxnLst>
              <a:rect l="0" t="0" r="r" b="b"/>
              <a:pathLst>
                <a:path w="1096" h="540">
                  <a:moveTo>
                    <a:pt x="464" y="0"/>
                  </a:moveTo>
                  <a:lnTo>
                    <a:pt x="1096" y="342"/>
                  </a:lnTo>
                  <a:lnTo>
                    <a:pt x="634" y="540"/>
                  </a:lnTo>
                  <a:lnTo>
                    <a:pt x="0" y="169"/>
                  </a:lnTo>
                  <a:lnTo>
                    <a:pt x="4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1528"/>
            <p:cNvSpPr/>
            <p:nvPr/>
          </p:nvSpPr>
          <p:spPr bwMode="auto">
            <a:xfrm>
              <a:off x="4927" y="1097"/>
              <a:ext cx="962" cy="460"/>
            </a:xfrm>
            <a:custGeom>
              <a:avLst/>
              <a:gdLst>
                <a:gd name="T0" fmla="*/ 353 w 962"/>
                <a:gd name="T1" fmla="*/ 0 h 460"/>
                <a:gd name="T2" fmla="*/ 962 w 962"/>
                <a:gd name="T3" fmla="*/ 320 h 460"/>
                <a:gd name="T4" fmla="*/ 626 w 962"/>
                <a:gd name="T5" fmla="*/ 460 h 460"/>
                <a:gd name="T6" fmla="*/ 0 w 962"/>
                <a:gd name="T7" fmla="*/ 124 h 460"/>
                <a:gd name="T8" fmla="*/ 353 w 962"/>
                <a:gd name="T9" fmla="*/ 0 h 460"/>
              </a:gdLst>
              <a:ahLst/>
              <a:cxnLst>
                <a:cxn ang="0">
                  <a:pos x="T0" y="T1"/>
                </a:cxn>
                <a:cxn ang="0">
                  <a:pos x="T2" y="T3"/>
                </a:cxn>
                <a:cxn ang="0">
                  <a:pos x="T4" y="T5"/>
                </a:cxn>
                <a:cxn ang="0">
                  <a:pos x="T6" y="T7"/>
                </a:cxn>
                <a:cxn ang="0">
                  <a:pos x="T8" y="T9"/>
                </a:cxn>
              </a:cxnLst>
              <a:rect l="0" t="0" r="r" b="b"/>
              <a:pathLst>
                <a:path w="962" h="460">
                  <a:moveTo>
                    <a:pt x="353" y="0"/>
                  </a:moveTo>
                  <a:lnTo>
                    <a:pt x="962" y="320"/>
                  </a:lnTo>
                  <a:lnTo>
                    <a:pt x="626" y="460"/>
                  </a:lnTo>
                  <a:lnTo>
                    <a:pt x="0" y="124"/>
                  </a:lnTo>
                  <a:lnTo>
                    <a:pt x="35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1529"/>
            <p:cNvSpPr/>
            <p:nvPr/>
          </p:nvSpPr>
          <p:spPr bwMode="auto">
            <a:xfrm>
              <a:off x="4925" y="1692"/>
              <a:ext cx="715" cy="904"/>
            </a:xfrm>
            <a:custGeom>
              <a:avLst/>
              <a:gdLst>
                <a:gd name="T0" fmla="*/ 488 w 715"/>
                <a:gd name="T1" fmla="*/ 622 h 904"/>
                <a:gd name="T2" fmla="*/ 715 w 715"/>
                <a:gd name="T3" fmla="*/ 0 h 904"/>
                <a:gd name="T4" fmla="*/ 253 w 715"/>
                <a:gd name="T5" fmla="*/ 198 h 904"/>
                <a:gd name="T6" fmla="*/ 0 w 715"/>
                <a:gd name="T7" fmla="*/ 904 h 904"/>
                <a:gd name="T8" fmla="*/ 488 w 715"/>
                <a:gd name="T9" fmla="*/ 622 h 904"/>
              </a:gdLst>
              <a:ahLst/>
              <a:cxnLst>
                <a:cxn ang="0">
                  <a:pos x="T0" y="T1"/>
                </a:cxn>
                <a:cxn ang="0">
                  <a:pos x="T2" y="T3"/>
                </a:cxn>
                <a:cxn ang="0">
                  <a:pos x="T4" y="T5"/>
                </a:cxn>
                <a:cxn ang="0">
                  <a:pos x="T6" y="T7"/>
                </a:cxn>
                <a:cxn ang="0">
                  <a:pos x="T8" y="T9"/>
                </a:cxn>
              </a:cxnLst>
              <a:rect l="0" t="0" r="r" b="b"/>
              <a:pathLst>
                <a:path w="715" h="904">
                  <a:moveTo>
                    <a:pt x="488" y="622"/>
                  </a:moveTo>
                  <a:lnTo>
                    <a:pt x="715" y="0"/>
                  </a:lnTo>
                  <a:lnTo>
                    <a:pt x="253" y="198"/>
                  </a:lnTo>
                  <a:lnTo>
                    <a:pt x="0" y="904"/>
                  </a:lnTo>
                  <a:lnTo>
                    <a:pt x="488" y="62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1530"/>
            <p:cNvSpPr/>
            <p:nvPr/>
          </p:nvSpPr>
          <p:spPr bwMode="auto">
            <a:xfrm>
              <a:off x="4714" y="1754"/>
              <a:ext cx="473" cy="842"/>
            </a:xfrm>
            <a:custGeom>
              <a:avLst/>
              <a:gdLst>
                <a:gd name="T0" fmla="*/ 0 w 473"/>
                <a:gd name="T1" fmla="*/ 717 h 842"/>
                <a:gd name="T2" fmla="*/ 240 w 473"/>
                <a:gd name="T3" fmla="*/ 0 h 842"/>
                <a:gd name="T4" fmla="*/ 473 w 473"/>
                <a:gd name="T5" fmla="*/ 136 h 842"/>
                <a:gd name="T6" fmla="*/ 220 w 473"/>
                <a:gd name="T7" fmla="*/ 842 h 842"/>
                <a:gd name="T8" fmla="*/ 0 w 473"/>
                <a:gd name="T9" fmla="*/ 717 h 842"/>
              </a:gdLst>
              <a:ahLst/>
              <a:cxnLst>
                <a:cxn ang="0">
                  <a:pos x="T0" y="T1"/>
                </a:cxn>
                <a:cxn ang="0">
                  <a:pos x="T2" y="T3"/>
                </a:cxn>
                <a:cxn ang="0">
                  <a:pos x="T4" y="T5"/>
                </a:cxn>
                <a:cxn ang="0">
                  <a:pos x="T6" y="T7"/>
                </a:cxn>
                <a:cxn ang="0">
                  <a:pos x="T8" y="T9"/>
                </a:cxn>
              </a:cxnLst>
              <a:rect l="0" t="0" r="r" b="b"/>
              <a:pathLst>
                <a:path w="473" h="842">
                  <a:moveTo>
                    <a:pt x="0" y="717"/>
                  </a:moveTo>
                  <a:lnTo>
                    <a:pt x="240" y="0"/>
                  </a:lnTo>
                  <a:lnTo>
                    <a:pt x="473" y="136"/>
                  </a:lnTo>
                  <a:lnTo>
                    <a:pt x="220" y="842"/>
                  </a:lnTo>
                  <a:lnTo>
                    <a:pt x="0" y="717"/>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1531"/>
            <p:cNvSpPr/>
            <p:nvPr/>
          </p:nvSpPr>
          <p:spPr bwMode="auto">
            <a:xfrm>
              <a:off x="4714" y="1754"/>
              <a:ext cx="473" cy="842"/>
            </a:xfrm>
            <a:custGeom>
              <a:avLst/>
              <a:gdLst>
                <a:gd name="T0" fmla="*/ 0 w 473"/>
                <a:gd name="T1" fmla="*/ 717 h 842"/>
                <a:gd name="T2" fmla="*/ 240 w 473"/>
                <a:gd name="T3" fmla="*/ 0 h 842"/>
                <a:gd name="T4" fmla="*/ 473 w 473"/>
                <a:gd name="T5" fmla="*/ 136 h 842"/>
                <a:gd name="T6" fmla="*/ 220 w 473"/>
                <a:gd name="T7" fmla="*/ 842 h 842"/>
                <a:gd name="T8" fmla="*/ 0 w 473"/>
                <a:gd name="T9" fmla="*/ 717 h 842"/>
              </a:gdLst>
              <a:ahLst/>
              <a:cxnLst>
                <a:cxn ang="0">
                  <a:pos x="T0" y="T1"/>
                </a:cxn>
                <a:cxn ang="0">
                  <a:pos x="T2" y="T3"/>
                </a:cxn>
                <a:cxn ang="0">
                  <a:pos x="T4" y="T5"/>
                </a:cxn>
                <a:cxn ang="0">
                  <a:pos x="T6" y="T7"/>
                </a:cxn>
                <a:cxn ang="0">
                  <a:pos x="T8" y="T9"/>
                </a:cxn>
              </a:cxnLst>
              <a:rect l="0" t="0" r="r" b="b"/>
              <a:pathLst>
                <a:path w="473" h="842">
                  <a:moveTo>
                    <a:pt x="0" y="717"/>
                  </a:moveTo>
                  <a:lnTo>
                    <a:pt x="240" y="0"/>
                  </a:lnTo>
                  <a:lnTo>
                    <a:pt x="473" y="136"/>
                  </a:lnTo>
                  <a:lnTo>
                    <a:pt x="220" y="842"/>
                  </a:lnTo>
                  <a:lnTo>
                    <a:pt x="0" y="7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1532"/>
            <p:cNvSpPr/>
            <p:nvPr/>
          </p:nvSpPr>
          <p:spPr bwMode="auto">
            <a:xfrm>
              <a:off x="3610" y="1556"/>
              <a:ext cx="911" cy="1137"/>
            </a:xfrm>
            <a:custGeom>
              <a:avLst/>
              <a:gdLst>
                <a:gd name="T0" fmla="*/ 225 w 911"/>
                <a:gd name="T1" fmla="*/ 0 h 1137"/>
                <a:gd name="T2" fmla="*/ 0 w 911"/>
                <a:gd name="T3" fmla="*/ 748 h 1137"/>
                <a:gd name="T4" fmla="*/ 659 w 911"/>
                <a:gd name="T5" fmla="*/ 1137 h 1137"/>
                <a:gd name="T6" fmla="*/ 911 w 911"/>
                <a:gd name="T7" fmla="*/ 384 h 1137"/>
                <a:gd name="T8" fmla="*/ 225 w 911"/>
                <a:gd name="T9" fmla="*/ 0 h 1137"/>
              </a:gdLst>
              <a:ahLst/>
              <a:cxnLst>
                <a:cxn ang="0">
                  <a:pos x="T0" y="T1"/>
                </a:cxn>
                <a:cxn ang="0">
                  <a:pos x="T2" y="T3"/>
                </a:cxn>
                <a:cxn ang="0">
                  <a:pos x="T4" y="T5"/>
                </a:cxn>
                <a:cxn ang="0">
                  <a:pos x="T6" y="T7"/>
                </a:cxn>
                <a:cxn ang="0">
                  <a:pos x="T8" y="T9"/>
                </a:cxn>
              </a:cxnLst>
              <a:rect l="0" t="0" r="r" b="b"/>
              <a:pathLst>
                <a:path w="911" h="1137">
                  <a:moveTo>
                    <a:pt x="225" y="0"/>
                  </a:moveTo>
                  <a:lnTo>
                    <a:pt x="0" y="748"/>
                  </a:lnTo>
                  <a:lnTo>
                    <a:pt x="659" y="1137"/>
                  </a:lnTo>
                  <a:lnTo>
                    <a:pt x="911" y="384"/>
                  </a:lnTo>
                  <a:lnTo>
                    <a:pt x="225" y="0"/>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1533"/>
            <p:cNvSpPr/>
            <p:nvPr/>
          </p:nvSpPr>
          <p:spPr bwMode="auto">
            <a:xfrm>
              <a:off x="3601" y="1556"/>
              <a:ext cx="911" cy="1137"/>
            </a:xfrm>
            <a:custGeom>
              <a:avLst/>
              <a:gdLst>
                <a:gd name="T0" fmla="*/ 225 w 911"/>
                <a:gd name="T1" fmla="*/ 0 h 1137"/>
                <a:gd name="T2" fmla="*/ 0 w 911"/>
                <a:gd name="T3" fmla="*/ 748 h 1137"/>
                <a:gd name="T4" fmla="*/ 659 w 911"/>
                <a:gd name="T5" fmla="*/ 1137 h 1137"/>
                <a:gd name="T6" fmla="*/ 911 w 911"/>
                <a:gd name="T7" fmla="*/ 384 h 1137"/>
                <a:gd name="T8" fmla="*/ 225 w 911"/>
                <a:gd name="T9" fmla="*/ 0 h 1137"/>
              </a:gdLst>
              <a:ahLst/>
              <a:cxnLst>
                <a:cxn ang="0">
                  <a:pos x="T0" y="T1"/>
                </a:cxn>
                <a:cxn ang="0">
                  <a:pos x="T2" y="T3"/>
                </a:cxn>
                <a:cxn ang="0">
                  <a:pos x="T4" y="T5"/>
                </a:cxn>
                <a:cxn ang="0">
                  <a:pos x="T6" y="T7"/>
                </a:cxn>
                <a:cxn ang="0">
                  <a:pos x="T8" y="T9"/>
                </a:cxn>
              </a:cxnLst>
              <a:rect l="0" t="0" r="r" b="b"/>
              <a:pathLst>
                <a:path w="911" h="1137">
                  <a:moveTo>
                    <a:pt x="225" y="0"/>
                  </a:moveTo>
                  <a:lnTo>
                    <a:pt x="0" y="748"/>
                  </a:lnTo>
                  <a:lnTo>
                    <a:pt x="659" y="1137"/>
                  </a:lnTo>
                  <a:lnTo>
                    <a:pt x="911" y="384"/>
                  </a:lnTo>
                  <a:lnTo>
                    <a:pt x="2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Freeform 1534"/>
            <p:cNvSpPr/>
            <p:nvPr/>
          </p:nvSpPr>
          <p:spPr bwMode="auto">
            <a:xfrm>
              <a:off x="3386" y="2304"/>
              <a:ext cx="874" cy="1121"/>
            </a:xfrm>
            <a:custGeom>
              <a:avLst/>
              <a:gdLst>
                <a:gd name="T0" fmla="*/ 215 w 874"/>
                <a:gd name="T1" fmla="*/ 0 h 1121"/>
                <a:gd name="T2" fmla="*/ 0 w 874"/>
                <a:gd name="T3" fmla="*/ 719 h 1121"/>
                <a:gd name="T4" fmla="*/ 631 w 874"/>
                <a:gd name="T5" fmla="*/ 1121 h 1121"/>
                <a:gd name="T6" fmla="*/ 874 w 874"/>
                <a:gd name="T7" fmla="*/ 389 h 1121"/>
                <a:gd name="T8" fmla="*/ 215 w 874"/>
                <a:gd name="T9" fmla="*/ 0 h 1121"/>
              </a:gdLst>
              <a:ahLst/>
              <a:cxnLst>
                <a:cxn ang="0">
                  <a:pos x="T0" y="T1"/>
                </a:cxn>
                <a:cxn ang="0">
                  <a:pos x="T2" y="T3"/>
                </a:cxn>
                <a:cxn ang="0">
                  <a:pos x="T4" y="T5"/>
                </a:cxn>
                <a:cxn ang="0">
                  <a:pos x="T6" y="T7"/>
                </a:cxn>
                <a:cxn ang="0">
                  <a:pos x="T8" y="T9"/>
                </a:cxn>
              </a:cxnLst>
              <a:rect l="0" t="0" r="r" b="b"/>
              <a:pathLst>
                <a:path w="874" h="1121">
                  <a:moveTo>
                    <a:pt x="215" y="0"/>
                  </a:moveTo>
                  <a:lnTo>
                    <a:pt x="0" y="719"/>
                  </a:lnTo>
                  <a:lnTo>
                    <a:pt x="631" y="1121"/>
                  </a:lnTo>
                  <a:lnTo>
                    <a:pt x="874" y="389"/>
                  </a:lnTo>
                  <a:lnTo>
                    <a:pt x="215" y="0"/>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Freeform 1535"/>
            <p:cNvSpPr/>
            <p:nvPr/>
          </p:nvSpPr>
          <p:spPr bwMode="auto">
            <a:xfrm>
              <a:off x="3386" y="2304"/>
              <a:ext cx="874" cy="1121"/>
            </a:xfrm>
            <a:custGeom>
              <a:avLst/>
              <a:gdLst>
                <a:gd name="T0" fmla="*/ 215 w 874"/>
                <a:gd name="T1" fmla="*/ 0 h 1121"/>
                <a:gd name="T2" fmla="*/ 0 w 874"/>
                <a:gd name="T3" fmla="*/ 719 h 1121"/>
                <a:gd name="T4" fmla="*/ 631 w 874"/>
                <a:gd name="T5" fmla="*/ 1121 h 1121"/>
                <a:gd name="T6" fmla="*/ 874 w 874"/>
                <a:gd name="T7" fmla="*/ 389 h 1121"/>
                <a:gd name="T8" fmla="*/ 215 w 874"/>
                <a:gd name="T9" fmla="*/ 0 h 1121"/>
              </a:gdLst>
              <a:ahLst/>
              <a:cxnLst>
                <a:cxn ang="0">
                  <a:pos x="T0" y="T1"/>
                </a:cxn>
                <a:cxn ang="0">
                  <a:pos x="T2" y="T3"/>
                </a:cxn>
                <a:cxn ang="0">
                  <a:pos x="T4" y="T5"/>
                </a:cxn>
                <a:cxn ang="0">
                  <a:pos x="T6" y="T7"/>
                </a:cxn>
                <a:cxn ang="0">
                  <a:pos x="T8" y="T9"/>
                </a:cxn>
              </a:cxnLst>
              <a:rect l="0" t="0" r="r" b="b"/>
              <a:pathLst>
                <a:path w="874" h="1121">
                  <a:moveTo>
                    <a:pt x="215" y="0"/>
                  </a:moveTo>
                  <a:lnTo>
                    <a:pt x="0" y="719"/>
                  </a:lnTo>
                  <a:lnTo>
                    <a:pt x="631" y="1121"/>
                  </a:lnTo>
                  <a:lnTo>
                    <a:pt x="874" y="389"/>
                  </a:lnTo>
                  <a:lnTo>
                    <a:pt x="2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5" name="Freeform 1536"/>
            <p:cNvSpPr/>
            <p:nvPr/>
          </p:nvSpPr>
          <p:spPr bwMode="auto">
            <a:xfrm>
              <a:off x="2303" y="2579"/>
              <a:ext cx="594" cy="861"/>
            </a:xfrm>
            <a:custGeom>
              <a:avLst/>
              <a:gdLst>
                <a:gd name="T0" fmla="*/ 79 w 594"/>
                <a:gd name="T1" fmla="*/ 517 h 861"/>
                <a:gd name="T2" fmla="*/ 594 w 594"/>
                <a:gd name="T3" fmla="*/ 861 h 861"/>
                <a:gd name="T4" fmla="*/ 546 w 594"/>
                <a:gd name="T5" fmla="*/ 361 h 861"/>
                <a:gd name="T6" fmla="*/ 0 w 594"/>
                <a:gd name="T7" fmla="*/ 0 h 861"/>
                <a:gd name="T8" fmla="*/ 79 w 594"/>
                <a:gd name="T9" fmla="*/ 517 h 861"/>
              </a:gdLst>
              <a:ahLst/>
              <a:cxnLst>
                <a:cxn ang="0">
                  <a:pos x="T0" y="T1"/>
                </a:cxn>
                <a:cxn ang="0">
                  <a:pos x="T2" y="T3"/>
                </a:cxn>
                <a:cxn ang="0">
                  <a:pos x="T4" y="T5"/>
                </a:cxn>
                <a:cxn ang="0">
                  <a:pos x="T6" y="T7"/>
                </a:cxn>
                <a:cxn ang="0">
                  <a:pos x="T8" y="T9"/>
                </a:cxn>
              </a:cxnLst>
              <a:rect l="0" t="0" r="r" b="b"/>
              <a:pathLst>
                <a:path w="594" h="861">
                  <a:moveTo>
                    <a:pt x="79" y="517"/>
                  </a:moveTo>
                  <a:lnTo>
                    <a:pt x="594" y="861"/>
                  </a:lnTo>
                  <a:lnTo>
                    <a:pt x="546" y="361"/>
                  </a:lnTo>
                  <a:lnTo>
                    <a:pt x="0" y="0"/>
                  </a:lnTo>
                  <a:lnTo>
                    <a:pt x="79" y="51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6" name="Freeform 1537"/>
            <p:cNvSpPr/>
            <p:nvPr/>
          </p:nvSpPr>
          <p:spPr bwMode="auto">
            <a:xfrm>
              <a:off x="2294" y="2579"/>
              <a:ext cx="594" cy="861"/>
            </a:xfrm>
            <a:custGeom>
              <a:avLst/>
              <a:gdLst>
                <a:gd name="T0" fmla="*/ 79 w 594"/>
                <a:gd name="T1" fmla="*/ 517 h 861"/>
                <a:gd name="T2" fmla="*/ 594 w 594"/>
                <a:gd name="T3" fmla="*/ 861 h 861"/>
                <a:gd name="T4" fmla="*/ 546 w 594"/>
                <a:gd name="T5" fmla="*/ 361 h 861"/>
                <a:gd name="T6" fmla="*/ 0 w 594"/>
                <a:gd name="T7" fmla="*/ 0 h 861"/>
                <a:gd name="T8" fmla="*/ 79 w 594"/>
                <a:gd name="T9" fmla="*/ 517 h 861"/>
              </a:gdLst>
              <a:ahLst/>
              <a:cxnLst>
                <a:cxn ang="0">
                  <a:pos x="T0" y="T1"/>
                </a:cxn>
                <a:cxn ang="0">
                  <a:pos x="T2" y="T3"/>
                </a:cxn>
                <a:cxn ang="0">
                  <a:pos x="T4" y="T5"/>
                </a:cxn>
                <a:cxn ang="0">
                  <a:pos x="T6" y="T7"/>
                </a:cxn>
                <a:cxn ang="0">
                  <a:pos x="T8" y="T9"/>
                </a:cxn>
              </a:cxnLst>
              <a:rect l="0" t="0" r="r" b="b"/>
              <a:pathLst>
                <a:path w="594" h="861">
                  <a:moveTo>
                    <a:pt x="79" y="517"/>
                  </a:moveTo>
                  <a:lnTo>
                    <a:pt x="594" y="861"/>
                  </a:lnTo>
                  <a:lnTo>
                    <a:pt x="546" y="361"/>
                  </a:lnTo>
                  <a:lnTo>
                    <a:pt x="0" y="0"/>
                  </a:lnTo>
                  <a:lnTo>
                    <a:pt x="79" y="5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Freeform 1538"/>
            <p:cNvSpPr/>
            <p:nvPr/>
          </p:nvSpPr>
          <p:spPr bwMode="auto">
            <a:xfrm>
              <a:off x="1809" y="1071"/>
              <a:ext cx="1163" cy="824"/>
            </a:xfrm>
            <a:custGeom>
              <a:avLst/>
              <a:gdLst>
                <a:gd name="T0" fmla="*/ 0 w 1163"/>
                <a:gd name="T1" fmla="*/ 463 h 824"/>
                <a:gd name="T2" fmla="*/ 615 w 1163"/>
                <a:gd name="T3" fmla="*/ 824 h 824"/>
                <a:gd name="T4" fmla="*/ 1163 w 1163"/>
                <a:gd name="T5" fmla="*/ 341 h 824"/>
                <a:gd name="T6" fmla="*/ 556 w 1163"/>
                <a:gd name="T7" fmla="*/ 0 h 824"/>
                <a:gd name="T8" fmla="*/ 0 w 1163"/>
                <a:gd name="T9" fmla="*/ 463 h 824"/>
              </a:gdLst>
              <a:ahLst/>
              <a:cxnLst>
                <a:cxn ang="0">
                  <a:pos x="T0" y="T1"/>
                </a:cxn>
                <a:cxn ang="0">
                  <a:pos x="T2" y="T3"/>
                </a:cxn>
                <a:cxn ang="0">
                  <a:pos x="T4" y="T5"/>
                </a:cxn>
                <a:cxn ang="0">
                  <a:pos x="T6" y="T7"/>
                </a:cxn>
                <a:cxn ang="0">
                  <a:pos x="T8" y="T9"/>
                </a:cxn>
              </a:cxnLst>
              <a:rect l="0" t="0" r="r" b="b"/>
              <a:pathLst>
                <a:path w="1163" h="824">
                  <a:moveTo>
                    <a:pt x="0" y="463"/>
                  </a:moveTo>
                  <a:lnTo>
                    <a:pt x="615" y="824"/>
                  </a:lnTo>
                  <a:lnTo>
                    <a:pt x="1163" y="341"/>
                  </a:lnTo>
                  <a:lnTo>
                    <a:pt x="556" y="0"/>
                  </a:lnTo>
                  <a:lnTo>
                    <a:pt x="0" y="46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1539"/>
            <p:cNvSpPr/>
            <p:nvPr/>
          </p:nvSpPr>
          <p:spPr bwMode="auto">
            <a:xfrm>
              <a:off x="1809" y="1524"/>
              <a:ext cx="672" cy="898"/>
            </a:xfrm>
            <a:custGeom>
              <a:avLst/>
              <a:gdLst>
                <a:gd name="T0" fmla="*/ 0 w 672"/>
                <a:gd name="T1" fmla="*/ 0 h 898"/>
                <a:gd name="T2" fmla="*/ 84 w 672"/>
                <a:gd name="T3" fmla="*/ 538 h 898"/>
                <a:gd name="T4" fmla="*/ 672 w 672"/>
                <a:gd name="T5" fmla="*/ 898 h 898"/>
                <a:gd name="T6" fmla="*/ 615 w 672"/>
                <a:gd name="T7" fmla="*/ 361 h 898"/>
                <a:gd name="T8" fmla="*/ 0 w 672"/>
                <a:gd name="T9" fmla="*/ 0 h 898"/>
              </a:gdLst>
              <a:ahLst/>
              <a:cxnLst>
                <a:cxn ang="0">
                  <a:pos x="T0" y="T1"/>
                </a:cxn>
                <a:cxn ang="0">
                  <a:pos x="T2" y="T3"/>
                </a:cxn>
                <a:cxn ang="0">
                  <a:pos x="T4" y="T5"/>
                </a:cxn>
                <a:cxn ang="0">
                  <a:pos x="T6" y="T7"/>
                </a:cxn>
                <a:cxn ang="0">
                  <a:pos x="T8" y="T9"/>
                </a:cxn>
              </a:cxnLst>
              <a:rect l="0" t="0" r="r" b="b"/>
              <a:pathLst>
                <a:path w="672" h="898">
                  <a:moveTo>
                    <a:pt x="0" y="0"/>
                  </a:moveTo>
                  <a:lnTo>
                    <a:pt x="84" y="538"/>
                  </a:lnTo>
                  <a:lnTo>
                    <a:pt x="672" y="898"/>
                  </a:lnTo>
                  <a:lnTo>
                    <a:pt x="615" y="361"/>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Freeform 1540"/>
            <p:cNvSpPr/>
            <p:nvPr/>
          </p:nvSpPr>
          <p:spPr bwMode="auto">
            <a:xfrm>
              <a:off x="1809" y="1524"/>
              <a:ext cx="672" cy="898"/>
            </a:xfrm>
            <a:custGeom>
              <a:avLst/>
              <a:gdLst>
                <a:gd name="T0" fmla="*/ 0 w 672"/>
                <a:gd name="T1" fmla="*/ 0 h 898"/>
                <a:gd name="T2" fmla="*/ 84 w 672"/>
                <a:gd name="T3" fmla="*/ 538 h 898"/>
                <a:gd name="T4" fmla="*/ 672 w 672"/>
                <a:gd name="T5" fmla="*/ 898 h 898"/>
                <a:gd name="T6" fmla="*/ 615 w 672"/>
                <a:gd name="T7" fmla="*/ 361 h 898"/>
                <a:gd name="T8" fmla="*/ 0 w 672"/>
                <a:gd name="T9" fmla="*/ 0 h 898"/>
              </a:gdLst>
              <a:ahLst/>
              <a:cxnLst>
                <a:cxn ang="0">
                  <a:pos x="T0" y="T1"/>
                </a:cxn>
                <a:cxn ang="0">
                  <a:pos x="T2" y="T3"/>
                </a:cxn>
                <a:cxn ang="0">
                  <a:pos x="T4" y="T5"/>
                </a:cxn>
                <a:cxn ang="0">
                  <a:pos x="T6" y="T7"/>
                </a:cxn>
                <a:cxn ang="0">
                  <a:pos x="T8" y="T9"/>
                </a:cxn>
              </a:cxnLst>
              <a:rect l="0" t="0" r="r" b="b"/>
              <a:pathLst>
                <a:path w="672" h="898">
                  <a:moveTo>
                    <a:pt x="0" y="0"/>
                  </a:moveTo>
                  <a:lnTo>
                    <a:pt x="84" y="538"/>
                  </a:lnTo>
                  <a:lnTo>
                    <a:pt x="672" y="898"/>
                  </a:lnTo>
                  <a:lnTo>
                    <a:pt x="615" y="36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1541"/>
            <p:cNvSpPr/>
            <p:nvPr/>
          </p:nvSpPr>
          <p:spPr bwMode="auto">
            <a:xfrm>
              <a:off x="3204" y="213"/>
              <a:ext cx="1064" cy="722"/>
            </a:xfrm>
            <a:custGeom>
              <a:avLst/>
              <a:gdLst>
                <a:gd name="T0" fmla="*/ 495 w 1064"/>
                <a:gd name="T1" fmla="*/ 0 h 722"/>
                <a:gd name="T2" fmla="*/ 0 w 1064"/>
                <a:gd name="T3" fmla="*/ 409 h 722"/>
                <a:gd name="T4" fmla="*/ 586 w 1064"/>
                <a:gd name="T5" fmla="*/ 722 h 722"/>
                <a:gd name="T6" fmla="*/ 1064 w 1064"/>
                <a:gd name="T7" fmla="*/ 300 h 722"/>
                <a:gd name="T8" fmla="*/ 495 w 1064"/>
                <a:gd name="T9" fmla="*/ 0 h 722"/>
              </a:gdLst>
              <a:ahLst/>
              <a:cxnLst>
                <a:cxn ang="0">
                  <a:pos x="T0" y="T1"/>
                </a:cxn>
                <a:cxn ang="0">
                  <a:pos x="T2" y="T3"/>
                </a:cxn>
                <a:cxn ang="0">
                  <a:pos x="T4" y="T5"/>
                </a:cxn>
                <a:cxn ang="0">
                  <a:pos x="T6" y="T7"/>
                </a:cxn>
                <a:cxn ang="0">
                  <a:pos x="T8" y="T9"/>
                </a:cxn>
              </a:cxnLst>
              <a:rect l="0" t="0" r="r" b="b"/>
              <a:pathLst>
                <a:path w="1064" h="722">
                  <a:moveTo>
                    <a:pt x="495" y="0"/>
                  </a:moveTo>
                  <a:lnTo>
                    <a:pt x="0" y="409"/>
                  </a:lnTo>
                  <a:lnTo>
                    <a:pt x="586" y="722"/>
                  </a:lnTo>
                  <a:lnTo>
                    <a:pt x="1064" y="300"/>
                  </a:lnTo>
                  <a:lnTo>
                    <a:pt x="495"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Rectangle 1542"/>
            <p:cNvSpPr>
              <a:spLocks noChangeArrowheads="1"/>
            </p:cNvSpPr>
            <p:nvPr/>
          </p:nvSpPr>
          <p:spPr bwMode="auto">
            <a:xfrm>
              <a:off x="3236" y="1170"/>
              <a:ext cx="1" cy="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82" name="Freeform 1543"/>
            <p:cNvSpPr/>
            <p:nvPr/>
          </p:nvSpPr>
          <p:spPr bwMode="auto">
            <a:xfrm>
              <a:off x="3232" y="1170"/>
              <a:ext cx="181" cy="104"/>
            </a:xfrm>
            <a:custGeom>
              <a:avLst/>
              <a:gdLst>
                <a:gd name="T0" fmla="*/ 4 w 181"/>
                <a:gd name="T1" fmla="*/ 0 h 104"/>
                <a:gd name="T2" fmla="*/ 4 w 181"/>
                <a:gd name="T3" fmla="*/ 0 h 104"/>
                <a:gd name="T4" fmla="*/ 0 w 181"/>
                <a:gd name="T5" fmla="*/ 5 h 104"/>
                <a:gd name="T6" fmla="*/ 174 w 181"/>
                <a:gd name="T7" fmla="*/ 104 h 104"/>
                <a:gd name="T8" fmla="*/ 181 w 181"/>
                <a:gd name="T9" fmla="*/ 98 h 104"/>
                <a:gd name="T10" fmla="*/ 181 w 181"/>
                <a:gd name="T11" fmla="*/ 98 h 104"/>
                <a:gd name="T12" fmla="*/ 4 w 181"/>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81" h="104">
                  <a:moveTo>
                    <a:pt x="4" y="0"/>
                  </a:moveTo>
                  <a:lnTo>
                    <a:pt x="4" y="0"/>
                  </a:lnTo>
                  <a:lnTo>
                    <a:pt x="0" y="5"/>
                  </a:lnTo>
                  <a:lnTo>
                    <a:pt x="174" y="104"/>
                  </a:lnTo>
                  <a:lnTo>
                    <a:pt x="181" y="98"/>
                  </a:lnTo>
                  <a:lnTo>
                    <a:pt x="181" y="98"/>
                  </a:lnTo>
                  <a:lnTo>
                    <a:pt x="4" y="0"/>
                  </a:lnTo>
                  <a:close/>
                </a:path>
              </a:pathLst>
            </a:custGeom>
            <a:solidFill>
              <a:srgbClr val="305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1544"/>
            <p:cNvSpPr/>
            <p:nvPr/>
          </p:nvSpPr>
          <p:spPr bwMode="auto">
            <a:xfrm>
              <a:off x="3232" y="1170"/>
              <a:ext cx="181" cy="104"/>
            </a:xfrm>
            <a:custGeom>
              <a:avLst/>
              <a:gdLst>
                <a:gd name="T0" fmla="*/ 4 w 181"/>
                <a:gd name="T1" fmla="*/ 0 h 104"/>
                <a:gd name="T2" fmla="*/ 4 w 181"/>
                <a:gd name="T3" fmla="*/ 0 h 104"/>
                <a:gd name="T4" fmla="*/ 0 w 181"/>
                <a:gd name="T5" fmla="*/ 5 h 104"/>
                <a:gd name="T6" fmla="*/ 174 w 181"/>
                <a:gd name="T7" fmla="*/ 104 h 104"/>
                <a:gd name="T8" fmla="*/ 181 w 181"/>
                <a:gd name="T9" fmla="*/ 98 h 104"/>
                <a:gd name="T10" fmla="*/ 181 w 181"/>
                <a:gd name="T11" fmla="*/ 98 h 104"/>
                <a:gd name="T12" fmla="*/ 4 w 181"/>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81" h="104">
                  <a:moveTo>
                    <a:pt x="4" y="0"/>
                  </a:moveTo>
                  <a:lnTo>
                    <a:pt x="4" y="0"/>
                  </a:lnTo>
                  <a:lnTo>
                    <a:pt x="0" y="5"/>
                  </a:lnTo>
                  <a:lnTo>
                    <a:pt x="174" y="104"/>
                  </a:lnTo>
                  <a:lnTo>
                    <a:pt x="181" y="98"/>
                  </a:lnTo>
                  <a:lnTo>
                    <a:pt x="181" y="98"/>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4" name="Freeform 1545"/>
            <p:cNvSpPr/>
            <p:nvPr/>
          </p:nvSpPr>
          <p:spPr bwMode="auto">
            <a:xfrm>
              <a:off x="3236" y="1163"/>
              <a:ext cx="180" cy="105"/>
            </a:xfrm>
            <a:custGeom>
              <a:avLst/>
              <a:gdLst>
                <a:gd name="T0" fmla="*/ 3 w 180"/>
                <a:gd name="T1" fmla="*/ 0 h 105"/>
                <a:gd name="T2" fmla="*/ 0 w 180"/>
                <a:gd name="T3" fmla="*/ 7 h 105"/>
                <a:gd name="T4" fmla="*/ 0 w 180"/>
                <a:gd name="T5" fmla="*/ 7 h 105"/>
                <a:gd name="T6" fmla="*/ 177 w 180"/>
                <a:gd name="T7" fmla="*/ 105 h 105"/>
                <a:gd name="T8" fmla="*/ 180 w 180"/>
                <a:gd name="T9" fmla="*/ 98 h 105"/>
                <a:gd name="T10" fmla="*/ 3 w 180"/>
                <a:gd name="T11" fmla="*/ 0 h 105"/>
              </a:gdLst>
              <a:ahLst/>
              <a:cxnLst>
                <a:cxn ang="0">
                  <a:pos x="T0" y="T1"/>
                </a:cxn>
                <a:cxn ang="0">
                  <a:pos x="T2" y="T3"/>
                </a:cxn>
                <a:cxn ang="0">
                  <a:pos x="T4" y="T5"/>
                </a:cxn>
                <a:cxn ang="0">
                  <a:pos x="T6" y="T7"/>
                </a:cxn>
                <a:cxn ang="0">
                  <a:pos x="T8" y="T9"/>
                </a:cxn>
                <a:cxn ang="0">
                  <a:pos x="T10" y="T11"/>
                </a:cxn>
              </a:cxnLst>
              <a:rect l="0" t="0" r="r" b="b"/>
              <a:pathLst>
                <a:path w="180" h="105">
                  <a:moveTo>
                    <a:pt x="3" y="0"/>
                  </a:moveTo>
                  <a:lnTo>
                    <a:pt x="0" y="7"/>
                  </a:lnTo>
                  <a:lnTo>
                    <a:pt x="0" y="7"/>
                  </a:lnTo>
                  <a:lnTo>
                    <a:pt x="177" y="105"/>
                  </a:lnTo>
                  <a:lnTo>
                    <a:pt x="180" y="98"/>
                  </a:lnTo>
                  <a:lnTo>
                    <a:pt x="3" y="0"/>
                  </a:lnTo>
                  <a:close/>
                </a:path>
              </a:pathLst>
            </a:custGeom>
            <a:solidFill>
              <a:srgbClr val="5687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1546"/>
            <p:cNvSpPr/>
            <p:nvPr/>
          </p:nvSpPr>
          <p:spPr bwMode="auto">
            <a:xfrm>
              <a:off x="3236" y="1163"/>
              <a:ext cx="180" cy="105"/>
            </a:xfrm>
            <a:custGeom>
              <a:avLst/>
              <a:gdLst>
                <a:gd name="T0" fmla="*/ 3 w 180"/>
                <a:gd name="T1" fmla="*/ 0 h 105"/>
                <a:gd name="T2" fmla="*/ 0 w 180"/>
                <a:gd name="T3" fmla="*/ 7 h 105"/>
                <a:gd name="T4" fmla="*/ 0 w 180"/>
                <a:gd name="T5" fmla="*/ 7 h 105"/>
                <a:gd name="T6" fmla="*/ 177 w 180"/>
                <a:gd name="T7" fmla="*/ 105 h 105"/>
                <a:gd name="T8" fmla="*/ 180 w 180"/>
                <a:gd name="T9" fmla="*/ 98 h 105"/>
                <a:gd name="T10" fmla="*/ 3 w 180"/>
                <a:gd name="T11" fmla="*/ 0 h 105"/>
              </a:gdLst>
              <a:ahLst/>
              <a:cxnLst>
                <a:cxn ang="0">
                  <a:pos x="T0" y="T1"/>
                </a:cxn>
                <a:cxn ang="0">
                  <a:pos x="T2" y="T3"/>
                </a:cxn>
                <a:cxn ang="0">
                  <a:pos x="T4" y="T5"/>
                </a:cxn>
                <a:cxn ang="0">
                  <a:pos x="T6" y="T7"/>
                </a:cxn>
                <a:cxn ang="0">
                  <a:pos x="T8" y="T9"/>
                </a:cxn>
                <a:cxn ang="0">
                  <a:pos x="T10" y="T11"/>
                </a:cxn>
              </a:cxnLst>
              <a:rect l="0" t="0" r="r" b="b"/>
              <a:pathLst>
                <a:path w="180" h="105">
                  <a:moveTo>
                    <a:pt x="3" y="0"/>
                  </a:moveTo>
                  <a:lnTo>
                    <a:pt x="0" y="7"/>
                  </a:lnTo>
                  <a:lnTo>
                    <a:pt x="0" y="7"/>
                  </a:lnTo>
                  <a:lnTo>
                    <a:pt x="177" y="105"/>
                  </a:lnTo>
                  <a:lnTo>
                    <a:pt x="180" y="98"/>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6" name="Freeform 1547"/>
            <p:cNvSpPr/>
            <p:nvPr/>
          </p:nvSpPr>
          <p:spPr bwMode="auto">
            <a:xfrm>
              <a:off x="3406" y="1268"/>
              <a:ext cx="7" cy="6"/>
            </a:xfrm>
            <a:custGeom>
              <a:avLst/>
              <a:gdLst>
                <a:gd name="T0" fmla="*/ 7 w 7"/>
                <a:gd name="T1" fmla="*/ 0 h 6"/>
                <a:gd name="T2" fmla="*/ 0 w 7"/>
                <a:gd name="T3" fmla="*/ 6 h 6"/>
                <a:gd name="T4" fmla="*/ 3 w 7"/>
                <a:gd name="T5" fmla="*/ 6 h 6"/>
                <a:gd name="T6" fmla="*/ 7 w 7"/>
                <a:gd name="T7" fmla="*/ 0 h 6"/>
              </a:gdLst>
              <a:ahLst/>
              <a:cxnLst>
                <a:cxn ang="0">
                  <a:pos x="T0" y="T1"/>
                </a:cxn>
                <a:cxn ang="0">
                  <a:pos x="T2" y="T3"/>
                </a:cxn>
                <a:cxn ang="0">
                  <a:pos x="T4" y="T5"/>
                </a:cxn>
                <a:cxn ang="0">
                  <a:pos x="T6" y="T7"/>
                </a:cxn>
              </a:cxnLst>
              <a:rect l="0" t="0" r="r" b="b"/>
              <a:pathLst>
                <a:path w="7" h="6">
                  <a:moveTo>
                    <a:pt x="7" y="0"/>
                  </a:moveTo>
                  <a:lnTo>
                    <a:pt x="0" y="6"/>
                  </a:lnTo>
                  <a:lnTo>
                    <a:pt x="3" y="6"/>
                  </a:lnTo>
                  <a:lnTo>
                    <a:pt x="7" y="0"/>
                  </a:lnTo>
                  <a:close/>
                </a:path>
              </a:pathLst>
            </a:custGeom>
            <a:solidFill>
              <a:srgbClr val="4B4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Freeform 1548"/>
            <p:cNvSpPr/>
            <p:nvPr/>
          </p:nvSpPr>
          <p:spPr bwMode="auto">
            <a:xfrm>
              <a:off x="3406" y="1268"/>
              <a:ext cx="7" cy="6"/>
            </a:xfrm>
            <a:custGeom>
              <a:avLst/>
              <a:gdLst>
                <a:gd name="T0" fmla="*/ 7 w 7"/>
                <a:gd name="T1" fmla="*/ 0 h 6"/>
                <a:gd name="T2" fmla="*/ 0 w 7"/>
                <a:gd name="T3" fmla="*/ 6 h 6"/>
                <a:gd name="T4" fmla="*/ 3 w 7"/>
                <a:gd name="T5" fmla="*/ 6 h 6"/>
                <a:gd name="T6" fmla="*/ 7 w 7"/>
                <a:gd name="T7" fmla="*/ 0 h 6"/>
              </a:gdLst>
              <a:ahLst/>
              <a:cxnLst>
                <a:cxn ang="0">
                  <a:pos x="T0" y="T1"/>
                </a:cxn>
                <a:cxn ang="0">
                  <a:pos x="T2" y="T3"/>
                </a:cxn>
                <a:cxn ang="0">
                  <a:pos x="T4" y="T5"/>
                </a:cxn>
                <a:cxn ang="0">
                  <a:pos x="T6" y="T7"/>
                </a:cxn>
              </a:cxnLst>
              <a:rect l="0" t="0" r="r" b="b"/>
              <a:pathLst>
                <a:path w="7" h="6">
                  <a:moveTo>
                    <a:pt x="7" y="0"/>
                  </a:moveTo>
                  <a:lnTo>
                    <a:pt x="0" y="6"/>
                  </a:lnTo>
                  <a:lnTo>
                    <a:pt x="3" y="6"/>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8" name="Freeform 1549"/>
            <p:cNvSpPr/>
            <p:nvPr/>
          </p:nvSpPr>
          <p:spPr bwMode="auto">
            <a:xfrm>
              <a:off x="4018" y="2701"/>
              <a:ext cx="244" cy="719"/>
            </a:xfrm>
            <a:custGeom>
              <a:avLst/>
              <a:gdLst>
                <a:gd name="T0" fmla="*/ 241 w 244"/>
                <a:gd name="T1" fmla="*/ 0 h 719"/>
                <a:gd name="T2" fmla="*/ 0 w 244"/>
                <a:gd name="T3" fmla="*/ 717 h 719"/>
                <a:gd name="T4" fmla="*/ 5 w 244"/>
                <a:gd name="T5" fmla="*/ 719 h 719"/>
                <a:gd name="T6" fmla="*/ 244 w 244"/>
                <a:gd name="T7" fmla="*/ 0 h 719"/>
                <a:gd name="T8" fmla="*/ 241 w 244"/>
                <a:gd name="T9" fmla="*/ 0 h 719"/>
              </a:gdLst>
              <a:ahLst/>
              <a:cxnLst>
                <a:cxn ang="0">
                  <a:pos x="T0" y="T1"/>
                </a:cxn>
                <a:cxn ang="0">
                  <a:pos x="T2" y="T3"/>
                </a:cxn>
                <a:cxn ang="0">
                  <a:pos x="T4" y="T5"/>
                </a:cxn>
                <a:cxn ang="0">
                  <a:pos x="T6" y="T7"/>
                </a:cxn>
                <a:cxn ang="0">
                  <a:pos x="T8" y="T9"/>
                </a:cxn>
              </a:cxnLst>
              <a:rect l="0" t="0" r="r" b="b"/>
              <a:pathLst>
                <a:path w="244" h="719">
                  <a:moveTo>
                    <a:pt x="241" y="0"/>
                  </a:moveTo>
                  <a:lnTo>
                    <a:pt x="0" y="717"/>
                  </a:lnTo>
                  <a:lnTo>
                    <a:pt x="5" y="719"/>
                  </a:lnTo>
                  <a:lnTo>
                    <a:pt x="244" y="0"/>
                  </a:lnTo>
                  <a:lnTo>
                    <a:pt x="241" y="0"/>
                  </a:lnTo>
                  <a:close/>
                </a:path>
              </a:pathLst>
            </a:custGeom>
            <a:solidFill>
              <a:srgbClr val="AEC4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9" name="Freeform 1550"/>
            <p:cNvSpPr/>
            <p:nvPr/>
          </p:nvSpPr>
          <p:spPr bwMode="auto">
            <a:xfrm>
              <a:off x="4018" y="2701"/>
              <a:ext cx="244" cy="719"/>
            </a:xfrm>
            <a:custGeom>
              <a:avLst/>
              <a:gdLst>
                <a:gd name="T0" fmla="*/ 241 w 244"/>
                <a:gd name="T1" fmla="*/ 0 h 719"/>
                <a:gd name="T2" fmla="*/ 0 w 244"/>
                <a:gd name="T3" fmla="*/ 717 h 719"/>
                <a:gd name="T4" fmla="*/ 5 w 244"/>
                <a:gd name="T5" fmla="*/ 719 h 719"/>
                <a:gd name="T6" fmla="*/ 244 w 244"/>
                <a:gd name="T7" fmla="*/ 0 h 719"/>
                <a:gd name="T8" fmla="*/ 241 w 244"/>
                <a:gd name="T9" fmla="*/ 0 h 719"/>
              </a:gdLst>
              <a:ahLst/>
              <a:cxnLst>
                <a:cxn ang="0">
                  <a:pos x="T0" y="T1"/>
                </a:cxn>
                <a:cxn ang="0">
                  <a:pos x="T2" y="T3"/>
                </a:cxn>
                <a:cxn ang="0">
                  <a:pos x="T4" y="T5"/>
                </a:cxn>
                <a:cxn ang="0">
                  <a:pos x="T6" y="T7"/>
                </a:cxn>
                <a:cxn ang="0">
                  <a:pos x="T8" y="T9"/>
                </a:cxn>
              </a:cxnLst>
              <a:rect l="0" t="0" r="r" b="b"/>
              <a:pathLst>
                <a:path w="244" h="719">
                  <a:moveTo>
                    <a:pt x="241" y="0"/>
                  </a:moveTo>
                  <a:lnTo>
                    <a:pt x="0" y="717"/>
                  </a:lnTo>
                  <a:lnTo>
                    <a:pt x="5" y="719"/>
                  </a:lnTo>
                  <a:lnTo>
                    <a:pt x="244" y="0"/>
                  </a:lnTo>
                  <a:lnTo>
                    <a:pt x="2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0" name="Freeform 1551"/>
            <p:cNvSpPr/>
            <p:nvPr/>
          </p:nvSpPr>
          <p:spPr bwMode="auto">
            <a:xfrm>
              <a:off x="4015" y="2700"/>
              <a:ext cx="244" cy="718"/>
            </a:xfrm>
            <a:custGeom>
              <a:avLst/>
              <a:gdLst>
                <a:gd name="T0" fmla="*/ 239 w 244"/>
                <a:gd name="T1" fmla="*/ 0 h 718"/>
                <a:gd name="T2" fmla="*/ 0 w 244"/>
                <a:gd name="T3" fmla="*/ 717 h 718"/>
                <a:gd name="T4" fmla="*/ 3 w 244"/>
                <a:gd name="T5" fmla="*/ 718 h 718"/>
                <a:gd name="T6" fmla="*/ 244 w 244"/>
                <a:gd name="T7" fmla="*/ 1 h 718"/>
                <a:gd name="T8" fmla="*/ 239 w 244"/>
                <a:gd name="T9" fmla="*/ 0 h 718"/>
              </a:gdLst>
              <a:ahLst/>
              <a:cxnLst>
                <a:cxn ang="0">
                  <a:pos x="T0" y="T1"/>
                </a:cxn>
                <a:cxn ang="0">
                  <a:pos x="T2" y="T3"/>
                </a:cxn>
                <a:cxn ang="0">
                  <a:pos x="T4" y="T5"/>
                </a:cxn>
                <a:cxn ang="0">
                  <a:pos x="T6" y="T7"/>
                </a:cxn>
                <a:cxn ang="0">
                  <a:pos x="T8" y="T9"/>
                </a:cxn>
              </a:cxnLst>
              <a:rect l="0" t="0" r="r" b="b"/>
              <a:pathLst>
                <a:path w="244" h="718">
                  <a:moveTo>
                    <a:pt x="239" y="0"/>
                  </a:moveTo>
                  <a:lnTo>
                    <a:pt x="0" y="717"/>
                  </a:lnTo>
                  <a:lnTo>
                    <a:pt x="3" y="718"/>
                  </a:lnTo>
                  <a:lnTo>
                    <a:pt x="244" y="1"/>
                  </a:lnTo>
                  <a:lnTo>
                    <a:pt x="239" y="0"/>
                  </a:lnTo>
                  <a:close/>
                </a:path>
              </a:pathLst>
            </a:custGeom>
            <a:solidFill>
              <a:srgbClr val="94B2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1" name="Freeform 1552"/>
            <p:cNvSpPr/>
            <p:nvPr/>
          </p:nvSpPr>
          <p:spPr bwMode="auto">
            <a:xfrm>
              <a:off x="4015" y="2700"/>
              <a:ext cx="244" cy="718"/>
            </a:xfrm>
            <a:custGeom>
              <a:avLst/>
              <a:gdLst>
                <a:gd name="T0" fmla="*/ 239 w 244"/>
                <a:gd name="T1" fmla="*/ 0 h 718"/>
                <a:gd name="T2" fmla="*/ 0 w 244"/>
                <a:gd name="T3" fmla="*/ 717 h 718"/>
                <a:gd name="T4" fmla="*/ 3 w 244"/>
                <a:gd name="T5" fmla="*/ 718 h 718"/>
                <a:gd name="T6" fmla="*/ 244 w 244"/>
                <a:gd name="T7" fmla="*/ 1 h 718"/>
                <a:gd name="T8" fmla="*/ 239 w 244"/>
                <a:gd name="T9" fmla="*/ 0 h 718"/>
              </a:gdLst>
              <a:ahLst/>
              <a:cxnLst>
                <a:cxn ang="0">
                  <a:pos x="T0" y="T1"/>
                </a:cxn>
                <a:cxn ang="0">
                  <a:pos x="T2" y="T3"/>
                </a:cxn>
                <a:cxn ang="0">
                  <a:pos x="T4" y="T5"/>
                </a:cxn>
                <a:cxn ang="0">
                  <a:pos x="T6" y="T7"/>
                </a:cxn>
                <a:cxn ang="0">
                  <a:pos x="T8" y="T9"/>
                </a:cxn>
              </a:cxnLst>
              <a:rect l="0" t="0" r="r" b="b"/>
              <a:pathLst>
                <a:path w="244" h="718">
                  <a:moveTo>
                    <a:pt x="239" y="0"/>
                  </a:moveTo>
                  <a:lnTo>
                    <a:pt x="0" y="717"/>
                  </a:lnTo>
                  <a:lnTo>
                    <a:pt x="3" y="718"/>
                  </a:lnTo>
                  <a:lnTo>
                    <a:pt x="244" y="1"/>
                  </a:lnTo>
                  <a:lnTo>
                    <a:pt x="2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92" name="Picture 15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5" y="1380"/>
              <a:ext cx="13"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5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 y="3087"/>
              <a:ext cx="20"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56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 y="3637"/>
              <a:ext cx="1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56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1" y="2274"/>
              <a:ext cx="20"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56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0" y="3640"/>
              <a:ext cx="1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5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8" y="364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5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6" y="4054"/>
              <a:ext cx="2"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57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3" y="3640"/>
              <a:ext cx="10"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5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93" y="3640"/>
              <a:ext cx="10"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57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22" y="1619"/>
              <a:ext cx="1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57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46" y="3294"/>
              <a:ext cx="15"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57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75" y="3505"/>
              <a:ext cx="44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57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07" y="3301"/>
              <a:ext cx="34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Freeform 1580"/>
            <p:cNvSpPr/>
            <p:nvPr/>
          </p:nvSpPr>
          <p:spPr bwMode="auto">
            <a:xfrm>
              <a:off x="4275" y="3170"/>
              <a:ext cx="207" cy="601"/>
            </a:xfrm>
            <a:custGeom>
              <a:avLst/>
              <a:gdLst>
                <a:gd name="T0" fmla="*/ 207 w 207"/>
                <a:gd name="T1" fmla="*/ 0 h 601"/>
                <a:gd name="T2" fmla="*/ 205 w 207"/>
                <a:gd name="T3" fmla="*/ 0 h 601"/>
                <a:gd name="T4" fmla="*/ 195 w 207"/>
                <a:gd name="T5" fmla="*/ 12 h 601"/>
                <a:gd name="T6" fmla="*/ 0 w 207"/>
                <a:gd name="T7" fmla="*/ 601 h 601"/>
                <a:gd name="T8" fmla="*/ 8 w 207"/>
                <a:gd name="T9" fmla="*/ 596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205" y="0"/>
                  </a:lnTo>
                  <a:lnTo>
                    <a:pt x="195" y="12"/>
                  </a:lnTo>
                  <a:lnTo>
                    <a:pt x="0" y="601"/>
                  </a:lnTo>
                  <a:lnTo>
                    <a:pt x="8" y="596"/>
                  </a:lnTo>
                  <a:lnTo>
                    <a:pt x="207" y="0"/>
                  </a:lnTo>
                  <a:close/>
                </a:path>
              </a:pathLst>
            </a:custGeom>
            <a:solidFill>
              <a:srgbClr val="303E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6" name="Freeform 1581"/>
            <p:cNvSpPr/>
            <p:nvPr/>
          </p:nvSpPr>
          <p:spPr bwMode="auto">
            <a:xfrm>
              <a:off x="4275" y="3170"/>
              <a:ext cx="207" cy="601"/>
            </a:xfrm>
            <a:custGeom>
              <a:avLst/>
              <a:gdLst>
                <a:gd name="T0" fmla="*/ 207 w 207"/>
                <a:gd name="T1" fmla="*/ 0 h 601"/>
                <a:gd name="T2" fmla="*/ 205 w 207"/>
                <a:gd name="T3" fmla="*/ 0 h 601"/>
                <a:gd name="T4" fmla="*/ 195 w 207"/>
                <a:gd name="T5" fmla="*/ 12 h 601"/>
                <a:gd name="T6" fmla="*/ 0 w 207"/>
                <a:gd name="T7" fmla="*/ 601 h 601"/>
                <a:gd name="T8" fmla="*/ 8 w 207"/>
                <a:gd name="T9" fmla="*/ 596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205" y="0"/>
                  </a:lnTo>
                  <a:lnTo>
                    <a:pt x="195" y="12"/>
                  </a:lnTo>
                  <a:lnTo>
                    <a:pt x="0" y="601"/>
                  </a:lnTo>
                  <a:lnTo>
                    <a:pt x="8" y="596"/>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7" name="Freeform 1582"/>
            <p:cNvSpPr/>
            <p:nvPr/>
          </p:nvSpPr>
          <p:spPr bwMode="auto">
            <a:xfrm>
              <a:off x="4283" y="3170"/>
              <a:ext cx="199" cy="596"/>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close/>
                </a:path>
              </a:pathLst>
            </a:custGeom>
            <a:solidFill>
              <a:srgbClr val="2430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8" name="Freeform 1583"/>
            <p:cNvSpPr/>
            <p:nvPr/>
          </p:nvSpPr>
          <p:spPr bwMode="auto">
            <a:xfrm>
              <a:off x="4283" y="3170"/>
              <a:ext cx="199" cy="596"/>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9" name="Freeform 1584"/>
            <p:cNvSpPr/>
            <p:nvPr/>
          </p:nvSpPr>
          <p:spPr bwMode="auto">
            <a:xfrm>
              <a:off x="4482" y="3168"/>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243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0" name="Freeform 1585"/>
            <p:cNvSpPr/>
            <p:nvPr/>
          </p:nvSpPr>
          <p:spPr bwMode="auto">
            <a:xfrm>
              <a:off x="4482" y="3168"/>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1" name="Freeform 1586"/>
            <p:cNvSpPr/>
            <p:nvPr/>
          </p:nvSpPr>
          <p:spPr bwMode="auto">
            <a:xfrm>
              <a:off x="4480" y="3168"/>
              <a:ext cx="2" cy="2"/>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close/>
                </a:path>
              </a:pathLst>
            </a:custGeom>
            <a:solidFill>
              <a:srgbClr val="3C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2" name="Freeform 1587"/>
            <p:cNvSpPr/>
            <p:nvPr/>
          </p:nvSpPr>
          <p:spPr bwMode="auto">
            <a:xfrm>
              <a:off x="4480" y="3168"/>
              <a:ext cx="2" cy="2"/>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3" name="Freeform 1588"/>
            <p:cNvSpPr/>
            <p:nvPr/>
          </p:nvSpPr>
          <p:spPr bwMode="auto">
            <a:xfrm>
              <a:off x="4272" y="3771"/>
              <a:ext cx="10" cy="7"/>
            </a:xfrm>
            <a:custGeom>
              <a:avLst/>
              <a:gdLst>
                <a:gd name="T0" fmla="*/ 10 w 10"/>
                <a:gd name="T1" fmla="*/ 0 h 7"/>
                <a:gd name="T2" fmla="*/ 0 w 10"/>
                <a:gd name="T3" fmla="*/ 7 h 7"/>
                <a:gd name="T4" fmla="*/ 0 w 10"/>
                <a:gd name="T5" fmla="*/ 7 h 7"/>
                <a:gd name="T6" fmla="*/ 8 w 10"/>
                <a:gd name="T7" fmla="*/ 2 h 7"/>
                <a:gd name="T8" fmla="*/ 10 w 10"/>
                <a:gd name="T9" fmla="*/ 0 h 7"/>
              </a:gdLst>
              <a:ahLst/>
              <a:cxnLst>
                <a:cxn ang="0">
                  <a:pos x="T0" y="T1"/>
                </a:cxn>
                <a:cxn ang="0">
                  <a:pos x="T2" y="T3"/>
                </a:cxn>
                <a:cxn ang="0">
                  <a:pos x="T4" y="T5"/>
                </a:cxn>
                <a:cxn ang="0">
                  <a:pos x="T6" y="T7"/>
                </a:cxn>
                <a:cxn ang="0">
                  <a:pos x="T8" y="T9"/>
                </a:cxn>
              </a:cxnLst>
              <a:rect l="0" t="0" r="r" b="b"/>
              <a:pathLst>
                <a:path w="10" h="7">
                  <a:moveTo>
                    <a:pt x="10" y="0"/>
                  </a:moveTo>
                  <a:lnTo>
                    <a:pt x="0" y="7"/>
                  </a:lnTo>
                  <a:lnTo>
                    <a:pt x="0" y="7"/>
                  </a:lnTo>
                  <a:lnTo>
                    <a:pt x="8" y="2"/>
                  </a:lnTo>
                  <a:lnTo>
                    <a:pt x="10" y="0"/>
                  </a:lnTo>
                  <a:close/>
                </a:path>
              </a:pathLst>
            </a:custGeom>
            <a:solidFill>
              <a:srgbClr val="303E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4" name="Freeform 1589"/>
            <p:cNvSpPr/>
            <p:nvPr/>
          </p:nvSpPr>
          <p:spPr bwMode="auto">
            <a:xfrm>
              <a:off x="4272" y="3771"/>
              <a:ext cx="10" cy="7"/>
            </a:xfrm>
            <a:custGeom>
              <a:avLst/>
              <a:gdLst>
                <a:gd name="T0" fmla="*/ 10 w 10"/>
                <a:gd name="T1" fmla="*/ 0 h 7"/>
                <a:gd name="T2" fmla="*/ 0 w 10"/>
                <a:gd name="T3" fmla="*/ 7 h 7"/>
                <a:gd name="T4" fmla="*/ 0 w 10"/>
                <a:gd name="T5" fmla="*/ 7 h 7"/>
                <a:gd name="T6" fmla="*/ 8 w 10"/>
                <a:gd name="T7" fmla="*/ 2 h 7"/>
                <a:gd name="T8" fmla="*/ 10 w 10"/>
                <a:gd name="T9" fmla="*/ 0 h 7"/>
              </a:gdLst>
              <a:ahLst/>
              <a:cxnLst>
                <a:cxn ang="0">
                  <a:pos x="T0" y="T1"/>
                </a:cxn>
                <a:cxn ang="0">
                  <a:pos x="T2" y="T3"/>
                </a:cxn>
                <a:cxn ang="0">
                  <a:pos x="T4" y="T5"/>
                </a:cxn>
                <a:cxn ang="0">
                  <a:pos x="T6" y="T7"/>
                </a:cxn>
                <a:cxn ang="0">
                  <a:pos x="T8" y="T9"/>
                </a:cxn>
              </a:cxnLst>
              <a:rect l="0" t="0" r="r" b="b"/>
              <a:pathLst>
                <a:path w="10" h="7">
                  <a:moveTo>
                    <a:pt x="10" y="0"/>
                  </a:moveTo>
                  <a:lnTo>
                    <a:pt x="0" y="7"/>
                  </a:lnTo>
                  <a:lnTo>
                    <a:pt x="0" y="7"/>
                  </a:lnTo>
                  <a:lnTo>
                    <a:pt x="8" y="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115" name="Picture 159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66" y="3759"/>
              <a:ext cx="24"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1591"/>
            <p:cNvSpPr/>
            <p:nvPr/>
          </p:nvSpPr>
          <p:spPr bwMode="auto">
            <a:xfrm>
              <a:off x="4482" y="3165"/>
              <a:ext cx="8" cy="5"/>
            </a:xfrm>
            <a:custGeom>
              <a:avLst/>
              <a:gdLst>
                <a:gd name="T0" fmla="*/ 8 w 8"/>
                <a:gd name="T1" fmla="*/ 0 h 5"/>
                <a:gd name="T2" fmla="*/ 0 w 8"/>
                <a:gd name="T3" fmla="*/ 5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5"/>
                  </a:lnTo>
                  <a:lnTo>
                    <a:pt x="0" y="5"/>
                  </a:lnTo>
                  <a:lnTo>
                    <a:pt x="8"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1592"/>
            <p:cNvSpPr/>
            <p:nvPr/>
          </p:nvSpPr>
          <p:spPr bwMode="auto">
            <a:xfrm>
              <a:off x="4482" y="3165"/>
              <a:ext cx="8" cy="5"/>
            </a:xfrm>
            <a:custGeom>
              <a:avLst/>
              <a:gdLst>
                <a:gd name="T0" fmla="*/ 8 w 8"/>
                <a:gd name="T1" fmla="*/ 0 h 5"/>
                <a:gd name="T2" fmla="*/ 0 w 8"/>
                <a:gd name="T3" fmla="*/ 5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5"/>
                  </a:lnTo>
                  <a:lnTo>
                    <a:pt x="0" y="5"/>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1593"/>
            <p:cNvSpPr/>
            <p:nvPr/>
          </p:nvSpPr>
          <p:spPr bwMode="auto">
            <a:xfrm>
              <a:off x="4283" y="3165"/>
              <a:ext cx="207" cy="601"/>
            </a:xfrm>
            <a:custGeom>
              <a:avLst/>
              <a:gdLst>
                <a:gd name="T0" fmla="*/ 207 w 207"/>
                <a:gd name="T1" fmla="*/ 0 h 601"/>
                <a:gd name="T2" fmla="*/ 199 w 207"/>
                <a:gd name="T3" fmla="*/ 5 h 601"/>
                <a:gd name="T4" fmla="*/ 0 w 207"/>
                <a:gd name="T5" fmla="*/ 601 h 601"/>
                <a:gd name="T6" fmla="*/ 9 w 207"/>
                <a:gd name="T7" fmla="*/ 594 h 601"/>
                <a:gd name="T8" fmla="*/ 9 w 207"/>
                <a:gd name="T9" fmla="*/ 594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199" y="5"/>
                  </a:lnTo>
                  <a:lnTo>
                    <a:pt x="0" y="601"/>
                  </a:lnTo>
                  <a:lnTo>
                    <a:pt x="9" y="594"/>
                  </a:lnTo>
                  <a:lnTo>
                    <a:pt x="9" y="594"/>
                  </a:lnTo>
                  <a:lnTo>
                    <a:pt x="207" y="0"/>
                  </a:lnTo>
                  <a:close/>
                </a:path>
              </a:pathLst>
            </a:custGeom>
            <a:solidFill>
              <a:srgbClr val="5C7B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1594"/>
            <p:cNvSpPr/>
            <p:nvPr/>
          </p:nvSpPr>
          <p:spPr bwMode="auto">
            <a:xfrm>
              <a:off x="4283" y="3165"/>
              <a:ext cx="207" cy="601"/>
            </a:xfrm>
            <a:custGeom>
              <a:avLst/>
              <a:gdLst>
                <a:gd name="T0" fmla="*/ 207 w 207"/>
                <a:gd name="T1" fmla="*/ 0 h 601"/>
                <a:gd name="T2" fmla="*/ 199 w 207"/>
                <a:gd name="T3" fmla="*/ 5 h 601"/>
                <a:gd name="T4" fmla="*/ 0 w 207"/>
                <a:gd name="T5" fmla="*/ 601 h 601"/>
                <a:gd name="T6" fmla="*/ 9 w 207"/>
                <a:gd name="T7" fmla="*/ 594 h 601"/>
                <a:gd name="T8" fmla="*/ 9 w 207"/>
                <a:gd name="T9" fmla="*/ 594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199" y="5"/>
                  </a:lnTo>
                  <a:lnTo>
                    <a:pt x="0" y="601"/>
                  </a:lnTo>
                  <a:lnTo>
                    <a:pt x="9" y="594"/>
                  </a:lnTo>
                  <a:lnTo>
                    <a:pt x="9" y="594"/>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0" name="Freeform 1595"/>
            <p:cNvSpPr/>
            <p:nvPr/>
          </p:nvSpPr>
          <p:spPr bwMode="auto">
            <a:xfrm>
              <a:off x="4482" y="3165"/>
              <a:ext cx="8" cy="5"/>
            </a:xfrm>
            <a:custGeom>
              <a:avLst/>
              <a:gdLst>
                <a:gd name="T0" fmla="*/ 8 w 8"/>
                <a:gd name="T1" fmla="*/ 0 h 5"/>
                <a:gd name="T2" fmla="*/ 0 w 8"/>
                <a:gd name="T3" fmla="*/ 3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3"/>
                  </a:lnTo>
                  <a:lnTo>
                    <a:pt x="0" y="5"/>
                  </a:lnTo>
                  <a:lnTo>
                    <a:pt x="8" y="0"/>
                  </a:lnTo>
                  <a:lnTo>
                    <a:pt x="8" y="0"/>
                  </a:lnTo>
                  <a:close/>
                </a:path>
              </a:pathLst>
            </a:custGeom>
            <a:solidFill>
              <a:srgbClr val="5C8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1" name="Freeform 1596"/>
            <p:cNvSpPr/>
            <p:nvPr/>
          </p:nvSpPr>
          <p:spPr bwMode="auto">
            <a:xfrm>
              <a:off x="4482" y="3165"/>
              <a:ext cx="8" cy="5"/>
            </a:xfrm>
            <a:custGeom>
              <a:avLst/>
              <a:gdLst>
                <a:gd name="T0" fmla="*/ 8 w 8"/>
                <a:gd name="T1" fmla="*/ 0 h 5"/>
                <a:gd name="T2" fmla="*/ 0 w 8"/>
                <a:gd name="T3" fmla="*/ 3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3"/>
                  </a:lnTo>
                  <a:lnTo>
                    <a:pt x="0" y="5"/>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1597"/>
            <p:cNvSpPr/>
            <p:nvPr/>
          </p:nvSpPr>
          <p:spPr bwMode="auto">
            <a:xfrm>
              <a:off x="4280" y="3771"/>
              <a:ext cx="2" cy="2"/>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solidFill>
              <a:srgbClr val="5C7B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1598"/>
            <p:cNvSpPr/>
            <p:nvPr/>
          </p:nvSpPr>
          <p:spPr bwMode="auto">
            <a:xfrm>
              <a:off x="4280" y="3771"/>
              <a:ext cx="2" cy="2"/>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124" name="Picture 159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274" y="3754"/>
              <a:ext cx="25"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reeform 1600"/>
            <p:cNvSpPr/>
            <p:nvPr/>
          </p:nvSpPr>
          <p:spPr bwMode="auto">
            <a:xfrm>
              <a:off x="4283" y="3170"/>
              <a:ext cx="199" cy="596"/>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close/>
                </a:path>
              </a:pathLst>
            </a:custGeom>
            <a:solidFill>
              <a:srgbClr val="4953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1601"/>
            <p:cNvSpPr/>
            <p:nvPr/>
          </p:nvSpPr>
          <p:spPr bwMode="auto">
            <a:xfrm>
              <a:off x="4283" y="3170"/>
              <a:ext cx="199" cy="596"/>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Rectangle 1602"/>
            <p:cNvSpPr>
              <a:spLocks noChangeArrowheads="1"/>
            </p:cNvSpPr>
            <p:nvPr/>
          </p:nvSpPr>
          <p:spPr bwMode="auto">
            <a:xfrm>
              <a:off x="4482" y="3168"/>
              <a:ext cx="1" cy="2"/>
            </a:xfrm>
            <a:prstGeom prst="rect">
              <a:avLst/>
            </a:prstGeom>
            <a:solidFill>
              <a:srgbClr val="4958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28" name="Rectangle 1603"/>
            <p:cNvSpPr>
              <a:spLocks noChangeArrowheads="1"/>
            </p:cNvSpPr>
            <p:nvPr/>
          </p:nvSpPr>
          <p:spPr bwMode="auto">
            <a:xfrm>
              <a:off x="4482" y="3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29" name="Freeform 1604"/>
            <p:cNvSpPr/>
            <p:nvPr/>
          </p:nvSpPr>
          <p:spPr bwMode="auto">
            <a:xfrm>
              <a:off x="1797" y="2892"/>
              <a:ext cx="715" cy="1008"/>
            </a:xfrm>
            <a:custGeom>
              <a:avLst/>
              <a:gdLst>
                <a:gd name="T0" fmla="*/ 715 w 715"/>
                <a:gd name="T1" fmla="*/ 502 h 1008"/>
                <a:gd name="T2" fmla="*/ 268 w 715"/>
                <a:gd name="T3" fmla="*/ 1008 h 1008"/>
                <a:gd name="T4" fmla="*/ 0 w 715"/>
                <a:gd name="T5" fmla="*/ 511 h 1008"/>
                <a:gd name="T6" fmla="*/ 450 w 715"/>
                <a:gd name="T7" fmla="*/ 0 h 1008"/>
                <a:gd name="T8" fmla="*/ 715 w 715"/>
                <a:gd name="T9" fmla="*/ 502 h 1008"/>
              </a:gdLst>
              <a:ahLst/>
              <a:cxnLst>
                <a:cxn ang="0">
                  <a:pos x="T0" y="T1"/>
                </a:cxn>
                <a:cxn ang="0">
                  <a:pos x="T2" y="T3"/>
                </a:cxn>
                <a:cxn ang="0">
                  <a:pos x="T4" y="T5"/>
                </a:cxn>
                <a:cxn ang="0">
                  <a:pos x="T6" y="T7"/>
                </a:cxn>
                <a:cxn ang="0">
                  <a:pos x="T8" y="T9"/>
                </a:cxn>
              </a:cxnLst>
              <a:rect l="0" t="0" r="r" b="b"/>
              <a:pathLst>
                <a:path w="715" h="1008">
                  <a:moveTo>
                    <a:pt x="715" y="502"/>
                  </a:moveTo>
                  <a:lnTo>
                    <a:pt x="268" y="1008"/>
                  </a:lnTo>
                  <a:lnTo>
                    <a:pt x="0" y="511"/>
                  </a:lnTo>
                  <a:lnTo>
                    <a:pt x="450" y="0"/>
                  </a:lnTo>
                  <a:lnTo>
                    <a:pt x="715" y="502"/>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Freeform 1605"/>
            <p:cNvSpPr/>
            <p:nvPr/>
          </p:nvSpPr>
          <p:spPr bwMode="auto">
            <a:xfrm>
              <a:off x="2065" y="3394"/>
              <a:ext cx="997" cy="630"/>
            </a:xfrm>
            <a:custGeom>
              <a:avLst/>
              <a:gdLst>
                <a:gd name="T0" fmla="*/ 997 w 997"/>
                <a:gd name="T1" fmla="*/ 139 h 630"/>
                <a:gd name="T2" fmla="*/ 505 w 997"/>
                <a:gd name="T3" fmla="*/ 630 h 630"/>
                <a:gd name="T4" fmla="*/ 0 w 997"/>
                <a:gd name="T5" fmla="*/ 506 h 630"/>
                <a:gd name="T6" fmla="*/ 447 w 997"/>
                <a:gd name="T7" fmla="*/ 0 h 630"/>
                <a:gd name="T8" fmla="*/ 997 w 997"/>
                <a:gd name="T9" fmla="*/ 139 h 630"/>
              </a:gdLst>
              <a:ahLst/>
              <a:cxnLst>
                <a:cxn ang="0">
                  <a:pos x="T0" y="T1"/>
                </a:cxn>
                <a:cxn ang="0">
                  <a:pos x="T2" y="T3"/>
                </a:cxn>
                <a:cxn ang="0">
                  <a:pos x="T4" y="T5"/>
                </a:cxn>
                <a:cxn ang="0">
                  <a:pos x="T6" y="T7"/>
                </a:cxn>
                <a:cxn ang="0">
                  <a:pos x="T8" y="T9"/>
                </a:cxn>
              </a:cxnLst>
              <a:rect l="0" t="0" r="r" b="b"/>
              <a:pathLst>
                <a:path w="997" h="630">
                  <a:moveTo>
                    <a:pt x="997" y="139"/>
                  </a:moveTo>
                  <a:lnTo>
                    <a:pt x="505" y="630"/>
                  </a:lnTo>
                  <a:lnTo>
                    <a:pt x="0" y="506"/>
                  </a:lnTo>
                  <a:lnTo>
                    <a:pt x="447" y="0"/>
                  </a:lnTo>
                  <a:lnTo>
                    <a:pt x="997" y="139"/>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Freeform 1606"/>
            <p:cNvSpPr/>
            <p:nvPr/>
          </p:nvSpPr>
          <p:spPr bwMode="auto">
            <a:xfrm>
              <a:off x="2247" y="2892"/>
              <a:ext cx="815" cy="641"/>
            </a:xfrm>
            <a:custGeom>
              <a:avLst/>
              <a:gdLst>
                <a:gd name="T0" fmla="*/ 585 w 815"/>
                <a:gd name="T1" fmla="*/ 149 h 641"/>
                <a:gd name="T2" fmla="*/ 815 w 815"/>
                <a:gd name="T3" fmla="*/ 641 h 641"/>
                <a:gd name="T4" fmla="*/ 265 w 815"/>
                <a:gd name="T5" fmla="*/ 502 h 641"/>
                <a:gd name="T6" fmla="*/ 0 w 815"/>
                <a:gd name="T7" fmla="*/ 0 h 641"/>
                <a:gd name="T8" fmla="*/ 585 w 815"/>
                <a:gd name="T9" fmla="*/ 149 h 641"/>
              </a:gdLst>
              <a:ahLst/>
              <a:cxnLst>
                <a:cxn ang="0">
                  <a:pos x="T0" y="T1"/>
                </a:cxn>
                <a:cxn ang="0">
                  <a:pos x="T2" y="T3"/>
                </a:cxn>
                <a:cxn ang="0">
                  <a:pos x="T4" y="T5"/>
                </a:cxn>
                <a:cxn ang="0">
                  <a:pos x="T6" y="T7"/>
                </a:cxn>
                <a:cxn ang="0">
                  <a:pos x="T8" y="T9"/>
                </a:cxn>
              </a:cxnLst>
              <a:rect l="0" t="0" r="r" b="b"/>
              <a:pathLst>
                <a:path w="815" h="641">
                  <a:moveTo>
                    <a:pt x="585" y="149"/>
                  </a:moveTo>
                  <a:lnTo>
                    <a:pt x="815" y="641"/>
                  </a:lnTo>
                  <a:lnTo>
                    <a:pt x="265" y="502"/>
                  </a:lnTo>
                  <a:lnTo>
                    <a:pt x="0" y="0"/>
                  </a:lnTo>
                  <a:lnTo>
                    <a:pt x="585" y="149"/>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Freeform 1607"/>
            <p:cNvSpPr/>
            <p:nvPr/>
          </p:nvSpPr>
          <p:spPr bwMode="auto">
            <a:xfrm>
              <a:off x="3992" y="3003"/>
              <a:ext cx="713" cy="1006"/>
            </a:xfrm>
            <a:custGeom>
              <a:avLst/>
              <a:gdLst>
                <a:gd name="T0" fmla="*/ 713 w 713"/>
                <a:gd name="T1" fmla="*/ 500 h 1006"/>
                <a:gd name="T2" fmla="*/ 267 w 713"/>
                <a:gd name="T3" fmla="*/ 1006 h 1006"/>
                <a:gd name="T4" fmla="*/ 0 w 713"/>
                <a:gd name="T5" fmla="*/ 510 h 1006"/>
                <a:gd name="T6" fmla="*/ 449 w 713"/>
                <a:gd name="T7" fmla="*/ 0 h 1006"/>
                <a:gd name="T8" fmla="*/ 713 w 713"/>
                <a:gd name="T9" fmla="*/ 500 h 1006"/>
              </a:gdLst>
              <a:ahLst/>
              <a:cxnLst>
                <a:cxn ang="0">
                  <a:pos x="T0" y="T1"/>
                </a:cxn>
                <a:cxn ang="0">
                  <a:pos x="T2" y="T3"/>
                </a:cxn>
                <a:cxn ang="0">
                  <a:pos x="T4" y="T5"/>
                </a:cxn>
                <a:cxn ang="0">
                  <a:pos x="T6" y="T7"/>
                </a:cxn>
                <a:cxn ang="0">
                  <a:pos x="T8" y="T9"/>
                </a:cxn>
              </a:cxnLst>
              <a:rect l="0" t="0" r="r" b="b"/>
              <a:pathLst>
                <a:path w="713" h="1006">
                  <a:moveTo>
                    <a:pt x="713" y="500"/>
                  </a:moveTo>
                  <a:lnTo>
                    <a:pt x="267" y="1006"/>
                  </a:lnTo>
                  <a:lnTo>
                    <a:pt x="0" y="510"/>
                  </a:lnTo>
                  <a:lnTo>
                    <a:pt x="449" y="0"/>
                  </a:lnTo>
                  <a:lnTo>
                    <a:pt x="713" y="50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1608"/>
            <p:cNvSpPr/>
            <p:nvPr/>
          </p:nvSpPr>
          <p:spPr bwMode="auto">
            <a:xfrm>
              <a:off x="4250" y="3503"/>
              <a:ext cx="996" cy="631"/>
            </a:xfrm>
            <a:custGeom>
              <a:avLst/>
              <a:gdLst>
                <a:gd name="T0" fmla="*/ 996 w 996"/>
                <a:gd name="T1" fmla="*/ 139 h 631"/>
                <a:gd name="T2" fmla="*/ 504 w 996"/>
                <a:gd name="T3" fmla="*/ 631 h 631"/>
                <a:gd name="T4" fmla="*/ 0 w 996"/>
                <a:gd name="T5" fmla="*/ 506 h 631"/>
                <a:gd name="T6" fmla="*/ 446 w 996"/>
                <a:gd name="T7" fmla="*/ 0 h 631"/>
                <a:gd name="T8" fmla="*/ 996 w 996"/>
                <a:gd name="T9" fmla="*/ 139 h 631"/>
              </a:gdLst>
              <a:ahLst/>
              <a:cxnLst>
                <a:cxn ang="0">
                  <a:pos x="T0" y="T1"/>
                </a:cxn>
                <a:cxn ang="0">
                  <a:pos x="T2" y="T3"/>
                </a:cxn>
                <a:cxn ang="0">
                  <a:pos x="T4" y="T5"/>
                </a:cxn>
                <a:cxn ang="0">
                  <a:pos x="T6" y="T7"/>
                </a:cxn>
                <a:cxn ang="0">
                  <a:pos x="T8" y="T9"/>
                </a:cxn>
              </a:cxnLst>
              <a:rect l="0" t="0" r="r" b="b"/>
              <a:pathLst>
                <a:path w="996" h="631">
                  <a:moveTo>
                    <a:pt x="996" y="139"/>
                  </a:moveTo>
                  <a:lnTo>
                    <a:pt x="504" y="631"/>
                  </a:lnTo>
                  <a:lnTo>
                    <a:pt x="0" y="506"/>
                  </a:lnTo>
                  <a:lnTo>
                    <a:pt x="446" y="0"/>
                  </a:lnTo>
                  <a:lnTo>
                    <a:pt x="996" y="13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Freeform 1609"/>
            <p:cNvSpPr/>
            <p:nvPr/>
          </p:nvSpPr>
          <p:spPr bwMode="auto">
            <a:xfrm>
              <a:off x="4441" y="3003"/>
              <a:ext cx="814" cy="639"/>
            </a:xfrm>
            <a:custGeom>
              <a:avLst/>
              <a:gdLst>
                <a:gd name="T0" fmla="*/ 584 w 814"/>
                <a:gd name="T1" fmla="*/ 149 h 639"/>
                <a:gd name="T2" fmla="*/ 814 w 814"/>
                <a:gd name="T3" fmla="*/ 639 h 639"/>
                <a:gd name="T4" fmla="*/ 264 w 814"/>
                <a:gd name="T5" fmla="*/ 500 h 639"/>
                <a:gd name="T6" fmla="*/ 0 w 814"/>
                <a:gd name="T7" fmla="*/ 0 h 639"/>
                <a:gd name="T8" fmla="*/ 584 w 814"/>
                <a:gd name="T9" fmla="*/ 149 h 639"/>
              </a:gdLst>
              <a:ahLst/>
              <a:cxnLst>
                <a:cxn ang="0">
                  <a:pos x="T0" y="T1"/>
                </a:cxn>
                <a:cxn ang="0">
                  <a:pos x="T2" y="T3"/>
                </a:cxn>
                <a:cxn ang="0">
                  <a:pos x="T4" y="T5"/>
                </a:cxn>
                <a:cxn ang="0">
                  <a:pos x="T6" y="T7"/>
                </a:cxn>
                <a:cxn ang="0">
                  <a:pos x="T8" y="T9"/>
                </a:cxn>
              </a:cxnLst>
              <a:rect l="0" t="0" r="r" b="b"/>
              <a:pathLst>
                <a:path w="814" h="639">
                  <a:moveTo>
                    <a:pt x="584" y="149"/>
                  </a:moveTo>
                  <a:lnTo>
                    <a:pt x="814" y="639"/>
                  </a:lnTo>
                  <a:lnTo>
                    <a:pt x="264" y="500"/>
                  </a:lnTo>
                  <a:lnTo>
                    <a:pt x="0" y="0"/>
                  </a:lnTo>
                  <a:lnTo>
                    <a:pt x="584" y="14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Freeform 1610"/>
            <p:cNvSpPr/>
            <p:nvPr/>
          </p:nvSpPr>
          <p:spPr bwMode="auto">
            <a:xfrm>
              <a:off x="3375" y="3417"/>
              <a:ext cx="387" cy="390"/>
            </a:xfrm>
            <a:custGeom>
              <a:avLst/>
              <a:gdLst>
                <a:gd name="T0" fmla="*/ 194 w 234"/>
                <a:gd name="T1" fmla="*/ 137 h 236"/>
                <a:gd name="T2" fmla="*/ 181 w 234"/>
                <a:gd name="T3" fmla="*/ 128 h 236"/>
                <a:gd name="T4" fmla="*/ 186 w 234"/>
                <a:gd name="T5" fmla="*/ 114 h 236"/>
                <a:gd name="T6" fmla="*/ 74 w 234"/>
                <a:gd name="T7" fmla="*/ 33 h 236"/>
                <a:gd name="T8" fmla="*/ 69 w 234"/>
                <a:gd name="T9" fmla="*/ 47 h 236"/>
                <a:gd name="T10" fmla="*/ 56 w 234"/>
                <a:gd name="T11" fmla="*/ 38 h 236"/>
                <a:gd name="T12" fmla="*/ 61 w 234"/>
                <a:gd name="T13" fmla="*/ 24 h 236"/>
                <a:gd name="T14" fmla="*/ 28 w 234"/>
                <a:gd name="T15" fmla="*/ 0 h 236"/>
                <a:gd name="T16" fmla="*/ 6 w 234"/>
                <a:gd name="T17" fmla="*/ 66 h 236"/>
                <a:gd name="T18" fmla="*/ 22 w 234"/>
                <a:gd name="T19" fmla="*/ 115 h 236"/>
                <a:gd name="T20" fmla="*/ 175 w 234"/>
                <a:gd name="T21" fmla="*/ 226 h 236"/>
                <a:gd name="T22" fmla="*/ 212 w 234"/>
                <a:gd name="T23" fmla="*/ 214 h 236"/>
                <a:gd name="T24" fmla="*/ 234 w 234"/>
                <a:gd name="T25" fmla="*/ 148 h 236"/>
                <a:gd name="T26" fmla="*/ 199 w 234"/>
                <a:gd name="T27" fmla="*/ 123 h 236"/>
                <a:gd name="T28" fmla="*/ 194 w 234"/>
                <a:gd name="T29" fmla="*/ 13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236">
                  <a:moveTo>
                    <a:pt x="194" y="137"/>
                  </a:moveTo>
                  <a:cubicBezTo>
                    <a:pt x="181" y="128"/>
                    <a:pt x="181" y="128"/>
                    <a:pt x="181" y="128"/>
                  </a:cubicBezTo>
                  <a:cubicBezTo>
                    <a:pt x="186" y="114"/>
                    <a:pt x="186" y="114"/>
                    <a:pt x="186" y="114"/>
                  </a:cubicBezTo>
                  <a:cubicBezTo>
                    <a:pt x="74" y="33"/>
                    <a:pt x="74" y="33"/>
                    <a:pt x="74" y="33"/>
                  </a:cubicBezTo>
                  <a:cubicBezTo>
                    <a:pt x="69" y="47"/>
                    <a:pt x="69" y="47"/>
                    <a:pt x="69" y="47"/>
                  </a:cubicBezTo>
                  <a:cubicBezTo>
                    <a:pt x="56" y="38"/>
                    <a:pt x="56" y="38"/>
                    <a:pt x="56" y="38"/>
                  </a:cubicBezTo>
                  <a:cubicBezTo>
                    <a:pt x="61" y="24"/>
                    <a:pt x="61" y="24"/>
                    <a:pt x="61" y="24"/>
                  </a:cubicBezTo>
                  <a:cubicBezTo>
                    <a:pt x="28" y="0"/>
                    <a:pt x="28" y="0"/>
                    <a:pt x="28" y="0"/>
                  </a:cubicBezTo>
                  <a:cubicBezTo>
                    <a:pt x="6" y="66"/>
                    <a:pt x="6" y="66"/>
                    <a:pt x="6" y="66"/>
                  </a:cubicBezTo>
                  <a:cubicBezTo>
                    <a:pt x="0" y="83"/>
                    <a:pt x="7" y="105"/>
                    <a:pt x="22" y="115"/>
                  </a:cubicBezTo>
                  <a:cubicBezTo>
                    <a:pt x="175" y="226"/>
                    <a:pt x="175" y="226"/>
                    <a:pt x="175" y="226"/>
                  </a:cubicBezTo>
                  <a:cubicBezTo>
                    <a:pt x="190" y="236"/>
                    <a:pt x="206" y="231"/>
                    <a:pt x="212" y="214"/>
                  </a:cubicBezTo>
                  <a:cubicBezTo>
                    <a:pt x="234" y="148"/>
                    <a:pt x="234" y="148"/>
                    <a:pt x="234" y="148"/>
                  </a:cubicBezTo>
                  <a:cubicBezTo>
                    <a:pt x="199" y="123"/>
                    <a:pt x="199" y="123"/>
                    <a:pt x="199" y="123"/>
                  </a:cubicBezTo>
                  <a:lnTo>
                    <a:pt x="194" y="137"/>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Freeform 1611"/>
            <p:cNvSpPr/>
            <p:nvPr/>
          </p:nvSpPr>
          <p:spPr bwMode="auto">
            <a:xfrm>
              <a:off x="3429" y="3317"/>
              <a:ext cx="363" cy="322"/>
            </a:xfrm>
            <a:custGeom>
              <a:avLst/>
              <a:gdLst>
                <a:gd name="T0" fmla="*/ 198 w 219"/>
                <a:gd name="T1" fmla="*/ 121 h 194"/>
                <a:gd name="T2" fmla="*/ 162 w 219"/>
                <a:gd name="T3" fmla="*/ 95 h 194"/>
                <a:gd name="T4" fmla="*/ 162 w 219"/>
                <a:gd name="T5" fmla="*/ 96 h 194"/>
                <a:gd name="T6" fmla="*/ 155 w 219"/>
                <a:gd name="T7" fmla="*/ 91 h 194"/>
                <a:gd name="T8" fmla="*/ 155 w 219"/>
                <a:gd name="T9" fmla="*/ 91 h 194"/>
                <a:gd name="T10" fmla="*/ 87 w 219"/>
                <a:gd name="T11" fmla="*/ 41 h 194"/>
                <a:gd name="T12" fmla="*/ 86 w 219"/>
                <a:gd name="T13" fmla="*/ 42 h 194"/>
                <a:gd name="T14" fmla="*/ 80 w 219"/>
                <a:gd name="T15" fmla="*/ 37 h 194"/>
                <a:gd name="T16" fmla="*/ 80 w 219"/>
                <a:gd name="T17" fmla="*/ 36 h 194"/>
                <a:gd name="T18" fmla="*/ 44 w 219"/>
                <a:gd name="T19" fmla="*/ 11 h 194"/>
                <a:gd name="T20" fmla="*/ 7 w 219"/>
                <a:gd name="T21" fmla="*/ 23 h 194"/>
                <a:gd name="T22" fmla="*/ 0 w 219"/>
                <a:gd name="T23" fmla="*/ 46 h 194"/>
                <a:gd name="T24" fmla="*/ 33 w 219"/>
                <a:gd name="T25" fmla="*/ 69 h 194"/>
                <a:gd name="T26" fmla="*/ 46 w 219"/>
                <a:gd name="T27" fmla="*/ 79 h 194"/>
                <a:gd name="T28" fmla="*/ 158 w 219"/>
                <a:gd name="T29" fmla="*/ 159 h 194"/>
                <a:gd name="T30" fmla="*/ 171 w 219"/>
                <a:gd name="T31" fmla="*/ 169 h 194"/>
                <a:gd name="T32" fmla="*/ 206 w 219"/>
                <a:gd name="T33" fmla="*/ 194 h 194"/>
                <a:gd name="T34" fmla="*/ 214 w 219"/>
                <a:gd name="T35" fmla="*/ 171 h 194"/>
                <a:gd name="T36" fmla="*/ 198 w 219"/>
                <a:gd name="T37" fmla="*/ 12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9" h="194">
                  <a:moveTo>
                    <a:pt x="198" y="121"/>
                  </a:moveTo>
                  <a:cubicBezTo>
                    <a:pt x="162" y="95"/>
                    <a:pt x="162" y="95"/>
                    <a:pt x="162" y="95"/>
                  </a:cubicBezTo>
                  <a:cubicBezTo>
                    <a:pt x="162" y="96"/>
                    <a:pt x="162" y="96"/>
                    <a:pt x="162" y="96"/>
                  </a:cubicBezTo>
                  <a:cubicBezTo>
                    <a:pt x="155" y="91"/>
                    <a:pt x="155" y="91"/>
                    <a:pt x="155" y="91"/>
                  </a:cubicBezTo>
                  <a:cubicBezTo>
                    <a:pt x="155" y="91"/>
                    <a:pt x="155" y="91"/>
                    <a:pt x="155" y="91"/>
                  </a:cubicBezTo>
                  <a:cubicBezTo>
                    <a:pt x="87" y="41"/>
                    <a:pt x="87" y="41"/>
                    <a:pt x="87" y="41"/>
                  </a:cubicBezTo>
                  <a:cubicBezTo>
                    <a:pt x="86" y="42"/>
                    <a:pt x="86" y="42"/>
                    <a:pt x="86" y="42"/>
                  </a:cubicBezTo>
                  <a:cubicBezTo>
                    <a:pt x="80" y="37"/>
                    <a:pt x="80" y="37"/>
                    <a:pt x="80" y="37"/>
                  </a:cubicBezTo>
                  <a:cubicBezTo>
                    <a:pt x="80" y="36"/>
                    <a:pt x="80" y="36"/>
                    <a:pt x="80" y="36"/>
                  </a:cubicBezTo>
                  <a:cubicBezTo>
                    <a:pt x="44" y="11"/>
                    <a:pt x="44" y="11"/>
                    <a:pt x="44" y="11"/>
                  </a:cubicBezTo>
                  <a:cubicBezTo>
                    <a:pt x="30" y="0"/>
                    <a:pt x="13" y="6"/>
                    <a:pt x="7" y="23"/>
                  </a:cubicBezTo>
                  <a:cubicBezTo>
                    <a:pt x="0" y="46"/>
                    <a:pt x="0" y="46"/>
                    <a:pt x="0" y="46"/>
                  </a:cubicBezTo>
                  <a:cubicBezTo>
                    <a:pt x="33" y="69"/>
                    <a:pt x="33" y="69"/>
                    <a:pt x="33" y="69"/>
                  </a:cubicBezTo>
                  <a:cubicBezTo>
                    <a:pt x="46" y="79"/>
                    <a:pt x="46" y="79"/>
                    <a:pt x="46" y="79"/>
                  </a:cubicBezTo>
                  <a:cubicBezTo>
                    <a:pt x="158" y="159"/>
                    <a:pt x="158" y="159"/>
                    <a:pt x="158" y="159"/>
                  </a:cubicBezTo>
                  <a:cubicBezTo>
                    <a:pt x="171" y="169"/>
                    <a:pt x="171" y="169"/>
                    <a:pt x="171" y="169"/>
                  </a:cubicBezTo>
                  <a:cubicBezTo>
                    <a:pt x="206" y="194"/>
                    <a:pt x="206" y="194"/>
                    <a:pt x="206" y="194"/>
                  </a:cubicBezTo>
                  <a:cubicBezTo>
                    <a:pt x="214" y="171"/>
                    <a:pt x="214" y="171"/>
                    <a:pt x="214" y="171"/>
                  </a:cubicBezTo>
                  <a:cubicBezTo>
                    <a:pt x="219" y="154"/>
                    <a:pt x="212" y="132"/>
                    <a:pt x="198" y="121"/>
                  </a:cubicBez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7" name="Freeform 1612"/>
            <p:cNvSpPr/>
            <p:nvPr/>
          </p:nvSpPr>
          <p:spPr bwMode="auto">
            <a:xfrm>
              <a:off x="3562" y="3321"/>
              <a:ext cx="152" cy="154"/>
            </a:xfrm>
            <a:custGeom>
              <a:avLst/>
              <a:gdLst>
                <a:gd name="T0" fmla="*/ 52 w 92"/>
                <a:gd name="T1" fmla="*/ 31 h 93"/>
                <a:gd name="T2" fmla="*/ 75 w 92"/>
                <a:gd name="T3" fmla="*/ 89 h 93"/>
                <a:gd name="T4" fmla="*/ 82 w 92"/>
                <a:gd name="T5" fmla="*/ 93 h 93"/>
                <a:gd name="T6" fmla="*/ 85 w 92"/>
                <a:gd name="T7" fmla="*/ 87 h 93"/>
                <a:gd name="T8" fmla="*/ 57 w 92"/>
                <a:gd name="T9" fmla="*/ 16 h 93"/>
                <a:gd name="T10" fmla="*/ 2 w 92"/>
                <a:gd name="T11" fmla="*/ 27 h 93"/>
                <a:gd name="T12" fmla="*/ 0 w 92"/>
                <a:gd name="T13" fmla="*/ 34 h 93"/>
                <a:gd name="T14" fmla="*/ 7 w 92"/>
                <a:gd name="T15" fmla="*/ 39 h 93"/>
                <a:gd name="T16" fmla="*/ 52 w 92"/>
                <a:gd name="T17"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3">
                  <a:moveTo>
                    <a:pt x="52" y="31"/>
                  </a:moveTo>
                  <a:cubicBezTo>
                    <a:pt x="71" y="45"/>
                    <a:pt x="81" y="70"/>
                    <a:pt x="75" y="89"/>
                  </a:cubicBezTo>
                  <a:cubicBezTo>
                    <a:pt x="82" y="93"/>
                    <a:pt x="82" y="93"/>
                    <a:pt x="82" y="93"/>
                  </a:cubicBezTo>
                  <a:cubicBezTo>
                    <a:pt x="83" y="91"/>
                    <a:pt x="84" y="89"/>
                    <a:pt x="85" y="87"/>
                  </a:cubicBezTo>
                  <a:cubicBezTo>
                    <a:pt x="92" y="64"/>
                    <a:pt x="80" y="33"/>
                    <a:pt x="57" y="16"/>
                  </a:cubicBezTo>
                  <a:cubicBezTo>
                    <a:pt x="34" y="0"/>
                    <a:pt x="9" y="4"/>
                    <a:pt x="2" y="27"/>
                  </a:cubicBezTo>
                  <a:cubicBezTo>
                    <a:pt x="1" y="29"/>
                    <a:pt x="0" y="32"/>
                    <a:pt x="0" y="34"/>
                  </a:cubicBezTo>
                  <a:cubicBezTo>
                    <a:pt x="7" y="39"/>
                    <a:pt x="7" y="39"/>
                    <a:pt x="7" y="39"/>
                  </a:cubicBezTo>
                  <a:cubicBezTo>
                    <a:pt x="13" y="21"/>
                    <a:pt x="33" y="17"/>
                    <a:pt x="52" y="31"/>
                  </a:cubicBez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8" name="Freeform 1613"/>
            <p:cNvSpPr/>
            <p:nvPr/>
          </p:nvSpPr>
          <p:spPr bwMode="auto">
            <a:xfrm>
              <a:off x="3686" y="3468"/>
              <a:ext cx="11" cy="8"/>
            </a:xfrm>
            <a:custGeom>
              <a:avLst/>
              <a:gdLst>
                <a:gd name="T0" fmla="*/ 0 w 11"/>
                <a:gd name="T1" fmla="*/ 0 h 8"/>
                <a:gd name="T2" fmla="*/ 11 w 11"/>
                <a:gd name="T3" fmla="*/ 8 h 8"/>
                <a:gd name="T4" fmla="*/ 11 w 11"/>
                <a:gd name="T5" fmla="*/ 7 h 8"/>
                <a:gd name="T6" fmla="*/ 0 w 11"/>
                <a:gd name="T7" fmla="*/ 0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lnTo>
                    <a:pt x="11" y="8"/>
                  </a:lnTo>
                  <a:lnTo>
                    <a:pt x="11" y="7"/>
                  </a:lnTo>
                  <a:lnTo>
                    <a:pt x="0" y="0"/>
                  </a:lnTo>
                  <a:lnTo>
                    <a:pt x="0" y="0"/>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9" name="Freeform 1614"/>
            <p:cNvSpPr/>
            <p:nvPr/>
          </p:nvSpPr>
          <p:spPr bwMode="auto">
            <a:xfrm>
              <a:off x="3562" y="3377"/>
              <a:ext cx="11" cy="10"/>
            </a:xfrm>
            <a:custGeom>
              <a:avLst/>
              <a:gdLst>
                <a:gd name="T0" fmla="*/ 10 w 11"/>
                <a:gd name="T1" fmla="*/ 10 h 10"/>
                <a:gd name="T2" fmla="*/ 11 w 11"/>
                <a:gd name="T3" fmla="*/ 8 h 10"/>
                <a:gd name="T4" fmla="*/ 0 w 11"/>
                <a:gd name="T5" fmla="*/ 0 h 10"/>
                <a:gd name="T6" fmla="*/ 0 w 11"/>
                <a:gd name="T7" fmla="*/ 2 h 10"/>
                <a:gd name="T8" fmla="*/ 10 w 11"/>
                <a:gd name="T9" fmla="*/ 10 h 10"/>
              </a:gdLst>
              <a:ahLst/>
              <a:cxnLst>
                <a:cxn ang="0">
                  <a:pos x="T0" y="T1"/>
                </a:cxn>
                <a:cxn ang="0">
                  <a:pos x="T2" y="T3"/>
                </a:cxn>
                <a:cxn ang="0">
                  <a:pos x="T4" y="T5"/>
                </a:cxn>
                <a:cxn ang="0">
                  <a:pos x="T6" y="T7"/>
                </a:cxn>
                <a:cxn ang="0">
                  <a:pos x="T8" y="T9"/>
                </a:cxn>
              </a:cxnLst>
              <a:rect l="0" t="0" r="r" b="b"/>
              <a:pathLst>
                <a:path w="11" h="10">
                  <a:moveTo>
                    <a:pt x="10" y="10"/>
                  </a:moveTo>
                  <a:lnTo>
                    <a:pt x="11" y="8"/>
                  </a:lnTo>
                  <a:lnTo>
                    <a:pt x="0" y="0"/>
                  </a:lnTo>
                  <a:lnTo>
                    <a:pt x="0" y="2"/>
                  </a:lnTo>
                  <a:lnTo>
                    <a:pt x="10" y="10"/>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0" name="Freeform 1615"/>
            <p:cNvSpPr/>
            <p:nvPr/>
          </p:nvSpPr>
          <p:spPr bwMode="auto">
            <a:xfrm>
              <a:off x="1959" y="3147"/>
              <a:ext cx="315" cy="381"/>
            </a:xfrm>
            <a:custGeom>
              <a:avLst/>
              <a:gdLst>
                <a:gd name="T0" fmla="*/ 0 w 190"/>
                <a:gd name="T1" fmla="*/ 142 h 230"/>
                <a:gd name="T2" fmla="*/ 71 w 190"/>
                <a:gd name="T3" fmla="*/ 24 h 230"/>
                <a:gd name="T4" fmla="*/ 104 w 190"/>
                <a:gd name="T5" fmla="*/ 11 h 230"/>
                <a:gd name="T6" fmla="*/ 184 w 190"/>
                <a:gd name="T7" fmla="*/ 142 h 230"/>
                <a:gd name="T8" fmla="*/ 175 w 190"/>
                <a:gd name="T9" fmla="*/ 194 h 230"/>
                <a:gd name="T10" fmla="*/ 160 w 190"/>
                <a:gd name="T11" fmla="*/ 220 h 230"/>
                <a:gd name="T12" fmla="*/ 134 w 190"/>
                <a:gd name="T13" fmla="*/ 230 h 230"/>
                <a:gd name="T14" fmla="*/ 67 w 190"/>
                <a:gd name="T15" fmla="*/ 108 h 230"/>
                <a:gd name="T16" fmla="*/ 67 w 190"/>
                <a:gd name="T17" fmla="*/ 107 h 230"/>
                <a:gd name="T18" fmla="*/ 66 w 190"/>
                <a:gd name="T19" fmla="*/ 108 h 230"/>
                <a:gd name="T20" fmla="*/ 0 w 190"/>
                <a:gd name="T21" fmla="*/ 1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30">
                  <a:moveTo>
                    <a:pt x="0" y="142"/>
                  </a:moveTo>
                  <a:cubicBezTo>
                    <a:pt x="71" y="24"/>
                    <a:pt x="71" y="24"/>
                    <a:pt x="71" y="24"/>
                  </a:cubicBezTo>
                  <a:cubicBezTo>
                    <a:pt x="83" y="6"/>
                    <a:pt x="97" y="0"/>
                    <a:pt x="104" y="11"/>
                  </a:cubicBezTo>
                  <a:cubicBezTo>
                    <a:pt x="184" y="142"/>
                    <a:pt x="184" y="142"/>
                    <a:pt x="184" y="142"/>
                  </a:cubicBezTo>
                  <a:cubicBezTo>
                    <a:pt x="190" y="152"/>
                    <a:pt x="187" y="176"/>
                    <a:pt x="175" y="194"/>
                  </a:cubicBezTo>
                  <a:cubicBezTo>
                    <a:pt x="160" y="220"/>
                    <a:pt x="160" y="220"/>
                    <a:pt x="160" y="220"/>
                  </a:cubicBezTo>
                  <a:cubicBezTo>
                    <a:pt x="153" y="218"/>
                    <a:pt x="145" y="222"/>
                    <a:pt x="134" y="230"/>
                  </a:cubicBezTo>
                  <a:cubicBezTo>
                    <a:pt x="67" y="108"/>
                    <a:pt x="67" y="108"/>
                    <a:pt x="67" y="108"/>
                  </a:cubicBezTo>
                  <a:cubicBezTo>
                    <a:pt x="67" y="107"/>
                    <a:pt x="67" y="107"/>
                    <a:pt x="67" y="107"/>
                  </a:cubicBezTo>
                  <a:cubicBezTo>
                    <a:pt x="66" y="108"/>
                    <a:pt x="66" y="108"/>
                    <a:pt x="66" y="108"/>
                  </a:cubicBezTo>
                  <a:lnTo>
                    <a:pt x="0"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Freeform 1616"/>
            <p:cNvSpPr/>
            <p:nvPr/>
          </p:nvSpPr>
          <p:spPr bwMode="auto">
            <a:xfrm>
              <a:off x="1951" y="3337"/>
              <a:ext cx="319" cy="340"/>
            </a:xfrm>
            <a:custGeom>
              <a:avLst/>
              <a:gdLst>
                <a:gd name="T0" fmla="*/ 68 w 193"/>
                <a:gd name="T1" fmla="*/ 0 h 205"/>
                <a:gd name="T2" fmla="*/ 135 w 193"/>
                <a:gd name="T3" fmla="*/ 123 h 205"/>
                <a:gd name="T4" fmla="*/ 193 w 193"/>
                <a:gd name="T5" fmla="*/ 160 h 205"/>
                <a:gd name="T6" fmla="*/ 104 w 193"/>
                <a:gd name="T7" fmla="*/ 205 h 205"/>
                <a:gd name="T8" fmla="*/ 0 w 193"/>
                <a:gd name="T9" fmla="*/ 35 h 205"/>
                <a:gd name="T10" fmla="*/ 68 w 193"/>
                <a:gd name="T11" fmla="*/ 0 h 205"/>
              </a:gdLst>
              <a:ahLst/>
              <a:cxnLst>
                <a:cxn ang="0">
                  <a:pos x="T0" y="T1"/>
                </a:cxn>
                <a:cxn ang="0">
                  <a:pos x="T2" y="T3"/>
                </a:cxn>
                <a:cxn ang="0">
                  <a:pos x="T4" y="T5"/>
                </a:cxn>
                <a:cxn ang="0">
                  <a:pos x="T6" y="T7"/>
                </a:cxn>
                <a:cxn ang="0">
                  <a:pos x="T8" y="T9"/>
                </a:cxn>
                <a:cxn ang="0">
                  <a:pos x="T10" y="T11"/>
                </a:cxn>
              </a:cxnLst>
              <a:rect l="0" t="0" r="r" b="b"/>
              <a:pathLst>
                <a:path w="193" h="205">
                  <a:moveTo>
                    <a:pt x="68" y="0"/>
                  </a:moveTo>
                  <a:cubicBezTo>
                    <a:pt x="135" y="123"/>
                    <a:pt x="135" y="123"/>
                    <a:pt x="135" y="123"/>
                  </a:cubicBezTo>
                  <a:cubicBezTo>
                    <a:pt x="163" y="101"/>
                    <a:pt x="170" y="111"/>
                    <a:pt x="193" y="160"/>
                  </a:cubicBezTo>
                  <a:cubicBezTo>
                    <a:pt x="104" y="205"/>
                    <a:pt x="104" y="205"/>
                    <a:pt x="104" y="205"/>
                  </a:cubicBezTo>
                  <a:cubicBezTo>
                    <a:pt x="0" y="35"/>
                    <a:pt x="0" y="35"/>
                    <a:pt x="0" y="35"/>
                  </a:cubicBez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Freeform 1617"/>
            <p:cNvSpPr>
              <a:spLocks noEditPoints="1"/>
            </p:cNvSpPr>
            <p:nvPr/>
          </p:nvSpPr>
          <p:spPr bwMode="auto">
            <a:xfrm>
              <a:off x="4765" y="1483"/>
              <a:ext cx="546" cy="190"/>
            </a:xfrm>
            <a:custGeom>
              <a:avLst/>
              <a:gdLst>
                <a:gd name="T0" fmla="*/ 169 w 546"/>
                <a:gd name="T1" fmla="*/ 43 h 190"/>
                <a:gd name="T2" fmla="*/ 0 w 546"/>
                <a:gd name="T3" fmla="*/ 84 h 190"/>
                <a:gd name="T4" fmla="*/ 209 w 546"/>
                <a:gd name="T5" fmla="*/ 190 h 190"/>
                <a:gd name="T6" fmla="*/ 377 w 546"/>
                <a:gd name="T7" fmla="*/ 149 h 190"/>
                <a:gd name="T8" fmla="*/ 546 w 546"/>
                <a:gd name="T9" fmla="*/ 106 h 190"/>
                <a:gd name="T10" fmla="*/ 336 w 546"/>
                <a:gd name="T11" fmla="*/ 0 h 190"/>
                <a:gd name="T12" fmla="*/ 169 w 546"/>
                <a:gd name="T13" fmla="*/ 43 h 190"/>
                <a:gd name="T14" fmla="*/ 513 w 546"/>
                <a:gd name="T15" fmla="*/ 104 h 190"/>
                <a:gd name="T16" fmla="*/ 364 w 546"/>
                <a:gd name="T17" fmla="*/ 142 h 190"/>
                <a:gd name="T18" fmla="*/ 214 w 546"/>
                <a:gd name="T19" fmla="*/ 179 h 190"/>
                <a:gd name="T20" fmla="*/ 31 w 546"/>
                <a:gd name="T21" fmla="*/ 86 h 190"/>
                <a:gd name="T22" fmla="*/ 182 w 546"/>
                <a:gd name="T23" fmla="*/ 50 h 190"/>
                <a:gd name="T24" fmla="*/ 331 w 546"/>
                <a:gd name="T25" fmla="*/ 12 h 190"/>
                <a:gd name="T26" fmla="*/ 513 w 546"/>
                <a:gd name="T27" fmla="*/ 10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6" h="190">
                  <a:moveTo>
                    <a:pt x="169" y="43"/>
                  </a:moveTo>
                  <a:lnTo>
                    <a:pt x="0" y="84"/>
                  </a:lnTo>
                  <a:lnTo>
                    <a:pt x="209" y="190"/>
                  </a:lnTo>
                  <a:lnTo>
                    <a:pt x="377" y="149"/>
                  </a:lnTo>
                  <a:lnTo>
                    <a:pt x="546" y="106"/>
                  </a:lnTo>
                  <a:lnTo>
                    <a:pt x="336" y="0"/>
                  </a:lnTo>
                  <a:lnTo>
                    <a:pt x="169" y="43"/>
                  </a:lnTo>
                  <a:close/>
                  <a:moveTo>
                    <a:pt x="513" y="104"/>
                  </a:moveTo>
                  <a:lnTo>
                    <a:pt x="364" y="142"/>
                  </a:lnTo>
                  <a:lnTo>
                    <a:pt x="214" y="179"/>
                  </a:lnTo>
                  <a:lnTo>
                    <a:pt x="31" y="86"/>
                  </a:lnTo>
                  <a:lnTo>
                    <a:pt x="182" y="50"/>
                  </a:lnTo>
                  <a:lnTo>
                    <a:pt x="331" y="12"/>
                  </a:lnTo>
                  <a:lnTo>
                    <a:pt x="513" y="104"/>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3" name="Freeform 1618"/>
            <p:cNvSpPr/>
            <p:nvPr/>
          </p:nvSpPr>
          <p:spPr bwMode="auto">
            <a:xfrm>
              <a:off x="5104" y="1622"/>
              <a:ext cx="159" cy="61"/>
            </a:xfrm>
            <a:custGeom>
              <a:avLst/>
              <a:gdLst>
                <a:gd name="T0" fmla="*/ 159 w 159"/>
                <a:gd name="T1" fmla="*/ 43 h 61"/>
                <a:gd name="T2" fmla="*/ 85 w 159"/>
                <a:gd name="T3" fmla="*/ 61 h 61"/>
                <a:gd name="T4" fmla="*/ 0 w 159"/>
                <a:gd name="T5" fmla="*/ 18 h 61"/>
                <a:gd name="T6" fmla="*/ 75 w 159"/>
                <a:gd name="T7" fmla="*/ 0 h 61"/>
                <a:gd name="T8" fmla="*/ 159 w 159"/>
                <a:gd name="T9" fmla="*/ 43 h 61"/>
              </a:gdLst>
              <a:ahLst/>
              <a:cxnLst>
                <a:cxn ang="0">
                  <a:pos x="T0" y="T1"/>
                </a:cxn>
                <a:cxn ang="0">
                  <a:pos x="T2" y="T3"/>
                </a:cxn>
                <a:cxn ang="0">
                  <a:pos x="T4" y="T5"/>
                </a:cxn>
                <a:cxn ang="0">
                  <a:pos x="T6" y="T7"/>
                </a:cxn>
                <a:cxn ang="0">
                  <a:pos x="T8" y="T9"/>
                </a:cxn>
              </a:cxnLst>
              <a:rect l="0" t="0" r="r" b="b"/>
              <a:pathLst>
                <a:path w="159" h="61">
                  <a:moveTo>
                    <a:pt x="159" y="43"/>
                  </a:moveTo>
                  <a:lnTo>
                    <a:pt x="85" y="61"/>
                  </a:lnTo>
                  <a:lnTo>
                    <a:pt x="0" y="18"/>
                  </a:lnTo>
                  <a:lnTo>
                    <a:pt x="75" y="0"/>
                  </a:lnTo>
                  <a:lnTo>
                    <a:pt x="159" y="43"/>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4" name="Freeform 1619"/>
            <p:cNvSpPr/>
            <p:nvPr/>
          </p:nvSpPr>
          <p:spPr bwMode="auto">
            <a:xfrm>
              <a:off x="5144" y="1653"/>
              <a:ext cx="179" cy="50"/>
            </a:xfrm>
            <a:custGeom>
              <a:avLst/>
              <a:gdLst>
                <a:gd name="T0" fmla="*/ 179 w 179"/>
                <a:gd name="T1" fmla="*/ 9 h 50"/>
                <a:gd name="T2" fmla="*/ 15 w 179"/>
                <a:gd name="T3" fmla="*/ 50 h 50"/>
                <a:gd name="T4" fmla="*/ 0 w 179"/>
                <a:gd name="T5" fmla="*/ 42 h 50"/>
                <a:gd name="T6" fmla="*/ 164 w 179"/>
                <a:gd name="T7" fmla="*/ 0 h 50"/>
                <a:gd name="T8" fmla="*/ 179 w 179"/>
                <a:gd name="T9" fmla="*/ 9 h 50"/>
              </a:gdLst>
              <a:ahLst/>
              <a:cxnLst>
                <a:cxn ang="0">
                  <a:pos x="T0" y="T1"/>
                </a:cxn>
                <a:cxn ang="0">
                  <a:pos x="T2" y="T3"/>
                </a:cxn>
                <a:cxn ang="0">
                  <a:pos x="T4" y="T5"/>
                </a:cxn>
                <a:cxn ang="0">
                  <a:pos x="T6" y="T7"/>
                </a:cxn>
                <a:cxn ang="0">
                  <a:pos x="T8" y="T9"/>
                </a:cxn>
              </a:cxnLst>
              <a:rect l="0" t="0" r="r" b="b"/>
              <a:pathLst>
                <a:path w="179" h="50">
                  <a:moveTo>
                    <a:pt x="179" y="9"/>
                  </a:moveTo>
                  <a:lnTo>
                    <a:pt x="15" y="50"/>
                  </a:lnTo>
                  <a:lnTo>
                    <a:pt x="0" y="42"/>
                  </a:lnTo>
                  <a:lnTo>
                    <a:pt x="164" y="0"/>
                  </a:lnTo>
                  <a:lnTo>
                    <a:pt x="179" y="9"/>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5" name="Freeform 1620"/>
            <p:cNvSpPr/>
            <p:nvPr/>
          </p:nvSpPr>
          <p:spPr bwMode="auto">
            <a:xfrm>
              <a:off x="4810" y="1499"/>
              <a:ext cx="455" cy="158"/>
            </a:xfrm>
            <a:custGeom>
              <a:avLst/>
              <a:gdLst>
                <a:gd name="T0" fmla="*/ 455 w 455"/>
                <a:gd name="T1" fmla="*/ 87 h 158"/>
                <a:gd name="T2" fmla="*/ 167 w 455"/>
                <a:gd name="T3" fmla="*/ 158 h 158"/>
                <a:gd name="T4" fmla="*/ 0 w 455"/>
                <a:gd name="T5" fmla="*/ 73 h 158"/>
                <a:gd name="T6" fmla="*/ 286 w 455"/>
                <a:gd name="T7" fmla="*/ 0 h 158"/>
                <a:gd name="T8" fmla="*/ 455 w 455"/>
                <a:gd name="T9" fmla="*/ 87 h 158"/>
              </a:gdLst>
              <a:ahLst/>
              <a:cxnLst>
                <a:cxn ang="0">
                  <a:pos x="T0" y="T1"/>
                </a:cxn>
                <a:cxn ang="0">
                  <a:pos x="T2" y="T3"/>
                </a:cxn>
                <a:cxn ang="0">
                  <a:pos x="T4" y="T5"/>
                </a:cxn>
                <a:cxn ang="0">
                  <a:pos x="T6" y="T7"/>
                </a:cxn>
                <a:cxn ang="0">
                  <a:pos x="T8" y="T9"/>
                </a:cxn>
              </a:cxnLst>
              <a:rect l="0" t="0" r="r" b="b"/>
              <a:pathLst>
                <a:path w="455" h="158">
                  <a:moveTo>
                    <a:pt x="455" y="87"/>
                  </a:moveTo>
                  <a:lnTo>
                    <a:pt x="167" y="158"/>
                  </a:lnTo>
                  <a:lnTo>
                    <a:pt x="0" y="73"/>
                  </a:lnTo>
                  <a:lnTo>
                    <a:pt x="286" y="0"/>
                  </a:lnTo>
                  <a:lnTo>
                    <a:pt x="455" y="87"/>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6" name="Freeform 1621"/>
            <p:cNvSpPr>
              <a:spLocks noEditPoints="1"/>
            </p:cNvSpPr>
            <p:nvPr/>
          </p:nvSpPr>
          <p:spPr bwMode="auto">
            <a:xfrm>
              <a:off x="3638" y="2610"/>
              <a:ext cx="324" cy="471"/>
            </a:xfrm>
            <a:custGeom>
              <a:avLst/>
              <a:gdLst>
                <a:gd name="T0" fmla="*/ 176 w 196"/>
                <a:gd name="T1" fmla="*/ 164 h 284"/>
                <a:gd name="T2" fmla="*/ 168 w 196"/>
                <a:gd name="T3" fmla="*/ 194 h 284"/>
                <a:gd name="T4" fmla="*/ 144 w 196"/>
                <a:gd name="T5" fmla="*/ 179 h 284"/>
                <a:gd name="T6" fmla="*/ 152 w 196"/>
                <a:gd name="T7" fmla="*/ 148 h 284"/>
                <a:gd name="T8" fmla="*/ 69 w 196"/>
                <a:gd name="T9" fmla="*/ 95 h 284"/>
                <a:gd name="T10" fmla="*/ 82 w 196"/>
                <a:gd name="T11" fmla="*/ 49 h 284"/>
                <a:gd name="T12" fmla="*/ 122 w 196"/>
                <a:gd name="T13" fmla="*/ 39 h 284"/>
                <a:gd name="T14" fmla="*/ 142 w 196"/>
                <a:gd name="T15" fmla="*/ 52 h 284"/>
                <a:gd name="T16" fmla="*/ 165 w 196"/>
                <a:gd name="T17" fmla="*/ 102 h 284"/>
                <a:gd name="T18" fmla="*/ 160 w 196"/>
                <a:gd name="T19" fmla="*/ 122 h 284"/>
                <a:gd name="T20" fmla="*/ 182 w 196"/>
                <a:gd name="T21" fmla="*/ 137 h 284"/>
                <a:gd name="T22" fmla="*/ 189 w 196"/>
                <a:gd name="T23" fmla="*/ 109 h 284"/>
                <a:gd name="T24" fmla="*/ 158 w 196"/>
                <a:gd name="T25" fmla="*/ 41 h 284"/>
                <a:gd name="T26" fmla="*/ 116 w 196"/>
                <a:gd name="T27" fmla="*/ 15 h 284"/>
                <a:gd name="T28" fmla="*/ 62 w 196"/>
                <a:gd name="T29" fmla="*/ 29 h 284"/>
                <a:gd name="T30" fmla="*/ 47 w 196"/>
                <a:gd name="T31" fmla="*/ 81 h 284"/>
                <a:gd name="T32" fmla="*/ 26 w 196"/>
                <a:gd name="T33" fmla="*/ 89 h 284"/>
                <a:gd name="T34" fmla="*/ 3 w 196"/>
                <a:gd name="T35" fmla="*/ 171 h 284"/>
                <a:gd name="T36" fmla="*/ 18 w 196"/>
                <a:gd name="T37" fmla="*/ 201 h 284"/>
                <a:gd name="T38" fmla="*/ 138 w 196"/>
                <a:gd name="T39" fmla="*/ 277 h 284"/>
                <a:gd name="T40" fmla="*/ 162 w 196"/>
                <a:gd name="T41" fmla="*/ 272 h 284"/>
                <a:gd name="T42" fmla="*/ 164 w 196"/>
                <a:gd name="T43" fmla="*/ 266 h 284"/>
                <a:gd name="T44" fmla="*/ 167 w 196"/>
                <a:gd name="T45" fmla="*/ 256 h 284"/>
                <a:gd name="T46" fmla="*/ 171 w 196"/>
                <a:gd name="T47" fmla="*/ 243 h 284"/>
                <a:gd name="T48" fmla="*/ 173 w 196"/>
                <a:gd name="T49" fmla="*/ 233 h 284"/>
                <a:gd name="T50" fmla="*/ 178 w 196"/>
                <a:gd name="T51" fmla="*/ 218 h 284"/>
                <a:gd name="T52" fmla="*/ 180 w 196"/>
                <a:gd name="T53" fmla="*/ 208 h 284"/>
                <a:gd name="T54" fmla="*/ 181 w 196"/>
                <a:gd name="T55" fmla="*/ 206 h 284"/>
                <a:gd name="T56" fmla="*/ 186 w 196"/>
                <a:gd name="T57" fmla="*/ 190 h 284"/>
                <a:gd name="T58" fmla="*/ 176 w 196"/>
                <a:gd name="T59" fmla="*/ 164 h 284"/>
                <a:gd name="T60" fmla="*/ 99 w 196"/>
                <a:gd name="T61" fmla="*/ 194 h 284"/>
                <a:gd name="T62" fmla="*/ 95 w 196"/>
                <a:gd name="T63" fmla="*/ 207 h 284"/>
                <a:gd name="T64" fmla="*/ 87 w 196"/>
                <a:gd name="T65" fmla="*/ 207 h 284"/>
                <a:gd name="T66" fmla="*/ 81 w 196"/>
                <a:gd name="T67" fmla="*/ 198 h 284"/>
                <a:gd name="T68" fmla="*/ 85 w 196"/>
                <a:gd name="T69" fmla="*/ 185 h 284"/>
                <a:gd name="T70" fmla="*/ 79 w 196"/>
                <a:gd name="T71" fmla="*/ 166 h 284"/>
                <a:gd name="T72" fmla="*/ 100 w 196"/>
                <a:gd name="T73" fmla="*/ 161 h 284"/>
                <a:gd name="T74" fmla="*/ 112 w 196"/>
                <a:gd name="T75" fmla="*/ 186 h 284"/>
                <a:gd name="T76" fmla="*/ 99 w 196"/>
                <a:gd name="T77" fmla="*/ 19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284">
                  <a:moveTo>
                    <a:pt x="176" y="164"/>
                  </a:moveTo>
                  <a:cubicBezTo>
                    <a:pt x="168" y="194"/>
                    <a:pt x="168" y="194"/>
                    <a:pt x="168" y="194"/>
                  </a:cubicBezTo>
                  <a:cubicBezTo>
                    <a:pt x="144" y="179"/>
                    <a:pt x="144" y="179"/>
                    <a:pt x="144" y="179"/>
                  </a:cubicBezTo>
                  <a:cubicBezTo>
                    <a:pt x="152" y="148"/>
                    <a:pt x="152" y="148"/>
                    <a:pt x="152" y="148"/>
                  </a:cubicBezTo>
                  <a:cubicBezTo>
                    <a:pt x="69" y="95"/>
                    <a:pt x="69" y="95"/>
                    <a:pt x="69" y="95"/>
                  </a:cubicBezTo>
                  <a:cubicBezTo>
                    <a:pt x="82" y="49"/>
                    <a:pt x="82" y="49"/>
                    <a:pt x="82" y="49"/>
                  </a:cubicBezTo>
                  <a:cubicBezTo>
                    <a:pt x="87" y="33"/>
                    <a:pt x="105" y="28"/>
                    <a:pt x="122" y="39"/>
                  </a:cubicBezTo>
                  <a:cubicBezTo>
                    <a:pt x="142" y="52"/>
                    <a:pt x="142" y="52"/>
                    <a:pt x="142" y="52"/>
                  </a:cubicBezTo>
                  <a:cubicBezTo>
                    <a:pt x="160" y="63"/>
                    <a:pt x="170" y="85"/>
                    <a:pt x="165" y="102"/>
                  </a:cubicBezTo>
                  <a:cubicBezTo>
                    <a:pt x="160" y="122"/>
                    <a:pt x="160" y="122"/>
                    <a:pt x="160" y="122"/>
                  </a:cubicBezTo>
                  <a:cubicBezTo>
                    <a:pt x="182" y="137"/>
                    <a:pt x="182" y="137"/>
                    <a:pt x="182" y="137"/>
                  </a:cubicBezTo>
                  <a:cubicBezTo>
                    <a:pt x="189" y="109"/>
                    <a:pt x="189" y="109"/>
                    <a:pt x="189" y="109"/>
                  </a:cubicBezTo>
                  <a:cubicBezTo>
                    <a:pt x="196" y="87"/>
                    <a:pt x="182" y="57"/>
                    <a:pt x="158" y="41"/>
                  </a:cubicBezTo>
                  <a:cubicBezTo>
                    <a:pt x="116" y="15"/>
                    <a:pt x="116" y="15"/>
                    <a:pt x="116" y="15"/>
                  </a:cubicBezTo>
                  <a:cubicBezTo>
                    <a:pt x="93" y="0"/>
                    <a:pt x="68" y="6"/>
                    <a:pt x="62" y="29"/>
                  </a:cubicBezTo>
                  <a:cubicBezTo>
                    <a:pt x="47" y="81"/>
                    <a:pt x="47" y="81"/>
                    <a:pt x="47" y="81"/>
                  </a:cubicBezTo>
                  <a:cubicBezTo>
                    <a:pt x="37" y="77"/>
                    <a:pt x="29" y="80"/>
                    <a:pt x="26" y="89"/>
                  </a:cubicBezTo>
                  <a:cubicBezTo>
                    <a:pt x="3" y="171"/>
                    <a:pt x="3" y="171"/>
                    <a:pt x="3" y="171"/>
                  </a:cubicBezTo>
                  <a:cubicBezTo>
                    <a:pt x="0" y="181"/>
                    <a:pt x="7" y="194"/>
                    <a:pt x="18" y="201"/>
                  </a:cubicBezTo>
                  <a:cubicBezTo>
                    <a:pt x="138" y="277"/>
                    <a:pt x="138" y="277"/>
                    <a:pt x="138" y="277"/>
                  </a:cubicBezTo>
                  <a:cubicBezTo>
                    <a:pt x="149" y="284"/>
                    <a:pt x="160" y="282"/>
                    <a:pt x="162" y="272"/>
                  </a:cubicBezTo>
                  <a:cubicBezTo>
                    <a:pt x="164" y="266"/>
                    <a:pt x="164" y="266"/>
                    <a:pt x="164" y="266"/>
                  </a:cubicBezTo>
                  <a:cubicBezTo>
                    <a:pt x="167" y="256"/>
                    <a:pt x="167" y="256"/>
                    <a:pt x="167" y="256"/>
                  </a:cubicBezTo>
                  <a:cubicBezTo>
                    <a:pt x="171" y="243"/>
                    <a:pt x="171" y="243"/>
                    <a:pt x="171" y="243"/>
                  </a:cubicBezTo>
                  <a:cubicBezTo>
                    <a:pt x="173" y="233"/>
                    <a:pt x="173" y="233"/>
                    <a:pt x="173" y="233"/>
                  </a:cubicBezTo>
                  <a:cubicBezTo>
                    <a:pt x="178" y="218"/>
                    <a:pt x="178" y="218"/>
                    <a:pt x="178" y="218"/>
                  </a:cubicBezTo>
                  <a:cubicBezTo>
                    <a:pt x="180" y="208"/>
                    <a:pt x="180" y="208"/>
                    <a:pt x="180" y="208"/>
                  </a:cubicBezTo>
                  <a:cubicBezTo>
                    <a:pt x="181" y="206"/>
                    <a:pt x="181" y="206"/>
                    <a:pt x="181" y="206"/>
                  </a:cubicBezTo>
                  <a:cubicBezTo>
                    <a:pt x="186" y="190"/>
                    <a:pt x="186" y="190"/>
                    <a:pt x="186" y="190"/>
                  </a:cubicBezTo>
                  <a:cubicBezTo>
                    <a:pt x="188" y="182"/>
                    <a:pt x="184" y="171"/>
                    <a:pt x="176" y="164"/>
                  </a:cubicBezTo>
                  <a:close/>
                  <a:moveTo>
                    <a:pt x="99" y="194"/>
                  </a:moveTo>
                  <a:cubicBezTo>
                    <a:pt x="95" y="207"/>
                    <a:pt x="95" y="207"/>
                    <a:pt x="95" y="207"/>
                  </a:cubicBezTo>
                  <a:cubicBezTo>
                    <a:pt x="94" y="209"/>
                    <a:pt x="91" y="210"/>
                    <a:pt x="87" y="207"/>
                  </a:cubicBezTo>
                  <a:cubicBezTo>
                    <a:pt x="83" y="205"/>
                    <a:pt x="80" y="201"/>
                    <a:pt x="81" y="198"/>
                  </a:cubicBezTo>
                  <a:cubicBezTo>
                    <a:pt x="85" y="185"/>
                    <a:pt x="85" y="185"/>
                    <a:pt x="85" y="185"/>
                  </a:cubicBezTo>
                  <a:cubicBezTo>
                    <a:pt x="80" y="179"/>
                    <a:pt x="78" y="172"/>
                    <a:pt x="79" y="166"/>
                  </a:cubicBezTo>
                  <a:cubicBezTo>
                    <a:pt x="82" y="157"/>
                    <a:pt x="91" y="155"/>
                    <a:pt x="100" y="161"/>
                  </a:cubicBezTo>
                  <a:cubicBezTo>
                    <a:pt x="109" y="166"/>
                    <a:pt x="114" y="178"/>
                    <a:pt x="112" y="186"/>
                  </a:cubicBezTo>
                  <a:cubicBezTo>
                    <a:pt x="110" y="192"/>
                    <a:pt x="105" y="195"/>
                    <a:pt x="99" y="194"/>
                  </a:cubicBez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7" name="Freeform 1622"/>
            <p:cNvSpPr/>
            <p:nvPr/>
          </p:nvSpPr>
          <p:spPr bwMode="auto">
            <a:xfrm>
              <a:off x="2108" y="1258"/>
              <a:ext cx="326" cy="299"/>
            </a:xfrm>
            <a:custGeom>
              <a:avLst/>
              <a:gdLst>
                <a:gd name="T0" fmla="*/ 52 w 326"/>
                <a:gd name="T1" fmla="*/ 299 h 299"/>
                <a:gd name="T2" fmla="*/ 0 w 326"/>
                <a:gd name="T3" fmla="*/ 265 h 299"/>
                <a:gd name="T4" fmla="*/ 277 w 326"/>
                <a:gd name="T5" fmla="*/ 0 h 299"/>
                <a:gd name="T6" fmla="*/ 326 w 326"/>
                <a:gd name="T7" fmla="*/ 35 h 299"/>
                <a:gd name="T8" fmla="*/ 52 w 326"/>
                <a:gd name="T9" fmla="*/ 299 h 299"/>
              </a:gdLst>
              <a:ahLst/>
              <a:cxnLst>
                <a:cxn ang="0">
                  <a:pos x="T0" y="T1"/>
                </a:cxn>
                <a:cxn ang="0">
                  <a:pos x="T2" y="T3"/>
                </a:cxn>
                <a:cxn ang="0">
                  <a:pos x="T4" y="T5"/>
                </a:cxn>
                <a:cxn ang="0">
                  <a:pos x="T6" y="T7"/>
                </a:cxn>
                <a:cxn ang="0">
                  <a:pos x="T8" y="T9"/>
                </a:cxn>
              </a:cxnLst>
              <a:rect l="0" t="0" r="r" b="b"/>
              <a:pathLst>
                <a:path w="326" h="299">
                  <a:moveTo>
                    <a:pt x="52" y="299"/>
                  </a:moveTo>
                  <a:lnTo>
                    <a:pt x="0" y="265"/>
                  </a:lnTo>
                  <a:lnTo>
                    <a:pt x="277" y="0"/>
                  </a:lnTo>
                  <a:lnTo>
                    <a:pt x="326" y="35"/>
                  </a:lnTo>
                  <a:lnTo>
                    <a:pt x="52" y="2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8" name="Freeform 1623"/>
            <p:cNvSpPr/>
            <p:nvPr/>
          </p:nvSpPr>
          <p:spPr bwMode="auto">
            <a:xfrm>
              <a:off x="2184" y="1432"/>
              <a:ext cx="199" cy="177"/>
            </a:xfrm>
            <a:custGeom>
              <a:avLst/>
              <a:gdLst>
                <a:gd name="T0" fmla="*/ 50 w 199"/>
                <a:gd name="T1" fmla="*/ 177 h 177"/>
                <a:gd name="T2" fmla="*/ 0 w 199"/>
                <a:gd name="T3" fmla="*/ 142 h 177"/>
                <a:gd name="T4" fmla="*/ 149 w 199"/>
                <a:gd name="T5" fmla="*/ 0 h 177"/>
                <a:gd name="T6" fmla="*/ 199 w 199"/>
                <a:gd name="T7" fmla="*/ 34 h 177"/>
                <a:gd name="T8" fmla="*/ 50 w 199"/>
                <a:gd name="T9" fmla="*/ 177 h 177"/>
              </a:gdLst>
              <a:ahLst/>
              <a:cxnLst>
                <a:cxn ang="0">
                  <a:pos x="T0" y="T1"/>
                </a:cxn>
                <a:cxn ang="0">
                  <a:pos x="T2" y="T3"/>
                </a:cxn>
                <a:cxn ang="0">
                  <a:pos x="T4" y="T5"/>
                </a:cxn>
                <a:cxn ang="0">
                  <a:pos x="T6" y="T7"/>
                </a:cxn>
                <a:cxn ang="0">
                  <a:pos x="T8" y="T9"/>
                </a:cxn>
              </a:cxnLst>
              <a:rect l="0" t="0" r="r" b="b"/>
              <a:pathLst>
                <a:path w="199" h="177">
                  <a:moveTo>
                    <a:pt x="50" y="177"/>
                  </a:moveTo>
                  <a:lnTo>
                    <a:pt x="0" y="142"/>
                  </a:lnTo>
                  <a:lnTo>
                    <a:pt x="149" y="0"/>
                  </a:lnTo>
                  <a:lnTo>
                    <a:pt x="199" y="34"/>
                  </a:lnTo>
                  <a:lnTo>
                    <a:pt x="50" y="1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9" name="Freeform 1624"/>
            <p:cNvSpPr/>
            <p:nvPr/>
          </p:nvSpPr>
          <p:spPr bwMode="auto">
            <a:xfrm>
              <a:off x="2259" y="1451"/>
              <a:ext cx="233" cy="209"/>
            </a:xfrm>
            <a:custGeom>
              <a:avLst/>
              <a:gdLst>
                <a:gd name="T0" fmla="*/ 51 w 233"/>
                <a:gd name="T1" fmla="*/ 209 h 209"/>
                <a:gd name="T2" fmla="*/ 0 w 233"/>
                <a:gd name="T3" fmla="*/ 176 h 209"/>
                <a:gd name="T4" fmla="*/ 182 w 233"/>
                <a:gd name="T5" fmla="*/ 0 h 209"/>
                <a:gd name="T6" fmla="*/ 233 w 233"/>
                <a:gd name="T7" fmla="*/ 35 h 209"/>
                <a:gd name="T8" fmla="*/ 51 w 233"/>
                <a:gd name="T9" fmla="*/ 209 h 209"/>
              </a:gdLst>
              <a:ahLst/>
              <a:cxnLst>
                <a:cxn ang="0">
                  <a:pos x="T0" y="T1"/>
                </a:cxn>
                <a:cxn ang="0">
                  <a:pos x="T2" y="T3"/>
                </a:cxn>
                <a:cxn ang="0">
                  <a:pos x="T4" y="T5"/>
                </a:cxn>
                <a:cxn ang="0">
                  <a:pos x="T6" y="T7"/>
                </a:cxn>
                <a:cxn ang="0">
                  <a:pos x="T8" y="T9"/>
                </a:cxn>
              </a:cxnLst>
              <a:rect l="0" t="0" r="r" b="b"/>
              <a:pathLst>
                <a:path w="233" h="209">
                  <a:moveTo>
                    <a:pt x="51" y="209"/>
                  </a:moveTo>
                  <a:lnTo>
                    <a:pt x="0" y="176"/>
                  </a:lnTo>
                  <a:lnTo>
                    <a:pt x="182" y="0"/>
                  </a:lnTo>
                  <a:lnTo>
                    <a:pt x="233" y="35"/>
                  </a:lnTo>
                  <a:lnTo>
                    <a:pt x="51" y="2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0" name="Freeform 1625"/>
            <p:cNvSpPr/>
            <p:nvPr/>
          </p:nvSpPr>
          <p:spPr bwMode="auto">
            <a:xfrm>
              <a:off x="2335" y="1471"/>
              <a:ext cx="267" cy="242"/>
            </a:xfrm>
            <a:custGeom>
              <a:avLst/>
              <a:gdLst>
                <a:gd name="T0" fmla="*/ 50 w 267"/>
                <a:gd name="T1" fmla="*/ 242 h 242"/>
                <a:gd name="T2" fmla="*/ 0 w 267"/>
                <a:gd name="T3" fmla="*/ 207 h 242"/>
                <a:gd name="T4" fmla="*/ 217 w 267"/>
                <a:gd name="T5" fmla="*/ 0 h 242"/>
                <a:gd name="T6" fmla="*/ 267 w 267"/>
                <a:gd name="T7" fmla="*/ 33 h 242"/>
                <a:gd name="T8" fmla="*/ 50 w 267"/>
                <a:gd name="T9" fmla="*/ 242 h 242"/>
              </a:gdLst>
              <a:ahLst/>
              <a:cxnLst>
                <a:cxn ang="0">
                  <a:pos x="T0" y="T1"/>
                </a:cxn>
                <a:cxn ang="0">
                  <a:pos x="T2" y="T3"/>
                </a:cxn>
                <a:cxn ang="0">
                  <a:pos x="T4" y="T5"/>
                </a:cxn>
                <a:cxn ang="0">
                  <a:pos x="T6" y="T7"/>
                </a:cxn>
                <a:cxn ang="0">
                  <a:pos x="T8" y="T9"/>
                </a:cxn>
              </a:cxnLst>
              <a:rect l="0" t="0" r="r" b="b"/>
              <a:pathLst>
                <a:path w="267" h="242">
                  <a:moveTo>
                    <a:pt x="50" y="242"/>
                  </a:moveTo>
                  <a:lnTo>
                    <a:pt x="0" y="207"/>
                  </a:lnTo>
                  <a:lnTo>
                    <a:pt x="217" y="0"/>
                  </a:lnTo>
                  <a:lnTo>
                    <a:pt x="267" y="33"/>
                  </a:lnTo>
                  <a:lnTo>
                    <a:pt x="50" y="2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1" name="Freeform 1626"/>
            <p:cNvSpPr/>
            <p:nvPr/>
          </p:nvSpPr>
          <p:spPr bwMode="auto">
            <a:xfrm>
              <a:off x="2353" y="1355"/>
              <a:ext cx="219" cy="110"/>
            </a:xfrm>
            <a:custGeom>
              <a:avLst/>
              <a:gdLst>
                <a:gd name="T0" fmla="*/ 0 w 132"/>
                <a:gd name="T1" fmla="*/ 33 h 66"/>
                <a:gd name="T2" fmla="*/ 87 w 132"/>
                <a:gd name="T3" fmla="*/ 22 h 66"/>
                <a:gd name="T4" fmla="*/ 83 w 132"/>
                <a:gd name="T5" fmla="*/ 0 h 66"/>
                <a:gd name="T6" fmla="*/ 132 w 132"/>
                <a:gd name="T7" fmla="*/ 18 h 66"/>
                <a:gd name="T8" fmla="*/ 100 w 132"/>
                <a:gd name="T9" fmla="*/ 61 h 66"/>
                <a:gd name="T10" fmla="*/ 93 w 132"/>
                <a:gd name="T11" fmla="*/ 41 h 66"/>
                <a:gd name="T12" fmla="*/ 0 w 132"/>
                <a:gd name="T13" fmla="*/ 33 h 66"/>
              </a:gdLst>
              <a:ahLst/>
              <a:cxnLst>
                <a:cxn ang="0">
                  <a:pos x="T0" y="T1"/>
                </a:cxn>
                <a:cxn ang="0">
                  <a:pos x="T2" y="T3"/>
                </a:cxn>
                <a:cxn ang="0">
                  <a:pos x="T4" y="T5"/>
                </a:cxn>
                <a:cxn ang="0">
                  <a:pos x="T6" y="T7"/>
                </a:cxn>
                <a:cxn ang="0">
                  <a:pos x="T8" y="T9"/>
                </a:cxn>
                <a:cxn ang="0">
                  <a:pos x="T10" y="T11"/>
                </a:cxn>
                <a:cxn ang="0">
                  <a:pos x="T12" y="T13"/>
                </a:cxn>
              </a:cxnLst>
              <a:rect l="0" t="0" r="r" b="b"/>
              <a:pathLst>
                <a:path w="132" h="66">
                  <a:moveTo>
                    <a:pt x="0" y="33"/>
                  </a:moveTo>
                  <a:cubicBezTo>
                    <a:pt x="0" y="33"/>
                    <a:pt x="51" y="50"/>
                    <a:pt x="87" y="22"/>
                  </a:cubicBezTo>
                  <a:cubicBezTo>
                    <a:pt x="83" y="0"/>
                    <a:pt x="83" y="0"/>
                    <a:pt x="83" y="0"/>
                  </a:cubicBezTo>
                  <a:cubicBezTo>
                    <a:pt x="132" y="18"/>
                    <a:pt x="132" y="18"/>
                    <a:pt x="132" y="18"/>
                  </a:cubicBezTo>
                  <a:cubicBezTo>
                    <a:pt x="100" y="61"/>
                    <a:pt x="100" y="61"/>
                    <a:pt x="100" y="61"/>
                  </a:cubicBezTo>
                  <a:cubicBezTo>
                    <a:pt x="93" y="41"/>
                    <a:pt x="93" y="41"/>
                    <a:pt x="93" y="41"/>
                  </a:cubicBezTo>
                  <a:cubicBezTo>
                    <a:pt x="93" y="41"/>
                    <a:pt x="47" y="66"/>
                    <a:pt x="0"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2" name="Freeform 1627"/>
            <p:cNvSpPr/>
            <p:nvPr/>
          </p:nvSpPr>
          <p:spPr bwMode="auto">
            <a:xfrm>
              <a:off x="2648" y="3114"/>
              <a:ext cx="98" cy="157"/>
            </a:xfrm>
            <a:custGeom>
              <a:avLst/>
              <a:gdLst>
                <a:gd name="T0" fmla="*/ 12 w 59"/>
                <a:gd name="T1" fmla="*/ 49 h 95"/>
                <a:gd name="T2" fmla="*/ 0 w 59"/>
                <a:gd name="T3" fmla="*/ 3 h 95"/>
                <a:gd name="T4" fmla="*/ 3 w 59"/>
                <a:gd name="T5" fmla="*/ 0 h 95"/>
                <a:gd name="T6" fmla="*/ 9 w 59"/>
                <a:gd name="T7" fmla="*/ 5 h 95"/>
                <a:gd name="T8" fmla="*/ 21 w 59"/>
                <a:gd name="T9" fmla="*/ 50 h 95"/>
                <a:gd name="T10" fmla="*/ 28 w 59"/>
                <a:gd name="T11" fmla="*/ 59 h 95"/>
                <a:gd name="T12" fmla="*/ 29 w 59"/>
                <a:gd name="T13" fmla="*/ 63 h 95"/>
                <a:gd name="T14" fmla="*/ 56 w 59"/>
                <a:gd name="T15" fmla="*/ 89 h 95"/>
                <a:gd name="T16" fmla="*/ 57 w 59"/>
                <a:gd name="T17" fmla="*/ 95 h 95"/>
                <a:gd name="T18" fmla="*/ 55 w 59"/>
                <a:gd name="T19" fmla="*/ 95 h 95"/>
                <a:gd name="T20" fmla="*/ 51 w 59"/>
                <a:gd name="T21" fmla="*/ 93 h 95"/>
                <a:gd name="T22" fmla="*/ 24 w 59"/>
                <a:gd name="T23" fmla="*/ 67 h 95"/>
                <a:gd name="T24" fmla="*/ 21 w 59"/>
                <a:gd name="T25" fmla="*/ 66 h 95"/>
                <a:gd name="T26" fmla="*/ 9 w 59"/>
                <a:gd name="T27" fmla="*/ 55 h 95"/>
                <a:gd name="T28" fmla="*/ 12 w 59"/>
                <a:gd name="T29" fmla="*/ 4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95">
                  <a:moveTo>
                    <a:pt x="12" y="49"/>
                  </a:moveTo>
                  <a:cubicBezTo>
                    <a:pt x="0" y="3"/>
                    <a:pt x="0" y="3"/>
                    <a:pt x="0" y="3"/>
                  </a:cubicBezTo>
                  <a:cubicBezTo>
                    <a:pt x="0" y="1"/>
                    <a:pt x="1" y="0"/>
                    <a:pt x="3" y="0"/>
                  </a:cubicBezTo>
                  <a:cubicBezTo>
                    <a:pt x="6" y="1"/>
                    <a:pt x="8" y="3"/>
                    <a:pt x="9" y="5"/>
                  </a:cubicBezTo>
                  <a:cubicBezTo>
                    <a:pt x="21" y="50"/>
                    <a:pt x="21" y="50"/>
                    <a:pt x="21" y="50"/>
                  </a:cubicBezTo>
                  <a:cubicBezTo>
                    <a:pt x="24" y="52"/>
                    <a:pt x="27" y="56"/>
                    <a:pt x="28" y="59"/>
                  </a:cubicBezTo>
                  <a:cubicBezTo>
                    <a:pt x="29" y="61"/>
                    <a:pt x="29" y="62"/>
                    <a:pt x="29" y="63"/>
                  </a:cubicBezTo>
                  <a:cubicBezTo>
                    <a:pt x="56" y="89"/>
                    <a:pt x="56" y="89"/>
                    <a:pt x="56" y="89"/>
                  </a:cubicBezTo>
                  <a:cubicBezTo>
                    <a:pt x="58" y="91"/>
                    <a:pt x="59" y="94"/>
                    <a:pt x="57" y="95"/>
                  </a:cubicBezTo>
                  <a:cubicBezTo>
                    <a:pt x="57" y="95"/>
                    <a:pt x="56" y="95"/>
                    <a:pt x="55" y="95"/>
                  </a:cubicBezTo>
                  <a:cubicBezTo>
                    <a:pt x="54" y="95"/>
                    <a:pt x="52" y="94"/>
                    <a:pt x="51" y="93"/>
                  </a:cubicBezTo>
                  <a:cubicBezTo>
                    <a:pt x="24" y="67"/>
                    <a:pt x="24" y="67"/>
                    <a:pt x="24" y="67"/>
                  </a:cubicBezTo>
                  <a:cubicBezTo>
                    <a:pt x="23" y="67"/>
                    <a:pt x="22" y="67"/>
                    <a:pt x="21" y="66"/>
                  </a:cubicBezTo>
                  <a:cubicBezTo>
                    <a:pt x="16" y="65"/>
                    <a:pt x="11" y="60"/>
                    <a:pt x="9" y="55"/>
                  </a:cubicBezTo>
                  <a:cubicBezTo>
                    <a:pt x="8" y="52"/>
                    <a:pt x="10" y="49"/>
                    <a:pt x="12"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3" name="Freeform 1628"/>
            <p:cNvSpPr>
              <a:spLocks noEditPoints="1"/>
            </p:cNvSpPr>
            <p:nvPr/>
          </p:nvSpPr>
          <p:spPr bwMode="auto">
            <a:xfrm>
              <a:off x="2542" y="3041"/>
              <a:ext cx="275" cy="343"/>
            </a:xfrm>
            <a:custGeom>
              <a:avLst/>
              <a:gdLst>
                <a:gd name="T0" fmla="*/ 158 w 166"/>
                <a:gd name="T1" fmla="*/ 117 h 207"/>
                <a:gd name="T2" fmla="*/ 100 w 166"/>
                <a:gd name="T3" fmla="*/ 45 h 207"/>
                <a:gd name="T4" fmla="*/ 101 w 166"/>
                <a:gd name="T5" fmla="*/ 41 h 207"/>
                <a:gd name="T6" fmla="*/ 119 w 166"/>
                <a:gd name="T7" fmla="*/ 51 h 207"/>
                <a:gd name="T8" fmla="*/ 104 w 166"/>
                <a:gd name="T9" fmla="*/ 26 h 207"/>
                <a:gd name="T10" fmla="*/ 104 w 166"/>
                <a:gd name="T11" fmla="*/ 23 h 207"/>
                <a:gd name="T12" fmla="*/ 101 w 166"/>
                <a:gd name="T13" fmla="*/ 19 h 207"/>
                <a:gd name="T14" fmla="*/ 97 w 166"/>
                <a:gd name="T15" fmla="*/ 19 h 207"/>
                <a:gd name="T16" fmla="*/ 96 w 166"/>
                <a:gd name="T17" fmla="*/ 21 h 207"/>
                <a:gd name="T18" fmla="*/ 75 w 166"/>
                <a:gd name="T19" fmla="*/ 26 h 207"/>
                <a:gd name="T20" fmla="*/ 93 w 166"/>
                <a:gd name="T21" fmla="*/ 36 h 207"/>
                <a:gd name="T22" fmla="*/ 92 w 166"/>
                <a:gd name="T23" fmla="*/ 41 h 207"/>
                <a:gd name="T24" fmla="*/ 64 w 166"/>
                <a:gd name="T25" fmla="*/ 31 h 207"/>
                <a:gd name="T26" fmla="*/ 38 w 166"/>
                <a:gd name="T27" fmla="*/ 30 h 207"/>
                <a:gd name="T28" fmla="*/ 35 w 166"/>
                <a:gd name="T29" fmla="*/ 25 h 207"/>
                <a:gd name="T30" fmla="*/ 49 w 166"/>
                <a:gd name="T31" fmla="*/ 22 h 207"/>
                <a:gd name="T32" fmla="*/ 22 w 166"/>
                <a:gd name="T33" fmla="*/ 7 h 207"/>
                <a:gd name="T34" fmla="*/ 19 w 166"/>
                <a:gd name="T35" fmla="*/ 3 h 207"/>
                <a:gd name="T36" fmla="*/ 15 w 166"/>
                <a:gd name="T37" fmla="*/ 1 h 207"/>
                <a:gd name="T38" fmla="*/ 14 w 166"/>
                <a:gd name="T39" fmla="*/ 4 h 207"/>
                <a:gd name="T40" fmla="*/ 16 w 166"/>
                <a:gd name="T41" fmla="*/ 8 h 207"/>
                <a:gd name="T42" fmla="*/ 14 w 166"/>
                <a:gd name="T43" fmla="*/ 30 h 207"/>
                <a:gd name="T44" fmla="*/ 29 w 166"/>
                <a:gd name="T45" fmla="*/ 26 h 207"/>
                <a:gd name="T46" fmla="*/ 32 w 166"/>
                <a:gd name="T47" fmla="*/ 31 h 207"/>
                <a:gd name="T48" fmla="*/ 7 w 166"/>
                <a:gd name="T49" fmla="*/ 86 h 207"/>
                <a:gd name="T50" fmla="*/ 69 w 166"/>
                <a:gd name="T51" fmla="*/ 159 h 207"/>
                <a:gd name="T52" fmla="*/ 63 w 166"/>
                <a:gd name="T53" fmla="*/ 184 h 207"/>
                <a:gd name="T54" fmla="*/ 66 w 166"/>
                <a:gd name="T55" fmla="*/ 189 h 207"/>
                <a:gd name="T56" fmla="*/ 71 w 166"/>
                <a:gd name="T57" fmla="*/ 189 h 207"/>
                <a:gd name="T58" fmla="*/ 76 w 166"/>
                <a:gd name="T59" fmla="*/ 163 h 207"/>
                <a:gd name="T60" fmla="*/ 102 w 166"/>
                <a:gd name="T61" fmla="*/ 172 h 207"/>
                <a:gd name="T62" fmla="*/ 126 w 166"/>
                <a:gd name="T63" fmla="*/ 173 h 207"/>
                <a:gd name="T64" fmla="*/ 147 w 166"/>
                <a:gd name="T65" fmla="*/ 204 h 207"/>
                <a:gd name="T66" fmla="*/ 151 w 166"/>
                <a:gd name="T67" fmla="*/ 206 h 207"/>
                <a:gd name="T68" fmla="*/ 153 w 166"/>
                <a:gd name="T69" fmla="*/ 203 h 207"/>
                <a:gd name="T70" fmla="*/ 132 w 166"/>
                <a:gd name="T71" fmla="*/ 172 h 207"/>
                <a:gd name="T72" fmla="*/ 158 w 166"/>
                <a:gd name="T73" fmla="*/ 117 h 207"/>
                <a:gd name="T74" fmla="*/ 100 w 166"/>
                <a:gd name="T75" fmla="*/ 164 h 207"/>
                <a:gd name="T76" fmla="*/ 16 w 166"/>
                <a:gd name="T77" fmla="*/ 88 h 207"/>
                <a:gd name="T78" fmla="*/ 66 w 166"/>
                <a:gd name="T79" fmla="*/ 38 h 207"/>
                <a:gd name="T80" fmla="*/ 150 w 166"/>
                <a:gd name="T81" fmla="*/ 115 h 207"/>
                <a:gd name="T82" fmla="*/ 100 w 166"/>
                <a:gd name="T83" fmla="*/ 1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207">
                  <a:moveTo>
                    <a:pt x="158" y="117"/>
                  </a:moveTo>
                  <a:cubicBezTo>
                    <a:pt x="151" y="89"/>
                    <a:pt x="127" y="62"/>
                    <a:pt x="100" y="45"/>
                  </a:cubicBezTo>
                  <a:cubicBezTo>
                    <a:pt x="101" y="41"/>
                    <a:pt x="101" y="41"/>
                    <a:pt x="101" y="41"/>
                  </a:cubicBezTo>
                  <a:cubicBezTo>
                    <a:pt x="119" y="51"/>
                    <a:pt x="119" y="51"/>
                    <a:pt x="119" y="51"/>
                  </a:cubicBezTo>
                  <a:cubicBezTo>
                    <a:pt x="120" y="43"/>
                    <a:pt x="114" y="33"/>
                    <a:pt x="104" y="26"/>
                  </a:cubicBezTo>
                  <a:cubicBezTo>
                    <a:pt x="104" y="23"/>
                    <a:pt x="104" y="23"/>
                    <a:pt x="104" y="23"/>
                  </a:cubicBezTo>
                  <a:cubicBezTo>
                    <a:pt x="105" y="22"/>
                    <a:pt x="103" y="20"/>
                    <a:pt x="101" y="19"/>
                  </a:cubicBezTo>
                  <a:cubicBezTo>
                    <a:pt x="99" y="17"/>
                    <a:pt x="97" y="17"/>
                    <a:pt x="97" y="19"/>
                  </a:cubicBezTo>
                  <a:cubicBezTo>
                    <a:pt x="96" y="21"/>
                    <a:pt x="96" y="21"/>
                    <a:pt x="96" y="21"/>
                  </a:cubicBezTo>
                  <a:cubicBezTo>
                    <a:pt x="86" y="17"/>
                    <a:pt x="76" y="19"/>
                    <a:pt x="75" y="26"/>
                  </a:cubicBezTo>
                  <a:cubicBezTo>
                    <a:pt x="93" y="36"/>
                    <a:pt x="93" y="36"/>
                    <a:pt x="93" y="36"/>
                  </a:cubicBezTo>
                  <a:cubicBezTo>
                    <a:pt x="92" y="41"/>
                    <a:pt x="92" y="41"/>
                    <a:pt x="92" y="41"/>
                  </a:cubicBezTo>
                  <a:cubicBezTo>
                    <a:pt x="83" y="36"/>
                    <a:pt x="73" y="33"/>
                    <a:pt x="64" y="31"/>
                  </a:cubicBezTo>
                  <a:cubicBezTo>
                    <a:pt x="54" y="29"/>
                    <a:pt x="45" y="28"/>
                    <a:pt x="38" y="30"/>
                  </a:cubicBezTo>
                  <a:cubicBezTo>
                    <a:pt x="35" y="25"/>
                    <a:pt x="35" y="25"/>
                    <a:pt x="35" y="25"/>
                  </a:cubicBezTo>
                  <a:cubicBezTo>
                    <a:pt x="49" y="22"/>
                    <a:pt x="49" y="22"/>
                    <a:pt x="49" y="22"/>
                  </a:cubicBezTo>
                  <a:cubicBezTo>
                    <a:pt x="43" y="13"/>
                    <a:pt x="32" y="7"/>
                    <a:pt x="22" y="7"/>
                  </a:cubicBezTo>
                  <a:cubicBezTo>
                    <a:pt x="19" y="3"/>
                    <a:pt x="19" y="3"/>
                    <a:pt x="19" y="3"/>
                  </a:cubicBezTo>
                  <a:cubicBezTo>
                    <a:pt x="19" y="1"/>
                    <a:pt x="16" y="0"/>
                    <a:pt x="15" y="1"/>
                  </a:cubicBezTo>
                  <a:cubicBezTo>
                    <a:pt x="13" y="1"/>
                    <a:pt x="13" y="2"/>
                    <a:pt x="14" y="4"/>
                  </a:cubicBezTo>
                  <a:cubicBezTo>
                    <a:pt x="16" y="8"/>
                    <a:pt x="16" y="8"/>
                    <a:pt x="16" y="8"/>
                  </a:cubicBezTo>
                  <a:cubicBezTo>
                    <a:pt x="9" y="11"/>
                    <a:pt x="8" y="21"/>
                    <a:pt x="14" y="30"/>
                  </a:cubicBezTo>
                  <a:cubicBezTo>
                    <a:pt x="29" y="26"/>
                    <a:pt x="29" y="26"/>
                    <a:pt x="29" y="26"/>
                  </a:cubicBezTo>
                  <a:cubicBezTo>
                    <a:pt x="32" y="31"/>
                    <a:pt x="32" y="31"/>
                    <a:pt x="32" y="31"/>
                  </a:cubicBezTo>
                  <a:cubicBezTo>
                    <a:pt x="10" y="38"/>
                    <a:pt x="0" y="58"/>
                    <a:pt x="7" y="86"/>
                  </a:cubicBezTo>
                  <a:cubicBezTo>
                    <a:pt x="15" y="114"/>
                    <a:pt x="40" y="143"/>
                    <a:pt x="69" y="159"/>
                  </a:cubicBezTo>
                  <a:cubicBezTo>
                    <a:pt x="63" y="184"/>
                    <a:pt x="63" y="184"/>
                    <a:pt x="63" y="184"/>
                  </a:cubicBezTo>
                  <a:cubicBezTo>
                    <a:pt x="63" y="186"/>
                    <a:pt x="64" y="188"/>
                    <a:pt x="66" y="189"/>
                  </a:cubicBezTo>
                  <a:cubicBezTo>
                    <a:pt x="69" y="190"/>
                    <a:pt x="70" y="190"/>
                    <a:pt x="71" y="189"/>
                  </a:cubicBezTo>
                  <a:cubicBezTo>
                    <a:pt x="76" y="163"/>
                    <a:pt x="76" y="163"/>
                    <a:pt x="76" y="163"/>
                  </a:cubicBezTo>
                  <a:cubicBezTo>
                    <a:pt x="85" y="167"/>
                    <a:pt x="93" y="171"/>
                    <a:pt x="102" y="172"/>
                  </a:cubicBezTo>
                  <a:cubicBezTo>
                    <a:pt x="111" y="174"/>
                    <a:pt x="119" y="174"/>
                    <a:pt x="126" y="173"/>
                  </a:cubicBezTo>
                  <a:cubicBezTo>
                    <a:pt x="147" y="204"/>
                    <a:pt x="147" y="204"/>
                    <a:pt x="147" y="204"/>
                  </a:cubicBezTo>
                  <a:cubicBezTo>
                    <a:pt x="148" y="206"/>
                    <a:pt x="150" y="207"/>
                    <a:pt x="151" y="206"/>
                  </a:cubicBezTo>
                  <a:cubicBezTo>
                    <a:pt x="153" y="206"/>
                    <a:pt x="153" y="204"/>
                    <a:pt x="153" y="203"/>
                  </a:cubicBezTo>
                  <a:cubicBezTo>
                    <a:pt x="132" y="172"/>
                    <a:pt x="132" y="172"/>
                    <a:pt x="132" y="172"/>
                  </a:cubicBezTo>
                  <a:cubicBezTo>
                    <a:pt x="155" y="166"/>
                    <a:pt x="166" y="146"/>
                    <a:pt x="158" y="117"/>
                  </a:cubicBezTo>
                  <a:close/>
                  <a:moveTo>
                    <a:pt x="100" y="164"/>
                  </a:moveTo>
                  <a:cubicBezTo>
                    <a:pt x="63" y="157"/>
                    <a:pt x="25" y="122"/>
                    <a:pt x="16" y="88"/>
                  </a:cubicBezTo>
                  <a:cubicBezTo>
                    <a:pt x="7" y="53"/>
                    <a:pt x="29" y="31"/>
                    <a:pt x="66" y="38"/>
                  </a:cubicBezTo>
                  <a:cubicBezTo>
                    <a:pt x="103" y="46"/>
                    <a:pt x="140" y="81"/>
                    <a:pt x="150" y="115"/>
                  </a:cubicBezTo>
                  <a:cubicBezTo>
                    <a:pt x="159" y="150"/>
                    <a:pt x="137" y="172"/>
                    <a:pt x="100" y="1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4" name="Freeform 1629"/>
            <p:cNvSpPr/>
            <p:nvPr/>
          </p:nvSpPr>
          <p:spPr bwMode="auto">
            <a:xfrm>
              <a:off x="4206" y="1670"/>
              <a:ext cx="319" cy="106"/>
            </a:xfrm>
            <a:custGeom>
              <a:avLst/>
              <a:gdLst>
                <a:gd name="T0" fmla="*/ 193 w 193"/>
                <a:gd name="T1" fmla="*/ 55 h 64"/>
                <a:gd name="T2" fmla="*/ 112 w 193"/>
                <a:gd name="T3" fmla="*/ 3 h 64"/>
                <a:gd name="T4" fmla="*/ 107 w 193"/>
                <a:gd name="T5" fmla="*/ 0 h 64"/>
                <a:gd name="T6" fmla="*/ 98 w 193"/>
                <a:gd name="T7" fmla="*/ 1 h 64"/>
                <a:gd name="T8" fmla="*/ 0 w 193"/>
                <a:gd name="T9" fmla="*/ 8 h 64"/>
                <a:gd name="T10" fmla="*/ 69 w 193"/>
                <a:gd name="T11" fmla="*/ 50 h 64"/>
                <a:gd name="T12" fmla="*/ 82 w 193"/>
                <a:gd name="T13" fmla="*/ 53 h 64"/>
                <a:gd name="T14" fmla="*/ 159 w 193"/>
                <a:gd name="T15" fmla="*/ 62 h 64"/>
                <a:gd name="T16" fmla="*/ 193 w 193"/>
                <a:gd name="T17"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64">
                  <a:moveTo>
                    <a:pt x="193" y="55"/>
                  </a:moveTo>
                  <a:cubicBezTo>
                    <a:pt x="112" y="3"/>
                    <a:pt x="112" y="3"/>
                    <a:pt x="112" y="3"/>
                  </a:cubicBezTo>
                  <a:cubicBezTo>
                    <a:pt x="107" y="0"/>
                    <a:pt x="107" y="0"/>
                    <a:pt x="107" y="0"/>
                  </a:cubicBezTo>
                  <a:cubicBezTo>
                    <a:pt x="98" y="1"/>
                    <a:pt x="98" y="1"/>
                    <a:pt x="98" y="1"/>
                  </a:cubicBezTo>
                  <a:cubicBezTo>
                    <a:pt x="0" y="8"/>
                    <a:pt x="0" y="8"/>
                    <a:pt x="0" y="8"/>
                  </a:cubicBezTo>
                  <a:cubicBezTo>
                    <a:pt x="15" y="25"/>
                    <a:pt x="41" y="40"/>
                    <a:pt x="69" y="50"/>
                  </a:cubicBezTo>
                  <a:cubicBezTo>
                    <a:pt x="73" y="51"/>
                    <a:pt x="78" y="52"/>
                    <a:pt x="82" y="53"/>
                  </a:cubicBezTo>
                  <a:cubicBezTo>
                    <a:pt x="107" y="60"/>
                    <a:pt x="134" y="64"/>
                    <a:pt x="159" y="62"/>
                  </a:cubicBezTo>
                  <a:cubicBezTo>
                    <a:pt x="172" y="61"/>
                    <a:pt x="183" y="58"/>
                    <a:pt x="193"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5" name="Freeform 1630"/>
            <p:cNvSpPr/>
            <p:nvPr/>
          </p:nvSpPr>
          <p:spPr bwMode="auto">
            <a:xfrm>
              <a:off x="4179" y="1548"/>
              <a:ext cx="247" cy="119"/>
            </a:xfrm>
            <a:custGeom>
              <a:avLst/>
              <a:gdLst>
                <a:gd name="T0" fmla="*/ 67 w 149"/>
                <a:gd name="T1" fmla="*/ 2 h 72"/>
                <a:gd name="T2" fmla="*/ 38 w 149"/>
                <a:gd name="T3" fmla="*/ 7 h 72"/>
                <a:gd name="T4" fmla="*/ 29 w 149"/>
                <a:gd name="T5" fmla="*/ 10 h 72"/>
                <a:gd name="T6" fmla="*/ 0 w 149"/>
                <a:gd name="T7" fmla="*/ 43 h 72"/>
                <a:gd name="T8" fmla="*/ 0 w 149"/>
                <a:gd name="T9" fmla="*/ 49 h 72"/>
                <a:gd name="T10" fmla="*/ 0 w 149"/>
                <a:gd name="T11" fmla="*/ 49 h 72"/>
                <a:gd name="T12" fmla="*/ 0 w 149"/>
                <a:gd name="T13" fmla="*/ 49 h 72"/>
                <a:gd name="T14" fmla="*/ 1 w 149"/>
                <a:gd name="T15" fmla="*/ 55 h 72"/>
                <a:gd name="T16" fmla="*/ 1 w 149"/>
                <a:gd name="T17" fmla="*/ 55 h 72"/>
                <a:gd name="T18" fmla="*/ 4 w 149"/>
                <a:gd name="T19" fmla="*/ 61 h 72"/>
                <a:gd name="T20" fmla="*/ 10 w 149"/>
                <a:gd name="T21" fmla="*/ 72 h 72"/>
                <a:gd name="T22" fmla="*/ 113 w 149"/>
                <a:gd name="T23" fmla="*/ 64 h 72"/>
                <a:gd name="T24" fmla="*/ 119 w 149"/>
                <a:gd name="T25" fmla="*/ 64 h 72"/>
                <a:gd name="T26" fmla="*/ 121 w 149"/>
                <a:gd name="T27" fmla="*/ 60 h 72"/>
                <a:gd name="T28" fmla="*/ 149 w 149"/>
                <a:gd name="T29" fmla="*/ 12 h 72"/>
                <a:gd name="T30" fmla="*/ 67 w 149"/>
                <a:gd name="T3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72">
                  <a:moveTo>
                    <a:pt x="67" y="2"/>
                  </a:moveTo>
                  <a:cubicBezTo>
                    <a:pt x="56" y="3"/>
                    <a:pt x="47" y="4"/>
                    <a:pt x="38" y="7"/>
                  </a:cubicBezTo>
                  <a:cubicBezTo>
                    <a:pt x="35" y="8"/>
                    <a:pt x="32" y="9"/>
                    <a:pt x="29" y="10"/>
                  </a:cubicBezTo>
                  <a:cubicBezTo>
                    <a:pt x="12" y="18"/>
                    <a:pt x="2" y="29"/>
                    <a:pt x="0" y="43"/>
                  </a:cubicBezTo>
                  <a:cubicBezTo>
                    <a:pt x="0" y="43"/>
                    <a:pt x="0" y="45"/>
                    <a:pt x="0" y="49"/>
                  </a:cubicBezTo>
                  <a:cubicBezTo>
                    <a:pt x="0" y="49"/>
                    <a:pt x="0" y="49"/>
                    <a:pt x="0" y="49"/>
                  </a:cubicBezTo>
                  <a:cubicBezTo>
                    <a:pt x="0" y="49"/>
                    <a:pt x="0" y="49"/>
                    <a:pt x="0" y="49"/>
                  </a:cubicBezTo>
                  <a:cubicBezTo>
                    <a:pt x="0" y="51"/>
                    <a:pt x="1" y="53"/>
                    <a:pt x="1" y="55"/>
                  </a:cubicBezTo>
                  <a:cubicBezTo>
                    <a:pt x="1" y="55"/>
                    <a:pt x="1" y="55"/>
                    <a:pt x="1" y="55"/>
                  </a:cubicBezTo>
                  <a:cubicBezTo>
                    <a:pt x="2" y="57"/>
                    <a:pt x="3" y="59"/>
                    <a:pt x="4" y="61"/>
                  </a:cubicBezTo>
                  <a:cubicBezTo>
                    <a:pt x="5" y="65"/>
                    <a:pt x="7" y="69"/>
                    <a:pt x="10" y="72"/>
                  </a:cubicBezTo>
                  <a:cubicBezTo>
                    <a:pt x="113" y="64"/>
                    <a:pt x="113" y="64"/>
                    <a:pt x="113" y="64"/>
                  </a:cubicBezTo>
                  <a:cubicBezTo>
                    <a:pt x="119" y="64"/>
                    <a:pt x="119" y="64"/>
                    <a:pt x="119" y="64"/>
                  </a:cubicBezTo>
                  <a:cubicBezTo>
                    <a:pt x="121" y="60"/>
                    <a:pt x="121" y="60"/>
                    <a:pt x="121" y="60"/>
                  </a:cubicBezTo>
                  <a:cubicBezTo>
                    <a:pt x="149" y="12"/>
                    <a:pt x="149" y="12"/>
                    <a:pt x="149" y="12"/>
                  </a:cubicBezTo>
                  <a:cubicBezTo>
                    <a:pt x="123" y="4"/>
                    <a:pt x="94" y="0"/>
                    <a:pt x="6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6" name="Freeform 1631"/>
            <p:cNvSpPr/>
            <p:nvPr/>
          </p:nvSpPr>
          <p:spPr bwMode="auto">
            <a:xfrm>
              <a:off x="4404" y="1648"/>
              <a:ext cx="197" cy="105"/>
            </a:xfrm>
            <a:custGeom>
              <a:avLst/>
              <a:gdLst>
                <a:gd name="T0" fmla="*/ 4 w 119"/>
                <a:gd name="T1" fmla="*/ 11 h 63"/>
                <a:gd name="T2" fmla="*/ 86 w 119"/>
                <a:gd name="T3" fmla="*/ 63 h 63"/>
                <a:gd name="T4" fmla="*/ 101 w 119"/>
                <a:gd name="T5" fmla="*/ 3 h 63"/>
                <a:gd name="T6" fmla="*/ 99 w 119"/>
                <a:gd name="T7" fmla="*/ 0 h 63"/>
                <a:gd name="T8" fmla="*/ 0 w 119"/>
                <a:gd name="T9" fmla="*/ 8 h 63"/>
                <a:gd name="T10" fmla="*/ 4 w 119"/>
                <a:gd name="T11" fmla="*/ 11 h 63"/>
              </a:gdLst>
              <a:ahLst/>
              <a:cxnLst>
                <a:cxn ang="0">
                  <a:pos x="T0" y="T1"/>
                </a:cxn>
                <a:cxn ang="0">
                  <a:pos x="T2" y="T3"/>
                </a:cxn>
                <a:cxn ang="0">
                  <a:pos x="T4" y="T5"/>
                </a:cxn>
                <a:cxn ang="0">
                  <a:pos x="T6" y="T7"/>
                </a:cxn>
                <a:cxn ang="0">
                  <a:pos x="T8" y="T9"/>
                </a:cxn>
                <a:cxn ang="0">
                  <a:pos x="T10" y="T11"/>
                </a:cxn>
              </a:cxnLst>
              <a:rect l="0" t="0" r="r" b="b"/>
              <a:pathLst>
                <a:path w="119" h="63">
                  <a:moveTo>
                    <a:pt x="4" y="11"/>
                  </a:moveTo>
                  <a:cubicBezTo>
                    <a:pt x="86" y="63"/>
                    <a:pt x="86" y="63"/>
                    <a:pt x="86" y="63"/>
                  </a:cubicBezTo>
                  <a:cubicBezTo>
                    <a:pt x="112" y="51"/>
                    <a:pt x="119" y="28"/>
                    <a:pt x="101" y="3"/>
                  </a:cubicBezTo>
                  <a:cubicBezTo>
                    <a:pt x="100" y="2"/>
                    <a:pt x="99" y="1"/>
                    <a:pt x="99" y="0"/>
                  </a:cubicBezTo>
                  <a:cubicBezTo>
                    <a:pt x="0" y="8"/>
                    <a:pt x="0" y="8"/>
                    <a:pt x="0" y="8"/>
                  </a:cubicBezTo>
                  <a:lnTo>
                    <a:pt x="4"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7" name="Freeform 1632"/>
            <p:cNvSpPr/>
            <p:nvPr/>
          </p:nvSpPr>
          <p:spPr bwMode="auto">
            <a:xfrm>
              <a:off x="4422" y="1559"/>
              <a:ext cx="158" cy="83"/>
            </a:xfrm>
            <a:custGeom>
              <a:avLst/>
              <a:gdLst>
                <a:gd name="T0" fmla="*/ 34 w 95"/>
                <a:gd name="T1" fmla="*/ 0 h 50"/>
                <a:gd name="T2" fmla="*/ 3 w 95"/>
                <a:gd name="T3" fmla="*/ 45 h 50"/>
                <a:gd name="T4" fmla="*/ 0 w 95"/>
                <a:gd name="T5" fmla="*/ 50 h 50"/>
                <a:gd name="T6" fmla="*/ 95 w 95"/>
                <a:gd name="T7" fmla="*/ 37 h 50"/>
                <a:gd name="T8" fmla="*/ 34 w 95"/>
                <a:gd name="T9" fmla="*/ 0 h 50"/>
              </a:gdLst>
              <a:ahLst/>
              <a:cxnLst>
                <a:cxn ang="0">
                  <a:pos x="T0" y="T1"/>
                </a:cxn>
                <a:cxn ang="0">
                  <a:pos x="T2" y="T3"/>
                </a:cxn>
                <a:cxn ang="0">
                  <a:pos x="T4" y="T5"/>
                </a:cxn>
                <a:cxn ang="0">
                  <a:pos x="T6" y="T7"/>
                </a:cxn>
                <a:cxn ang="0">
                  <a:pos x="T8" y="T9"/>
                </a:cxn>
              </a:cxnLst>
              <a:rect l="0" t="0" r="r" b="b"/>
              <a:pathLst>
                <a:path w="95" h="50">
                  <a:moveTo>
                    <a:pt x="34" y="0"/>
                  </a:moveTo>
                  <a:cubicBezTo>
                    <a:pt x="3" y="45"/>
                    <a:pt x="3" y="45"/>
                    <a:pt x="3" y="45"/>
                  </a:cubicBezTo>
                  <a:cubicBezTo>
                    <a:pt x="0" y="50"/>
                    <a:pt x="0" y="50"/>
                    <a:pt x="0" y="50"/>
                  </a:cubicBezTo>
                  <a:cubicBezTo>
                    <a:pt x="95" y="37"/>
                    <a:pt x="95" y="37"/>
                    <a:pt x="95" y="37"/>
                  </a:cubicBezTo>
                  <a:cubicBezTo>
                    <a:pt x="80" y="22"/>
                    <a:pt x="59" y="9"/>
                    <a:pt x="3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8" name="Freeform 1633"/>
            <p:cNvSpPr/>
            <p:nvPr/>
          </p:nvSpPr>
          <p:spPr bwMode="auto">
            <a:xfrm>
              <a:off x="4730" y="3837"/>
              <a:ext cx="30" cy="27"/>
            </a:xfrm>
            <a:custGeom>
              <a:avLst/>
              <a:gdLst>
                <a:gd name="T0" fmla="*/ 3 w 18"/>
                <a:gd name="T1" fmla="*/ 5 h 16"/>
                <a:gd name="T2" fmla="*/ 3 w 18"/>
                <a:gd name="T3" fmla="*/ 16 h 16"/>
                <a:gd name="T4" fmla="*/ 18 w 18"/>
                <a:gd name="T5" fmla="*/ 1 h 16"/>
                <a:gd name="T6" fmla="*/ 10 w 18"/>
                <a:gd name="T7" fmla="*/ 1 h 16"/>
                <a:gd name="T8" fmla="*/ 3 w 18"/>
                <a:gd name="T9" fmla="*/ 5 h 16"/>
              </a:gdLst>
              <a:ahLst/>
              <a:cxnLst>
                <a:cxn ang="0">
                  <a:pos x="T0" y="T1"/>
                </a:cxn>
                <a:cxn ang="0">
                  <a:pos x="T2" y="T3"/>
                </a:cxn>
                <a:cxn ang="0">
                  <a:pos x="T4" y="T5"/>
                </a:cxn>
                <a:cxn ang="0">
                  <a:pos x="T6" y="T7"/>
                </a:cxn>
                <a:cxn ang="0">
                  <a:pos x="T8" y="T9"/>
                </a:cxn>
              </a:cxnLst>
              <a:rect l="0" t="0" r="r" b="b"/>
              <a:pathLst>
                <a:path w="18" h="16">
                  <a:moveTo>
                    <a:pt x="3" y="5"/>
                  </a:moveTo>
                  <a:cubicBezTo>
                    <a:pt x="0" y="7"/>
                    <a:pt x="0" y="11"/>
                    <a:pt x="3" y="16"/>
                  </a:cubicBezTo>
                  <a:cubicBezTo>
                    <a:pt x="18" y="1"/>
                    <a:pt x="18" y="1"/>
                    <a:pt x="18" y="1"/>
                  </a:cubicBezTo>
                  <a:cubicBezTo>
                    <a:pt x="15" y="0"/>
                    <a:pt x="12" y="1"/>
                    <a:pt x="10" y="1"/>
                  </a:cubicBezTo>
                  <a:cubicBezTo>
                    <a:pt x="6" y="2"/>
                    <a:pt x="4" y="3"/>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9" name="Freeform 1634"/>
            <p:cNvSpPr/>
            <p:nvPr/>
          </p:nvSpPr>
          <p:spPr bwMode="auto">
            <a:xfrm>
              <a:off x="4684" y="3898"/>
              <a:ext cx="35" cy="29"/>
            </a:xfrm>
            <a:custGeom>
              <a:avLst/>
              <a:gdLst>
                <a:gd name="T0" fmla="*/ 17 w 21"/>
                <a:gd name="T1" fmla="*/ 0 h 17"/>
                <a:gd name="T2" fmla="*/ 0 w 21"/>
                <a:gd name="T3" fmla="*/ 17 h 17"/>
                <a:gd name="T4" fmla="*/ 10 w 21"/>
                <a:gd name="T5" fmla="*/ 17 h 17"/>
                <a:gd name="T6" fmla="*/ 18 w 21"/>
                <a:gd name="T7" fmla="*/ 12 h 17"/>
                <a:gd name="T8" fmla="*/ 20 w 21"/>
                <a:gd name="T9" fmla="*/ 7 h 17"/>
                <a:gd name="T10" fmla="*/ 17 w 21"/>
                <a:gd name="T11" fmla="*/ 0 h 17"/>
              </a:gdLst>
              <a:ahLst/>
              <a:cxnLst>
                <a:cxn ang="0">
                  <a:pos x="T0" y="T1"/>
                </a:cxn>
                <a:cxn ang="0">
                  <a:pos x="T2" y="T3"/>
                </a:cxn>
                <a:cxn ang="0">
                  <a:pos x="T4" y="T5"/>
                </a:cxn>
                <a:cxn ang="0">
                  <a:pos x="T6" y="T7"/>
                </a:cxn>
                <a:cxn ang="0">
                  <a:pos x="T8" y="T9"/>
                </a:cxn>
                <a:cxn ang="0">
                  <a:pos x="T10" y="T11"/>
                </a:cxn>
              </a:cxnLst>
              <a:rect l="0" t="0" r="r" b="b"/>
              <a:pathLst>
                <a:path w="21" h="17">
                  <a:moveTo>
                    <a:pt x="17" y="0"/>
                  </a:moveTo>
                  <a:cubicBezTo>
                    <a:pt x="0" y="17"/>
                    <a:pt x="0" y="17"/>
                    <a:pt x="0" y="17"/>
                  </a:cubicBezTo>
                  <a:cubicBezTo>
                    <a:pt x="3" y="17"/>
                    <a:pt x="7" y="17"/>
                    <a:pt x="10" y="17"/>
                  </a:cubicBezTo>
                  <a:cubicBezTo>
                    <a:pt x="14" y="16"/>
                    <a:pt x="16" y="15"/>
                    <a:pt x="18" y="12"/>
                  </a:cubicBezTo>
                  <a:cubicBezTo>
                    <a:pt x="20" y="11"/>
                    <a:pt x="21" y="9"/>
                    <a:pt x="20" y="7"/>
                  </a:cubicBezTo>
                  <a:cubicBezTo>
                    <a:pt x="20" y="5"/>
                    <a:pt x="19" y="3"/>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0" name="Freeform 1635"/>
            <p:cNvSpPr>
              <a:spLocks noEditPoints="1"/>
            </p:cNvSpPr>
            <p:nvPr/>
          </p:nvSpPr>
          <p:spPr bwMode="auto">
            <a:xfrm>
              <a:off x="4525" y="3778"/>
              <a:ext cx="353" cy="218"/>
            </a:xfrm>
            <a:custGeom>
              <a:avLst/>
              <a:gdLst>
                <a:gd name="T0" fmla="*/ 182 w 213"/>
                <a:gd name="T1" fmla="*/ 81 h 132"/>
                <a:gd name="T2" fmla="*/ 193 w 213"/>
                <a:gd name="T3" fmla="*/ 67 h 132"/>
                <a:gd name="T4" fmla="*/ 193 w 213"/>
                <a:gd name="T5" fmla="*/ 67 h 132"/>
                <a:gd name="T6" fmla="*/ 193 w 213"/>
                <a:gd name="T7" fmla="*/ 66 h 132"/>
                <a:gd name="T8" fmla="*/ 189 w 213"/>
                <a:gd name="T9" fmla="*/ 9 h 132"/>
                <a:gd name="T10" fmla="*/ 156 w 213"/>
                <a:gd name="T11" fmla="*/ 0 h 132"/>
                <a:gd name="T12" fmla="*/ 63 w 213"/>
                <a:gd name="T13" fmla="*/ 31 h 132"/>
                <a:gd name="T14" fmla="*/ 62 w 213"/>
                <a:gd name="T15" fmla="*/ 32 h 132"/>
                <a:gd name="T16" fmla="*/ 62 w 213"/>
                <a:gd name="T17" fmla="*/ 32 h 132"/>
                <a:gd name="T18" fmla="*/ 15 w 213"/>
                <a:gd name="T19" fmla="*/ 70 h 132"/>
                <a:gd name="T20" fmla="*/ 1 w 213"/>
                <a:gd name="T21" fmla="*/ 91 h 132"/>
                <a:gd name="T22" fmla="*/ 54 w 213"/>
                <a:gd name="T23" fmla="*/ 121 h 132"/>
                <a:gd name="T24" fmla="*/ 133 w 213"/>
                <a:gd name="T25" fmla="*/ 126 h 132"/>
                <a:gd name="T26" fmla="*/ 158 w 213"/>
                <a:gd name="T27" fmla="*/ 109 h 132"/>
                <a:gd name="T28" fmla="*/ 182 w 213"/>
                <a:gd name="T29" fmla="*/ 81 h 132"/>
                <a:gd name="T30" fmla="*/ 113 w 213"/>
                <a:gd name="T31" fmla="*/ 95 h 132"/>
                <a:gd name="T32" fmla="*/ 91 w 213"/>
                <a:gd name="T33" fmla="*/ 95 h 132"/>
                <a:gd name="T34" fmla="*/ 85 w 213"/>
                <a:gd name="T35" fmla="*/ 101 h 132"/>
                <a:gd name="T36" fmla="*/ 79 w 213"/>
                <a:gd name="T37" fmla="*/ 99 h 132"/>
                <a:gd name="T38" fmla="*/ 85 w 213"/>
                <a:gd name="T39" fmla="*/ 93 h 132"/>
                <a:gd name="T40" fmla="*/ 70 w 213"/>
                <a:gd name="T41" fmla="*/ 80 h 132"/>
                <a:gd name="T42" fmla="*/ 70 w 213"/>
                <a:gd name="T43" fmla="*/ 80 h 132"/>
                <a:gd name="T44" fmla="*/ 86 w 213"/>
                <a:gd name="T45" fmla="*/ 68 h 132"/>
                <a:gd name="T46" fmla="*/ 90 w 213"/>
                <a:gd name="T47" fmla="*/ 69 h 132"/>
                <a:gd name="T48" fmla="*/ 90 w 213"/>
                <a:gd name="T49" fmla="*/ 70 h 132"/>
                <a:gd name="T50" fmla="*/ 90 w 213"/>
                <a:gd name="T51" fmla="*/ 88 h 132"/>
                <a:gd name="T52" fmla="*/ 110 w 213"/>
                <a:gd name="T53" fmla="*/ 68 h 132"/>
                <a:gd name="T54" fmla="*/ 104 w 213"/>
                <a:gd name="T55" fmla="*/ 53 h 132"/>
                <a:gd name="T56" fmla="*/ 109 w 213"/>
                <a:gd name="T57" fmla="*/ 42 h 132"/>
                <a:gd name="T58" fmla="*/ 127 w 213"/>
                <a:gd name="T59" fmla="*/ 33 h 132"/>
                <a:gd name="T60" fmla="*/ 147 w 213"/>
                <a:gd name="T61" fmla="*/ 32 h 132"/>
                <a:gd name="T62" fmla="*/ 150 w 213"/>
                <a:gd name="T63" fmla="*/ 29 h 132"/>
                <a:gd name="T64" fmla="*/ 151 w 213"/>
                <a:gd name="T65" fmla="*/ 28 h 132"/>
                <a:gd name="T66" fmla="*/ 157 w 213"/>
                <a:gd name="T67" fmla="*/ 29 h 132"/>
                <a:gd name="T68" fmla="*/ 153 w 213"/>
                <a:gd name="T69" fmla="*/ 34 h 132"/>
                <a:gd name="T70" fmla="*/ 166 w 213"/>
                <a:gd name="T71" fmla="*/ 45 h 132"/>
                <a:gd name="T72" fmla="*/ 167 w 213"/>
                <a:gd name="T73" fmla="*/ 45 h 132"/>
                <a:gd name="T74" fmla="*/ 152 w 213"/>
                <a:gd name="T75" fmla="*/ 57 h 132"/>
                <a:gd name="T76" fmla="*/ 147 w 213"/>
                <a:gd name="T77" fmla="*/ 56 h 132"/>
                <a:gd name="T78" fmla="*/ 148 w 213"/>
                <a:gd name="T79" fmla="*/ 55 h 132"/>
                <a:gd name="T80" fmla="*/ 154 w 213"/>
                <a:gd name="T81" fmla="*/ 44 h 132"/>
                <a:gd name="T82" fmla="*/ 148 w 213"/>
                <a:gd name="T83" fmla="*/ 38 h 132"/>
                <a:gd name="T84" fmla="*/ 130 w 213"/>
                <a:gd name="T85" fmla="*/ 57 h 132"/>
                <a:gd name="T86" fmla="*/ 137 w 213"/>
                <a:gd name="T87" fmla="*/ 74 h 132"/>
                <a:gd name="T88" fmla="*/ 132 w 213"/>
                <a:gd name="T89" fmla="*/ 85 h 132"/>
                <a:gd name="T90" fmla="*/ 113 w 213"/>
                <a:gd name="T91"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3" h="132">
                  <a:moveTo>
                    <a:pt x="182" y="81"/>
                  </a:moveTo>
                  <a:cubicBezTo>
                    <a:pt x="189" y="73"/>
                    <a:pt x="193" y="67"/>
                    <a:pt x="193" y="67"/>
                  </a:cubicBezTo>
                  <a:cubicBezTo>
                    <a:pt x="193" y="67"/>
                    <a:pt x="193" y="67"/>
                    <a:pt x="193" y="67"/>
                  </a:cubicBezTo>
                  <a:cubicBezTo>
                    <a:pt x="193" y="66"/>
                    <a:pt x="193" y="66"/>
                    <a:pt x="193" y="66"/>
                  </a:cubicBezTo>
                  <a:cubicBezTo>
                    <a:pt x="213" y="47"/>
                    <a:pt x="207" y="25"/>
                    <a:pt x="189" y="9"/>
                  </a:cubicBezTo>
                  <a:cubicBezTo>
                    <a:pt x="156" y="0"/>
                    <a:pt x="156" y="0"/>
                    <a:pt x="156" y="0"/>
                  </a:cubicBezTo>
                  <a:cubicBezTo>
                    <a:pt x="120" y="2"/>
                    <a:pt x="82" y="12"/>
                    <a:pt x="63" y="31"/>
                  </a:cubicBezTo>
                  <a:cubicBezTo>
                    <a:pt x="62" y="32"/>
                    <a:pt x="62" y="32"/>
                    <a:pt x="62" y="32"/>
                  </a:cubicBezTo>
                  <a:cubicBezTo>
                    <a:pt x="62" y="32"/>
                    <a:pt x="62" y="32"/>
                    <a:pt x="62" y="32"/>
                  </a:cubicBezTo>
                  <a:cubicBezTo>
                    <a:pt x="62" y="32"/>
                    <a:pt x="33" y="52"/>
                    <a:pt x="15" y="70"/>
                  </a:cubicBezTo>
                  <a:cubicBezTo>
                    <a:pt x="6" y="79"/>
                    <a:pt x="0" y="87"/>
                    <a:pt x="1" y="91"/>
                  </a:cubicBezTo>
                  <a:cubicBezTo>
                    <a:pt x="4" y="102"/>
                    <a:pt x="27" y="114"/>
                    <a:pt x="54" y="121"/>
                  </a:cubicBezTo>
                  <a:cubicBezTo>
                    <a:pt x="82" y="129"/>
                    <a:pt x="114" y="132"/>
                    <a:pt x="133" y="126"/>
                  </a:cubicBezTo>
                  <a:cubicBezTo>
                    <a:pt x="140" y="125"/>
                    <a:pt x="150" y="118"/>
                    <a:pt x="158" y="109"/>
                  </a:cubicBezTo>
                  <a:cubicBezTo>
                    <a:pt x="167" y="100"/>
                    <a:pt x="176" y="89"/>
                    <a:pt x="182" y="81"/>
                  </a:cubicBezTo>
                  <a:close/>
                  <a:moveTo>
                    <a:pt x="113" y="95"/>
                  </a:moveTo>
                  <a:cubicBezTo>
                    <a:pt x="105" y="96"/>
                    <a:pt x="98" y="96"/>
                    <a:pt x="91" y="95"/>
                  </a:cubicBezTo>
                  <a:cubicBezTo>
                    <a:pt x="85" y="101"/>
                    <a:pt x="85" y="101"/>
                    <a:pt x="85" y="101"/>
                  </a:cubicBezTo>
                  <a:cubicBezTo>
                    <a:pt x="79" y="99"/>
                    <a:pt x="79" y="99"/>
                    <a:pt x="79" y="99"/>
                  </a:cubicBezTo>
                  <a:cubicBezTo>
                    <a:pt x="85" y="93"/>
                    <a:pt x="85" y="93"/>
                    <a:pt x="85" y="93"/>
                  </a:cubicBezTo>
                  <a:cubicBezTo>
                    <a:pt x="76" y="90"/>
                    <a:pt x="71" y="86"/>
                    <a:pt x="70" y="80"/>
                  </a:cubicBezTo>
                  <a:cubicBezTo>
                    <a:pt x="70" y="80"/>
                    <a:pt x="70" y="80"/>
                    <a:pt x="70" y="80"/>
                  </a:cubicBezTo>
                  <a:cubicBezTo>
                    <a:pt x="86" y="68"/>
                    <a:pt x="86" y="68"/>
                    <a:pt x="86" y="68"/>
                  </a:cubicBezTo>
                  <a:cubicBezTo>
                    <a:pt x="90" y="69"/>
                    <a:pt x="90" y="69"/>
                    <a:pt x="90" y="69"/>
                  </a:cubicBezTo>
                  <a:cubicBezTo>
                    <a:pt x="90" y="70"/>
                    <a:pt x="90" y="70"/>
                    <a:pt x="90" y="70"/>
                  </a:cubicBezTo>
                  <a:cubicBezTo>
                    <a:pt x="82" y="79"/>
                    <a:pt x="82" y="85"/>
                    <a:pt x="90" y="88"/>
                  </a:cubicBezTo>
                  <a:cubicBezTo>
                    <a:pt x="110" y="68"/>
                    <a:pt x="110" y="68"/>
                    <a:pt x="110" y="68"/>
                  </a:cubicBezTo>
                  <a:cubicBezTo>
                    <a:pt x="106" y="62"/>
                    <a:pt x="104" y="56"/>
                    <a:pt x="104" y="53"/>
                  </a:cubicBezTo>
                  <a:cubicBezTo>
                    <a:pt x="104" y="49"/>
                    <a:pt x="105" y="45"/>
                    <a:pt x="109" y="42"/>
                  </a:cubicBezTo>
                  <a:cubicBezTo>
                    <a:pt x="113" y="38"/>
                    <a:pt x="119" y="35"/>
                    <a:pt x="127" y="33"/>
                  </a:cubicBezTo>
                  <a:cubicBezTo>
                    <a:pt x="134" y="31"/>
                    <a:pt x="141" y="31"/>
                    <a:pt x="147" y="32"/>
                  </a:cubicBezTo>
                  <a:cubicBezTo>
                    <a:pt x="150" y="29"/>
                    <a:pt x="150" y="29"/>
                    <a:pt x="150" y="29"/>
                  </a:cubicBezTo>
                  <a:cubicBezTo>
                    <a:pt x="151" y="28"/>
                    <a:pt x="151" y="28"/>
                    <a:pt x="151" y="28"/>
                  </a:cubicBezTo>
                  <a:cubicBezTo>
                    <a:pt x="157" y="29"/>
                    <a:pt x="157" y="29"/>
                    <a:pt x="157" y="29"/>
                  </a:cubicBezTo>
                  <a:cubicBezTo>
                    <a:pt x="153" y="34"/>
                    <a:pt x="153" y="34"/>
                    <a:pt x="153" y="34"/>
                  </a:cubicBezTo>
                  <a:cubicBezTo>
                    <a:pt x="160" y="36"/>
                    <a:pt x="165" y="40"/>
                    <a:pt x="166" y="45"/>
                  </a:cubicBezTo>
                  <a:cubicBezTo>
                    <a:pt x="167" y="45"/>
                    <a:pt x="167" y="45"/>
                    <a:pt x="167" y="45"/>
                  </a:cubicBezTo>
                  <a:cubicBezTo>
                    <a:pt x="152" y="57"/>
                    <a:pt x="152" y="57"/>
                    <a:pt x="152" y="57"/>
                  </a:cubicBezTo>
                  <a:cubicBezTo>
                    <a:pt x="147" y="56"/>
                    <a:pt x="147" y="56"/>
                    <a:pt x="147" y="56"/>
                  </a:cubicBezTo>
                  <a:cubicBezTo>
                    <a:pt x="148" y="55"/>
                    <a:pt x="148" y="55"/>
                    <a:pt x="148" y="55"/>
                  </a:cubicBezTo>
                  <a:cubicBezTo>
                    <a:pt x="152" y="51"/>
                    <a:pt x="154" y="47"/>
                    <a:pt x="154" y="44"/>
                  </a:cubicBezTo>
                  <a:cubicBezTo>
                    <a:pt x="153" y="41"/>
                    <a:pt x="152" y="40"/>
                    <a:pt x="148" y="38"/>
                  </a:cubicBezTo>
                  <a:cubicBezTo>
                    <a:pt x="130" y="57"/>
                    <a:pt x="130" y="57"/>
                    <a:pt x="130" y="57"/>
                  </a:cubicBezTo>
                  <a:cubicBezTo>
                    <a:pt x="134" y="64"/>
                    <a:pt x="137" y="70"/>
                    <a:pt x="137" y="74"/>
                  </a:cubicBezTo>
                  <a:cubicBezTo>
                    <a:pt x="137" y="78"/>
                    <a:pt x="135" y="82"/>
                    <a:pt x="132" y="85"/>
                  </a:cubicBezTo>
                  <a:cubicBezTo>
                    <a:pt x="127" y="90"/>
                    <a:pt x="121" y="93"/>
                    <a:pt x="113"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1" name="Freeform 1636"/>
            <p:cNvSpPr/>
            <p:nvPr/>
          </p:nvSpPr>
          <p:spPr bwMode="auto">
            <a:xfrm>
              <a:off x="4787" y="3761"/>
              <a:ext cx="71" cy="28"/>
            </a:xfrm>
            <a:custGeom>
              <a:avLst/>
              <a:gdLst>
                <a:gd name="T0" fmla="*/ 7 w 43"/>
                <a:gd name="T1" fmla="*/ 1 h 17"/>
                <a:gd name="T2" fmla="*/ 2 w 43"/>
                <a:gd name="T3" fmla="*/ 3 h 17"/>
                <a:gd name="T4" fmla="*/ 1 w 43"/>
                <a:gd name="T5" fmla="*/ 7 h 17"/>
                <a:gd name="T6" fmla="*/ 36 w 43"/>
                <a:gd name="T7" fmla="*/ 16 h 17"/>
                <a:gd name="T8" fmla="*/ 41 w 43"/>
                <a:gd name="T9" fmla="*/ 14 h 17"/>
                <a:gd name="T10" fmla="*/ 42 w 43"/>
                <a:gd name="T11" fmla="*/ 10 h 17"/>
                <a:gd name="T12" fmla="*/ 7 w 43"/>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43" h="17">
                  <a:moveTo>
                    <a:pt x="7" y="1"/>
                  </a:moveTo>
                  <a:cubicBezTo>
                    <a:pt x="6" y="0"/>
                    <a:pt x="3" y="2"/>
                    <a:pt x="2" y="3"/>
                  </a:cubicBezTo>
                  <a:cubicBezTo>
                    <a:pt x="0" y="5"/>
                    <a:pt x="0" y="6"/>
                    <a:pt x="1" y="7"/>
                  </a:cubicBezTo>
                  <a:cubicBezTo>
                    <a:pt x="36" y="16"/>
                    <a:pt x="36" y="16"/>
                    <a:pt x="36" y="16"/>
                  </a:cubicBezTo>
                  <a:cubicBezTo>
                    <a:pt x="37" y="17"/>
                    <a:pt x="40" y="15"/>
                    <a:pt x="41" y="14"/>
                  </a:cubicBezTo>
                  <a:cubicBezTo>
                    <a:pt x="43" y="12"/>
                    <a:pt x="43" y="11"/>
                    <a:pt x="42" y="10"/>
                  </a:cubicBez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2" name="Freeform 1637"/>
            <p:cNvSpPr/>
            <p:nvPr/>
          </p:nvSpPr>
          <p:spPr bwMode="auto">
            <a:xfrm>
              <a:off x="4788" y="3685"/>
              <a:ext cx="167" cy="89"/>
            </a:xfrm>
            <a:custGeom>
              <a:avLst/>
              <a:gdLst>
                <a:gd name="T0" fmla="*/ 16 w 101"/>
                <a:gd name="T1" fmla="*/ 45 h 54"/>
                <a:gd name="T2" fmla="*/ 63 w 101"/>
                <a:gd name="T3" fmla="*/ 45 h 54"/>
                <a:gd name="T4" fmla="*/ 92 w 101"/>
                <a:gd name="T5" fmla="*/ 26 h 54"/>
                <a:gd name="T6" fmla="*/ 57 w 101"/>
                <a:gd name="T7" fmla="*/ 18 h 54"/>
                <a:gd name="T8" fmla="*/ 28 w 101"/>
                <a:gd name="T9" fmla="*/ 5 h 54"/>
                <a:gd name="T10" fmla="*/ 20 w 101"/>
                <a:gd name="T11" fmla="*/ 16 h 54"/>
                <a:gd name="T12" fmla="*/ 16 w 101"/>
                <a:gd name="T13" fmla="*/ 45 h 54"/>
              </a:gdLst>
              <a:ahLst/>
              <a:cxnLst>
                <a:cxn ang="0">
                  <a:pos x="T0" y="T1"/>
                </a:cxn>
                <a:cxn ang="0">
                  <a:pos x="T2" y="T3"/>
                </a:cxn>
                <a:cxn ang="0">
                  <a:pos x="T4" y="T5"/>
                </a:cxn>
                <a:cxn ang="0">
                  <a:pos x="T6" y="T7"/>
                </a:cxn>
                <a:cxn ang="0">
                  <a:pos x="T8" y="T9"/>
                </a:cxn>
                <a:cxn ang="0">
                  <a:pos x="T10" y="T11"/>
                </a:cxn>
                <a:cxn ang="0">
                  <a:pos x="T12" y="T13"/>
                </a:cxn>
              </a:cxnLst>
              <a:rect l="0" t="0" r="r" b="b"/>
              <a:pathLst>
                <a:path w="101" h="54">
                  <a:moveTo>
                    <a:pt x="16" y="45"/>
                  </a:moveTo>
                  <a:cubicBezTo>
                    <a:pt x="32" y="51"/>
                    <a:pt x="43" y="54"/>
                    <a:pt x="63" y="45"/>
                  </a:cubicBezTo>
                  <a:cubicBezTo>
                    <a:pt x="83" y="36"/>
                    <a:pt x="101" y="28"/>
                    <a:pt x="92" y="26"/>
                  </a:cubicBezTo>
                  <a:cubicBezTo>
                    <a:pt x="83" y="25"/>
                    <a:pt x="67" y="24"/>
                    <a:pt x="57" y="18"/>
                  </a:cubicBezTo>
                  <a:cubicBezTo>
                    <a:pt x="47" y="13"/>
                    <a:pt x="32" y="0"/>
                    <a:pt x="28" y="5"/>
                  </a:cubicBezTo>
                  <a:cubicBezTo>
                    <a:pt x="24" y="9"/>
                    <a:pt x="20" y="16"/>
                    <a:pt x="20" y="16"/>
                  </a:cubicBezTo>
                  <a:cubicBezTo>
                    <a:pt x="20" y="16"/>
                    <a:pt x="0" y="39"/>
                    <a:pt x="1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3" name="Freeform 1638"/>
            <p:cNvSpPr/>
            <p:nvPr/>
          </p:nvSpPr>
          <p:spPr bwMode="auto">
            <a:xfrm>
              <a:off x="3189" y="1918"/>
              <a:ext cx="32" cy="29"/>
            </a:xfrm>
            <a:custGeom>
              <a:avLst/>
              <a:gdLst>
                <a:gd name="T0" fmla="*/ 3 w 19"/>
                <a:gd name="T1" fmla="*/ 3 h 17"/>
                <a:gd name="T2" fmla="*/ 3 w 19"/>
                <a:gd name="T3" fmla="*/ 17 h 17"/>
                <a:gd name="T4" fmla="*/ 19 w 19"/>
                <a:gd name="T5" fmla="*/ 1 h 17"/>
                <a:gd name="T6" fmla="*/ 11 w 19"/>
                <a:gd name="T7" fmla="*/ 0 h 17"/>
                <a:gd name="T8" fmla="*/ 3 w 19"/>
                <a:gd name="T9" fmla="*/ 3 h 17"/>
              </a:gdLst>
              <a:ahLst/>
              <a:cxnLst>
                <a:cxn ang="0">
                  <a:pos x="T0" y="T1"/>
                </a:cxn>
                <a:cxn ang="0">
                  <a:pos x="T2" y="T3"/>
                </a:cxn>
                <a:cxn ang="0">
                  <a:pos x="T4" y="T5"/>
                </a:cxn>
                <a:cxn ang="0">
                  <a:pos x="T6" y="T7"/>
                </a:cxn>
                <a:cxn ang="0">
                  <a:pos x="T8" y="T9"/>
                </a:cxn>
              </a:cxnLst>
              <a:rect l="0" t="0" r="r" b="b"/>
              <a:pathLst>
                <a:path w="19" h="17">
                  <a:moveTo>
                    <a:pt x="3" y="3"/>
                  </a:moveTo>
                  <a:cubicBezTo>
                    <a:pt x="1" y="5"/>
                    <a:pt x="0" y="10"/>
                    <a:pt x="3" y="17"/>
                  </a:cubicBezTo>
                  <a:cubicBezTo>
                    <a:pt x="19" y="1"/>
                    <a:pt x="19" y="1"/>
                    <a:pt x="19" y="1"/>
                  </a:cubicBezTo>
                  <a:cubicBezTo>
                    <a:pt x="17" y="0"/>
                    <a:pt x="14" y="0"/>
                    <a:pt x="11" y="0"/>
                  </a:cubicBezTo>
                  <a:cubicBezTo>
                    <a:pt x="7" y="0"/>
                    <a:pt x="5" y="1"/>
                    <a:pt x="3" y="3"/>
                  </a:cubicBezTo>
                  <a:close/>
                </a:path>
              </a:pathLst>
            </a:custGeom>
            <a:solidFill>
              <a:srgbClr val="E3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4" name="Freeform 1639"/>
            <p:cNvSpPr/>
            <p:nvPr/>
          </p:nvSpPr>
          <p:spPr bwMode="auto">
            <a:xfrm>
              <a:off x="3136" y="1983"/>
              <a:ext cx="37" cy="33"/>
            </a:xfrm>
            <a:custGeom>
              <a:avLst/>
              <a:gdLst>
                <a:gd name="T0" fmla="*/ 19 w 22"/>
                <a:gd name="T1" fmla="*/ 0 h 20"/>
                <a:gd name="T2" fmla="*/ 0 w 22"/>
                <a:gd name="T3" fmla="*/ 18 h 20"/>
                <a:gd name="T4" fmla="*/ 10 w 22"/>
                <a:gd name="T5" fmla="*/ 20 h 20"/>
                <a:gd name="T6" fmla="*/ 19 w 22"/>
                <a:gd name="T7" fmla="*/ 16 h 20"/>
                <a:gd name="T8" fmla="*/ 22 w 22"/>
                <a:gd name="T9" fmla="*/ 10 h 20"/>
                <a:gd name="T10" fmla="*/ 19 w 22"/>
                <a:gd name="T11" fmla="*/ 0 h 20"/>
              </a:gdLst>
              <a:ahLst/>
              <a:cxnLst>
                <a:cxn ang="0">
                  <a:pos x="T0" y="T1"/>
                </a:cxn>
                <a:cxn ang="0">
                  <a:pos x="T2" y="T3"/>
                </a:cxn>
                <a:cxn ang="0">
                  <a:pos x="T4" y="T5"/>
                </a:cxn>
                <a:cxn ang="0">
                  <a:pos x="T6" y="T7"/>
                </a:cxn>
                <a:cxn ang="0">
                  <a:pos x="T8" y="T9"/>
                </a:cxn>
                <a:cxn ang="0">
                  <a:pos x="T10" y="T11"/>
                </a:cxn>
              </a:cxnLst>
              <a:rect l="0" t="0" r="r" b="b"/>
              <a:pathLst>
                <a:path w="22" h="20">
                  <a:moveTo>
                    <a:pt x="19" y="0"/>
                  </a:moveTo>
                  <a:cubicBezTo>
                    <a:pt x="0" y="18"/>
                    <a:pt x="0" y="18"/>
                    <a:pt x="0" y="18"/>
                  </a:cubicBezTo>
                  <a:cubicBezTo>
                    <a:pt x="3" y="19"/>
                    <a:pt x="7" y="20"/>
                    <a:pt x="10" y="20"/>
                  </a:cubicBezTo>
                  <a:cubicBezTo>
                    <a:pt x="14" y="19"/>
                    <a:pt x="17" y="18"/>
                    <a:pt x="19" y="16"/>
                  </a:cubicBezTo>
                  <a:cubicBezTo>
                    <a:pt x="21" y="14"/>
                    <a:pt x="22" y="12"/>
                    <a:pt x="22" y="10"/>
                  </a:cubicBezTo>
                  <a:cubicBezTo>
                    <a:pt x="22" y="8"/>
                    <a:pt x="21" y="4"/>
                    <a:pt x="19" y="0"/>
                  </a:cubicBezTo>
                  <a:close/>
                </a:path>
              </a:pathLst>
            </a:custGeom>
            <a:solidFill>
              <a:srgbClr val="E3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5" name="Freeform 1640"/>
            <p:cNvSpPr>
              <a:spLocks noEditPoints="1"/>
            </p:cNvSpPr>
            <p:nvPr/>
          </p:nvSpPr>
          <p:spPr bwMode="auto">
            <a:xfrm>
              <a:off x="2976" y="1844"/>
              <a:ext cx="362" cy="258"/>
            </a:xfrm>
            <a:custGeom>
              <a:avLst/>
              <a:gdLst>
                <a:gd name="T0" fmla="*/ 186 w 219"/>
                <a:gd name="T1" fmla="*/ 106 h 156"/>
                <a:gd name="T2" fmla="*/ 197 w 219"/>
                <a:gd name="T3" fmla="*/ 91 h 156"/>
                <a:gd name="T4" fmla="*/ 197 w 219"/>
                <a:gd name="T5" fmla="*/ 91 h 156"/>
                <a:gd name="T6" fmla="*/ 198 w 219"/>
                <a:gd name="T7" fmla="*/ 90 h 156"/>
                <a:gd name="T8" fmla="*/ 199 w 219"/>
                <a:gd name="T9" fmla="*/ 21 h 156"/>
                <a:gd name="T10" fmla="*/ 165 w 219"/>
                <a:gd name="T11" fmla="*/ 4 h 156"/>
                <a:gd name="T12" fmla="*/ 68 w 219"/>
                <a:gd name="T13" fmla="*/ 26 h 156"/>
                <a:gd name="T14" fmla="*/ 68 w 219"/>
                <a:gd name="T15" fmla="*/ 26 h 156"/>
                <a:gd name="T16" fmla="*/ 68 w 219"/>
                <a:gd name="T17" fmla="*/ 26 h 156"/>
                <a:gd name="T18" fmla="*/ 17 w 219"/>
                <a:gd name="T19" fmla="*/ 64 h 156"/>
                <a:gd name="T20" fmla="*/ 1 w 219"/>
                <a:gd name="T21" fmla="*/ 87 h 156"/>
                <a:gd name="T22" fmla="*/ 52 w 219"/>
                <a:gd name="T23" fmla="*/ 133 h 156"/>
                <a:gd name="T24" fmla="*/ 132 w 219"/>
                <a:gd name="T25" fmla="*/ 153 h 156"/>
                <a:gd name="T26" fmla="*/ 159 w 219"/>
                <a:gd name="T27" fmla="*/ 136 h 156"/>
                <a:gd name="T28" fmla="*/ 186 w 219"/>
                <a:gd name="T29" fmla="*/ 106 h 156"/>
                <a:gd name="T30" fmla="*/ 114 w 219"/>
                <a:gd name="T31" fmla="*/ 111 h 156"/>
                <a:gd name="T32" fmla="*/ 92 w 219"/>
                <a:gd name="T33" fmla="*/ 107 h 156"/>
                <a:gd name="T34" fmla="*/ 85 w 219"/>
                <a:gd name="T35" fmla="*/ 114 h 156"/>
                <a:gd name="T36" fmla="*/ 79 w 219"/>
                <a:gd name="T37" fmla="*/ 111 h 156"/>
                <a:gd name="T38" fmla="*/ 86 w 219"/>
                <a:gd name="T39" fmla="*/ 104 h 156"/>
                <a:gd name="T40" fmla="*/ 72 w 219"/>
                <a:gd name="T41" fmla="*/ 86 h 156"/>
                <a:gd name="T42" fmla="*/ 71 w 219"/>
                <a:gd name="T43" fmla="*/ 86 h 156"/>
                <a:gd name="T44" fmla="*/ 89 w 219"/>
                <a:gd name="T45" fmla="*/ 74 h 156"/>
                <a:gd name="T46" fmla="*/ 93 w 219"/>
                <a:gd name="T47" fmla="*/ 76 h 156"/>
                <a:gd name="T48" fmla="*/ 92 w 219"/>
                <a:gd name="T49" fmla="*/ 77 h 156"/>
                <a:gd name="T50" fmla="*/ 91 w 219"/>
                <a:gd name="T51" fmla="*/ 99 h 156"/>
                <a:gd name="T52" fmla="*/ 114 w 219"/>
                <a:gd name="T53" fmla="*/ 78 h 156"/>
                <a:gd name="T54" fmla="*/ 108 w 219"/>
                <a:gd name="T55" fmla="*/ 59 h 156"/>
                <a:gd name="T56" fmla="*/ 114 w 219"/>
                <a:gd name="T57" fmla="*/ 47 h 156"/>
                <a:gd name="T58" fmla="*/ 133 w 219"/>
                <a:gd name="T59" fmla="*/ 38 h 156"/>
                <a:gd name="T60" fmla="*/ 154 w 219"/>
                <a:gd name="T61" fmla="*/ 41 h 156"/>
                <a:gd name="T62" fmla="*/ 158 w 219"/>
                <a:gd name="T63" fmla="*/ 37 h 156"/>
                <a:gd name="T64" fmla="*/ 158 w 219"/>
                <a:gd name="T65" fmla="*/ 37 h 156"/>
                <a:gd name="T66" fmla="*/ 164 w 219"/>
                <a:gd name="T67" fmla="*/ 39 h 156"/>
                <a:gd name="T68" fmla="*/ 159 w 219"/>
                <a:gd name="T69" fmla="*/ 44 h 156"/>
                <a:gd name="T70" fmla="*/ 172 w 219"/>
                <a:gd name="T71" fmla="*/ 60 h 156"/>
                <a:gd name="T72" fmla="*/ 173 w 219"/>
                <a:gd name="T73" fmla="*/ 60 h 156"/>
                <a:gd name="T74" fmla="*/ 157 w 219"/>
                <a:gd name="T75" fmla="*/ 72 h 156"/>
                <a:gd name="T76" fmla="*/ 152 w 219"/>
                <a:gd name="T77" fmla="*/ 70 h 156"/>
                <a:gd name="T78" fmla="*/ 153 w 219"/>
                <a:gd name="T79" fmla="*/ 69 h 156"/>
                <a:gd name="T80" fmla="*/ 160 w 219"/>
                <a:gd name="T81" fmla="*/ 57 h 156"/>
                <a:gd name="T82" fmla="*/ 154 w 219"/>
                <a:gd name="T83" fmla="*/ 49 h 156"/>
                <a:gd name="T84" fmla="*/ 134 w 219"/>
                <a:gd name="T85" fmla="*/ 68 h 156"/>
                <a:gd name="T86" fmla="*/ 140 w 219"/>
                <a:gd name="T87" fmla="*/ 90 h 156"/>
                <a:gd name="T88" fmla="*/ 134 w 219"/>
                <a:gd name="T89" fmla="*/ 103 h 156"/>
                <a:gd name="T90" fmla="*/ 114 w 219"/>
                <a:gd name="T91"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9" h="156">
                  <a:moveTo>
                    <a:pt x="186" y="106"/>
                  </a:moveTo>
                  <a:cubicBezTo>
                    <a:pt x="193" y="97"/>
                    <a:pt x="197" y="91"/>
                    <a:pt x="197" y="91"/>
                  </a:cubicBezTo>
                  <a:cubicBezTo>
                    <a:pt x="197" y="91"/>
                    <a:pt x="197" y="91"/>
                    <a:pt x="197" y="91"/>
                  </a:cubicBezTo>
                  <a:cubicBezTo>
                    <a:pt x="198" y="90"/>
                    <a:pt x="198" y="90"/>
                    <a:pt x="198" y="90"/>
                  </a:cubicBezTo>
                  <a:cubicBezTo>
                    <a:pt x="219" y="70"/>
                    <a:pt x="216" y="43"/>
                    <a:pt x="199" y="21"/>
                  </a:cubicBezTo>
                  <a:cubicBezTo>
                    <a:pt x="165" y="4"/>
                    <a:pt x="165" y="4"/>
                    <a:pt x="165" y="4"/>
                  </a:cubicBezTo>
                  <a:cubicBezTo>
                    <a:pt x="128" y="0"/>
                    <a:pt x="89" y="6"/>
                    <a:pt x="68" y="26"/>
                  </a:cubicBezTo>
                  <a:cubicBezTo>
                    <a:pt x="68" y="26"/>
                    <a:pt x="68" y="26"/>
                    <a:pt x="68" y="26"/>
                  </a:cubicBezTo>
                  <a:cubicBezTo>
                    <a:pt x="68" y="26"/>
                    <a:pt x="68" y="26"/>
                    <a:pt x="68" y="26"/>
                  </a:cubicBezTo>
                  <a:cubicBezTo>
                    <a:pt x="68" y="26"/>
                    <a:pt x="36" y="46"/>
                    <a:pt x="17" y="64"/>
                  </a:cubicBezTo>
                  <a:cubicBezTo>
                    <a:pt x="7" y="74"/>
                    <a:pt x="0" y="83"/>
                    <a:pt x="1" y="87"/>
                  </a:cubicBezTo>
                  <a:cubicBezTo>
                    <a:pt x="3" y="101"/>
                    <a:pt x="25" y="120"/>
                    <a:pt x="52" y="133"/>
                  </a:cubicBezTo>
                  <a:cubicBezTo>
                    <a:pt x="80" y="147"/>
                    <a:pt x="112" y="156"/>
                    <a:pt x="132" y="153"/>
                  </a:cubicBezTo>
                  <a:cubicBezTo>
                    <a:pt x="139" y="152"/>
                    <a:pt x="149" y="145"/>
                    <a:pt x="159" y="136"/>
                  </a:cubicBezTo>
                  <a:cubicBezTo>
                    <a:pt x="169" y="126"/>
                    <a:pt x="179" y="115"/>
                    <a:pt x="186" y="106"/>
                  </a:cubicBezTo>
                  <a:close/>
                  <a:moveTo>
                    <a:pt x="114" y="111"/>
                  </a:moveTo>
                  <a:cubicBezTo>
                    <a:pt x="106" y="112"/>
                    <a:pt x="99" y="110"/>
                    <a:pt x="92" y="107"/>
                  </a:cubicBezTo>
                  <a:cubicBezTo>
                    <a:pt x="85" y="114"/>
                    <a:pt x="85" y="114"/>
                    <a:pt x="85" y="114"/>
                  </a:cubicBezTo>
                  <a:cubicBezTo>
                    <a:pt x="79" y="111"/>
                    <a:pt x="79" y="111"/>
                    <a:pt x="79" y="111"/>
                  </a:cubicBezTo>
                  <a:cubicBezTo>
                    <a:pt x="86" y="104"/>
                    <a:pt x="86" y="104"/>
                    <a:pt x="86" y="104"/>
                  </a:cubicBezTo>
                  <a:cubicBezTo>
                    <a:pt x="77" y="99"/>
                    <a:pt x="72" y="93"/>
                    <a:pt x="72" y="86"/>
                  </a:cubicBezTo>
                  <a:cubicBezTo>
                    <a:pt x="71" y="86"/>
                    <a:pt x="71" y="86"/>
                    <a:pt x="71" y="86"/>
                  </a:cubicBezTo>
                  <a:cubicBezTo>
                    <a:pt x="89" y="74"/>
                    <a:pt x="89" y="74"/>
                    <a:pt x="89" y="74"/>
                  </a:cubicBezTo>
                  <a:cubicBezTo>
                    <a:pt x="93" y="76"/>
                    <a:pt x="93" y="76"/>
                    <a:pt x="93" y="76"/>
                  </a:cubicBezTo>
                  <a:cubicBezTo>
                    <a:pt x="92" y="77"/>
                    <a:pt x="92" y="77"/>
                    <a:pt x="92" y="77"/>
                  </a:cubicBezTo>
                  <a:cubicBezTo>
                    <a:pt x="84" y="87"/>
                    <a:pt x="84" y="94"/>
                    <a:pt x="91" y="99"/>
                  </a:cubicBezTo>
                  <a:cubicBezTo>
                    <a:pt x="114" y="78"/>
                    <a:pt x="114" y="78"/>
                    <a:pt x="114" y="78"/>
                  </a:cubicBezTo>
                  <a:cubicBezTo>
                    <a:pt x="110" y="70"/>
                    <a:pt x="108" y="63"/>
                    <a:pt x="108" y="59"/>
                  </a:cubicBezTo>
                  <a:cubicBezTo>
                    <a:pt x="109" y="54"/>
                    <a:pt x="110" y="50"/>
                    <a:pt x="114" y="47"/>
                  </a:cubicBezTo>
                  <a:cubicBezTo>
                    <a:pt x="119" y="42"/>
                    <a:pt x="125" y="39"/>
                    <a:pt x="133" y="38"/>
                  </a:cubicBezTo>
                  <a:cubicBezTo>
                    <a:pt x="141" y="38"/>
                    <a:pt x="147" y="38"/>
                    <a:pt x="154" y="41"/>
                  </a:cubicBezTo>
                  <a:cubicBezTo>
                    <a:pt x="158" y="37"/>
                    <a:pt x="158" y="37"/>
                    <a:pt x="158" y="37"/>
                  </a:cubicBezTo>
                  <a:cubicBezTo>
                    <a:pt x="158" y="37"/>
                    <a:pt x="158" y="37"/>
                    <a:pt x="158" y="37"/>
                  </a:cubicBezTo>
                  <a:cubicBezTo>
                    <a:pt x="164" y="39"/>
                    <a:pt x="164" y="39"/>
                    <a:pt x="164" y="39"/>
                  </a:cubicBezTo>
                  <a:cubicBezTo>
                    <a:pt x="159" y="44"/>
                    <a:pt x="159" y="44"/>
                    <a:pt x="159" y="44"/>
                  </a:cubicBezTo>
                  <a:cubicBezTo>
                    <a:pt x="167" y="48"/>
                    <a:pt x="171" y="53"/>
                    <a:pt x="172" y="60"/>
                  </a:cubicBezTo>
                  <a:cubicBezTo>
                    <a:pt x="173" y="60"/>
                    <a:pt x="173" y="60"/>
                    <a:pt x="173" y="60"/>
                  </a:cubicBezTo>
                  <a:cubicBezTo>
                    <a:pt x="157" y="72"/>
                    <a:pt x="157" y="72"/>
                    <a:pt x="157" y="72"/>
                  </a:cubicBezTo>
                  <a:cubicBezTo>
                    <a:pt x="152" y="70"/>
                    <a:pt x="152" y="70"/>
                    <a:pt x="152" y="70"/>
                  </a:cubicBezTo>
                  <a:cubicBezTo>
                    <a:pt x="153" y="69"/>
                    <a:pt x="153" y="69"/>
                    <a:pt x="153" y="69"/>
                  </a:cubicBezTo>
                  <a:cubicBezTo>
                    <a:pt x="157" y="65"/>
                    <a:pt x="160" y="60"/>
                    <a:pt x="160" y="57"/>
                  </a:cubicBezTo>
                  <a:cubicBezTo>
                    <a:pt x="160" y="54"/>
                    <a:pt x="158" y="51"/>
                    <a:pt x="154" y="49"/>
                  </a:cubicBezTo>
                  <a:cubicBezTo>
                    <a:pt x="134" y="68"/>
                    <a:pt x="134" y="68"/>
                    <a:pt x="134" y="68"/>
                  </a:cubicBezTo>
                  <a:cubicBezTo>
                    <a:pt x="138" y="77"/>
                    <a:pt x="140" y="85"/>
                    <a:pt x="140" y="90"/>
                  </a:cubicBezTo>
                  <a:cubicBezTo>
                    <a:pt x="140" y="94"/>
                    <a:pt x="138" y="99"/>
                    <a:pt x="134" y="103"/>
                  </a:cubicBezTo>
                  <a:cubicBezTo>
                    <a:pt x="129" y="108"/>
                    <a:pt x="122" y="111"/>
                    <a:pt x="114" y="111"/>
                  </a:cubicBezTo>
                  <a:close/>
                </a:path>
              </a:pathLst>
            </a:custGeom>
            <a:solidFill>
              <a:srgbClr val="E3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6" name="Freeform 1641"/>
            <p:cNvSpPr/>
            <p:nvPr/>
          </p:nvSpPr>
          <p:spPr bwMode="auto">
            <a:xfrm>
              <a:off x="3254" y="1834"/>
              <a:ext cx="71" cy="40"/>
            </a:xfrm>
            <a:custGeom>
              <a:avLst/>
              <a:gdLst>
                <a:gd name="T0" fmla="*/ 8 w 43"/>
                <a:gd name="T1" fmla="*/ 0 h 24"/>
                <a:gd name="T2" fmla="*/ 2 w 43"/>
                <a:gd name="T3" fmla="*/ 2 h 24"/>
                <a:gd name="T4" fmla="*/ 1 w 43"/>
                <a:gd name="T5" fmla="*/ 7 h 24"/>
                <a:gd name="T6" fmla="*/ 35 w 43"/>
                <a:gd name="T7" fmla="*/ 24 h 24"/>
                <a:gd name="T8" fmla="*/ 41 w 43"/>
                <a:gd name="T9" fmla="*/ 22 h 24"/>
                <a:gd name="T10" fmla="*/ 42 w 43"/>
                <a:gd name="T11" fmla="*/ 18 h 24"/>
                <a:gd name="T12" fmla="*/ 8 w 4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3" h="24">
                  <a:moveTo>
                    <a:pt x="8" y="0"/>
                  </a:moveTo>
                  <a:cubicBezTo>
                    <a:pt x="6" y="0"/>
                    <a:pt x="4" y="1"/>
                    <a:pt x="2" y="2"/>
                  </a:cubicBezTo>
                  <a:cubicBezTo>
                    <a:pt x="0" y="4"/>
                    <a:pt x="0" y="6"/>
                    <a:pt x="1" y="7"/>
                  </a:cubicBezTo>
                  <a:cubicBezTo>
                    <a:pt x="35" y="24"/>
                    <a:pt x="35" y="24"/>
                    <a:pt x="35" y="24"/>
                  </a:cubicBezTo>
                  <a:cubicBezTo>
                    <a:pt x="37" y="24"/>
                    <a:pt x="39" y="24"/>
                    <a:pt x="41" y="22"/>
                  </a:cubicBezTo>
                  <a:cubicBezTo>
                    <a:pt x="43" y="20"/>
                    <a:pt x="43" y="18"/>
                    <a:pt x="42" y="18"/>
                  </a:cubicBezTo>
                  <a:lnTo>
                    <a:pt x="8" y="0"/>
                  </a:lnTo>
                  <a:close/>
                </a:path>
              </a:pathLst>
            </a:custGeom>
            <a:solidFill>
              <a:srgbClr val="E3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7" name="Freeform 1642"/>
            <p:cNvSpPr/>
            <p:nvPr/>
          </p:nvSpPr>
          <p:spPr bwMode="auto">
            <a:xfrm>
              <a:off x="3257" y="1748"/>
              <a:ext cx="171" cy="111"/>
            </a:xfrm>
            <a:custGeom>
              <a:avLst/>
              <a:gdLst>
                <a:gd name="T0" fmla="*/ 16 w 103"/>
                <a:gd name="T1" fmla="*/ 52 h 67"/>
                <a:gd name="T2" fmla="*/ 63 w 103"/>
                <a:gd name="T3" fmla="*/ 59 h 67"/>
                <a:gd name="T4" fmla="*/ 94 w 103"/>
                <a:gd name="T5" fmla="*/ 42 h 67"/>
                <a:gd name="T6" fmla="*/ 60 w 103"/>
                <a:gd name="T7" fmla="*/ 27 h 67"/>
                <a:gd name="T8" fmla="*/ 31 w 103"/>
                <a:gd name="T9" fmla="*/ 5 h 67"/>
                <a:gd name="T10" fmla="*/ 22 w 103"/>
                <a:gd name="T11" fmla="*/ 17 h 67"/>
                <a:gd name="T12" fmla="*/ 16 w 103"/>
                <a:gd name="T13" fmla="*/ 52 h 67"/>
              </a:gdLst>
              <a:ahLst/>
              <a:cxnLst>
                <a:cxn ang="0">
                  <a:pos x="T0" y="T1"/>
                </a:cxn>
                <a:cxn ang="0">
                  <a:pos x="T2" y="T3"/>
                </a:cxn>
                <a:cxn ang="0">
                  <a:pos x="T4" y="T5"/>
                </a:cxn>
                <a:cxn ang="0">
                  <a:pos x="T6" y="T7"/>
                </a:cxn>
                <a:cxn ang="0">
                  <a:pos x="T8" y="T9"/>
                </a:cxn>
                <a:cxn ang="0">
                  <a:pos x="T10" y="T11"/>
                </a:cxn>
                <a:cxn ang="0">
                  <a:pos x="T12" y="T13"/>
                </a:cxn>
              </a:cxnLst>
              <a:rect l="0" t="0" r="r" b="b"/>
              <a:pathLst>
                <a:path w="103" h="67">
                  <a:moveTo>
                    <a:pt x="16" y="52"/>
                  </a:moveTo>
                  <a:cubicBezTo>
                    <a:pt x="32" y="61"/>
                    <a:pt x="42" y="67"/>
                    <a:pt x="63" y="59"/>
                  </a:cubicBezTo>
                  <a:cubicBezTo>
                    <a:pt x="84" y="52"/>
                    <a:pt x="103" y="45"/>
                    <a:pt x="94" y="42"/>
                  </a:cubicBezTo>
                  <a:cubicBezTo>
                    <a:pt x="85" y="40"/>
                    <a:pt x="69" y="35"/>
                    <a:pt x="60" y="27"/>
                  </a:cubicBezTo>
                  <a:cubicBezTo>
                    <a:pt x="50" y="18"/>
                    <a:pt x="36" y="0"/>
                    <a:pt x="31" y="5"/>
                  </a:cubicBezTo>
                  <a:cubicBezTo>
                    <a:pt x="27" y="10"/>
                    <a:pt x="22" y="17"/>
                    <a:pt x="22" y="17"/>
                  </a:cubicBezTo>
                  <a:cubicBezTo>
                    <a:pt x="22" y="17"/>
                    <a:pt x="0" y="42"/>
                    <a:pt x="16" y="52"/>
                  </a:cubicBezTo>
                  <a:close/>
                </a:path>
              </a:pathLst>
            </a:custGeom>
            <a:solidFill>
              <a:srgbClr val="E3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8" name="Freeform 1643"/>
            <p:cNvSpPr/>
            <p:nvPr/>
          </p:nvSpPr>
          <p:spPr bwMode="auto">
            <a:xfrm>
              <a:off x="3591" y="432"/>
              <a:ext cx="267" cy="202"/>
            </a:xfrm>
            <a:custGeom>
              <a:avLst/>
              <a:gdLst>
                <a:gd name="T0" fmla="*/ 267 w 267"/>
                <a:gd name="T1" fmla="*/ 91 h 202"/>
                <a:gd name="T2" fmla="*/ 35 w 267"/>
                <a:gd name="T3" fmla="*/ 0 h 202"/>
                <a:gd name="T4" fmla="*/ 0 w 267"/>
                <a:gd name="T5" fmla="*/ 122 h 202"/>
                <a:gd name="T6" fmla="*/ 146 w 267"/>
                <a:gd name="T7" fmla="*/ 202 h 202"/>
                <a:gd name="T8" fmla="*/ 267 w 267"/>
                <a:gd name="T9" fmla="*/ 91 h 202"/>
              </a:gdLst>
              <a:ahLst/>
              <a:cxnLst>
                <a:cxn ang="0">
                  <a:pos x="T0" y="T1"/>
                </a:cxn>
                <a:cxn ang="0">
                  <a:pos x="T2" y="T3"/>
                </a:cxn>
                <a:cxn ang="0">
                  <a:pos x="T4" y="T5"/>
                </a:cxn>
                <a:cxn ang="0">
                  <a:pos x="T6" y="T7"/>
                </a:cxn>
                <a:cxn ang="0">
                  <a:pos x="T8" y="T9"/>
                </a:cxn>
              </a:cxnLst>
              <a:rect l="0" t="0" r="r" b="b"/>
              <a:pathLst>
                <a:path w="267" h="202">
                  <a:moveTo>
                    <a:pt x="267" y="91"/>
                  </a:moveTo>
                  <a:lnTo>
                    <a:pt x="35" y="0"/>
                  </a:lnTo>
                  <a:lnTo>
                    <a:pt x="0" y="122"/>
                  </a:lnTo>
                  <a:lnTo>
                    <a:pt x="146" y="202"/>
                  </a:lnTo>
                  <a:lnTo>
                    <a:pt x="267" y="9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9" name="Freeform 1644"/>
            <p:cNvSpPr/>
            <p:nvPr/>
          </p:nvSpPr>
          <p:spPr bwMode="auto">
            <a:xfrm>
              <a:off x="3581" y="503"/>
              <a:ext cx="408" cy="172"/>
            </a:xfrm>
            <a:custGeom>
              <a:avLst/>
              <a:gdLst>
                <a:gd name="T0" fmla="*/ 242 w 246"/>
                <a:gd name="T1" fmla="*/ 20 h 104"/>
                <a:gd name="T2" fmla="*/ 206 w 246"/>
                <a:gd name="T3" fmla="*/ 0 h 104"/>
                <a:gd name="T4" fmla="*/ 206 w 246"/>
                <a:gd name="T5" fmla="*/ 0 h 104"/>
                <a:gd name="T6" fmla="*/ 204 w 246"/>
                <a:gd name="T7" fmla="*/ 0 h 104"/>
                <a:gd name="T8" fmla="*/ 203 w 246"/>
                <a:gd name="T9" fmla="*/ 0 h 104"/>
                <a:gd name="T10" fmla="*/ 202 w 246"/>
                <a:gd name="T11" fmla="*/ 0 h 104"/>
                <a:gd name="T12" fmla="*/ 201 w 246"/>
                <a:gd name="T13" fmla="*/ 0 h 104"/>
                <a:gd name="T14" fmla="*/ 200 w 246"/>
                <a:gd name="T15" fmla="*/ 0 h 104"/>
                <a:gd name="T16" fmla="*/ 199 w 246"/>
                <a:gd name="T17" fmla="*/ 1 h 104"/>
                <a:gd name="T18" fmla="*/ 199 w 246"/>
                <a:gd name="T19" fmla="*/ 1 h 104"/>
                <a:gd name="T20" fmla="*/ 97 w 246"/>
                <a:gd name="T21" fmla="*/ 91 h 104"/>
                <a:gd name="T22" fmla="*/ 9 w 246"/>
                <a:gd name="T23" fmla="*/ 43 h 104"/>
                <a:gd name="T24" fmla="*/ 1 w 246"/>
                <a:gd name="T25" fmla="*/ 45 h 104"/>
                <a:gd name="T26" fmla="*/ 4 w 246"/>
                <a:gd name="T27" fmla="*/ 53 h 104"/>
                <a:gd name="T28" fmla="*/ 95 w 246"/>
                <a:gd name="T29" fmla="*/ 103 h 104"/>
                <a:gd name="T30" fmla="*/ 97 w 246"/>
                <a:gd name="T31" fmla="*/ 104 h 104"/>
                <a:gd name="T32" fmla="*/ 98 w 246"/>
                <a:gd name="T33" fmla="*/ 104 h 104"/>
                <a:gd name="T34" fmla="*/ 100 w 246"/>
                <a:gd name="T35" fmla="*/ 104 h 104"/>
                <a:gd name="T36" fmla="*/ 100 w 246"/>
                <a:gd name="T37" fmla="*/ 104 h 104"/>
                <a:gd name="T38" fmla="*/ 102 w 246"/>
                <a:gd name="T39" fmla="*/ 103 h 104"/>
                <a:gd name="T40" fmla="*/ 102 w 246"/>
                <a:gd name="T41" fmla="*/ 103 h 104"/>
                <a:gd name="T42" fmla="*/ 102 w 246"/>
                <a:gd name="T43" fmla="*/ 103 h 104"/>
                <a:gd name="T44" fmla="*/ 204 w 246"/>
                <a:gd name="T45" fmla="*/ 13 h 104"/>
                <a:gd name="T46" fmla="*/ 236 w 246"/>
                <a:gd name="T47" fmla="*/ 30 h 104"/>
                <a:gd name="T48" fmla="*/ 244 w 246"/>
                <a:gd name="T49" fmla="*/ 28 h 104"/>
                <a:gd name="T50" fmla="*/ 242 w 246"/>
                <a:gd name="T51"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104">
                  <a:moveTo>
                    <a:pt x="242" y="20"/>
                  </a:moveTo>
                  <a:cubicBezTo>
                    <a:pt x="206" y="0"/>
                    <a:pt x="206" y="0"/>
                    <a:pt x="206" y="0"/>
                  </a:cubicBezTo>
                  <a:cubicBezTo>
                    <a:pt x="206" y="0"/>
                    <a:pt x="206" y="0"/>
                    <a:pt x="206" y="0"/>
                  </a:cubicBezTo>
                  <a:cubicBezTo>
                    <a:pt x="205" y="0"/>
                    <a:pt x="205" y="0"/>
                    <a:pt x="204" y="0"/>
                  </a:cubicBezTo>
                  <a:cubicBezTo>
                    <a:pt x="203" y="0"/>
                    <a:pt x="203" y="0"/>
                    <a:pt x="203" y="0"/>
                  </a:cubicBezTo>
                  <a:cubicBezTo>
                    <a:pt x="203" y="0"/>
                    <a:pt x="203" y="0"/>
                    <a:pt x="202" y="0"/>
                  </a:cubicBezTo>
                  <a:cubicBezTo>
                    <a:pt x="201" y="0"/>
                    <a:pt x="201" y="0"/>
                    <a:pt x="201" y="0"/>
                  </a:cubicBezTo>
                  <a:cubicBezTo>
                    <a:pt x="200" y="0"/>
                    <a:pt x="200" y="0"/>
                    <a:pt x="200" y="0"/>
                  </a:cubicBezTo>
                  <a:cubicBezTo>
                    <a:pt x="200" y="0"/>
                    <a:pt x="199" y="1"/>
                    <a:pt x="199" y="1"/>
                  </a:cubicBezTo>
                  <a:cubicBezTo>
                    <a:pt x="199" y="1"/>
                    <a:pt x="199" y="1"/>
                    <a:pt x="199" y="1"/>
                  </a:cubicBezTo>
                  <a:cubicBezTo>
                    <a:pt x="97" y="91"/>
                    <a:pt x="97" y="91"/>
                    <a:pt x="97" y="91"/>
                  </a:cubicBezTo>
                  <a:cubicBezTo>
                    <a:pt x="9" y="43"/>
                    <a:pt x="9" y="43"/>
                    <a:pt x="9" y="43"/>
                  </a:cubicBezTo>
                  <a:cubicBezTo>
                    <a:pt x="6" y="41"/>
                    <a:pt x="3" y="42"/>
                    <a:pt x="1" y="45"/>
                  </a:cubicBezTo>
                  <a:cubicBezTo>
                    <a:pt x="0" y="48"/>
                    <a:pt x="1" y="52"/>
                    <a:pt x="4" y="53"/>
                  </a:cubicBezTo>
                  <a:cubicBezTo>
                    <a:pt x="95" y="103"/>
                    <a:pt x="95" y="103"/>
                    <a:pt x="95" y="103"/>
                  </a:cubicBezTo>
                  <a:cubicBezTo>
                    <a:pt x="96" y="104"/>
                    <a:pt x="97" y="104"/>
                    <a:pt x="97" y="104"/>
                  </a:cubicBezTo>
                  <a:cubicBezTo>
                    <a:pt x="98" y="104"/>
                    <a:pt x="98" y="104"/>
                    <a:pt x="98" y="104"/>
                  </a:cubicBezTo>
                  <a:cubicBezTo>
                    <a:pt x="99" y="104"/>
                    <a:pt x="99" y="104"/>
                    <a:pt x="100" y="104"/>
                  </a:cubicBezTo>
                  <a:cubicBezTo>
                    <a:pt x="100" y="104"/>
                    <a:pt x="100" y="104"/>
                    <a:pt x="100" y="104"/>
                  </a:cubicBezTo>
                  <a:cubicBezTo>
                    <a:pt x="101" y="103"/>
                    <a:pt x="101" y="103"/>
                    <a:pt x="102" y="103"/>
                  </a:cubicBezTo>
                  <a:cubicBezTo>
                    <a:pt x="102" y="103"/>
                    <a:pt x="102" y="103"/>
                    <a:pt x="102" y="103"/>
                  </a:cubicBezTo>
                  <a:cubicBezTo>
                    <a:pt x="102" y="103"/>
                    <a:pt x="102" y="103"/>
                    <a:pt x="102" y="103"/>
                  </a:cubicBezTo>
                  <a:cubicBezTo>
                    <a:pt x="204" y="13"/>
                    <a:pt x="204" y="13"/>
                    <a:pt x="204" y="13"/>
                  </a:cubicBezTo>
                  <a:cubicBezTo>
                    <a:pt x="236" y="30"/>
                    <a:pt x="236" y="30"/>
                    <a:pt x="236" y="30"/>
                  </a:cubicBezTo>
                  <a:cubicBezTo>
                    <a:pt x="239" y="32"/>
                    <a:pt x="243" y="31"/>
                    <a:pt x="244" y="28"/>
                  </a:cubicBezTo>
                  <a:cubicBezTo>
                    <a:pt x="246" y="25"/>
                    <a:pt x="245" y="21"/>
                    <a:pt x="242"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0" name="Freeform 1645"/>
            <p:cNvSpPr/>
            <p:nvPr/>
          </p:nvSpPr>
          <p:spPr bwMode="auto">
            <a:xfrm>
              <a:off x="3570" y="609"/>
              <a:ext cx="51" cy="51"/>
            </a:xfrm>
            <a:custGeom>
              <a:avLst/>
              <a:gdLst>
                <a:gd name="T0" fmla="*/ 21 w 31"/>
                <a:gd name="T1" fmla="*/ 4 h 31"/>
                <a:gd name="T2" fmla="*/ 3 w 31"/>
                <a:gd name="T3" fmla="*/ 8 h 31"/>
                <a:gd name="T4" fmla="*/ 9 w 31"/>
                <a:gd name="T5" fmla="*/ 27 h 31"/>
                <a:gd name="T6" fmla="*/ 28 w 31"/>
                <a:gd name="T7" fmla="*/ 22 h 31"/>
                <a:gd name="T8" fmla="*/ 21 w 31"/>
                <a:gd name="T9" fmla="*/ 4 h 31"/>
              </a:gdLst>
              <a:ahLst/>
              <a:cxnLst>
                <a:cxn ang="0">
                  <a:pos x="T0" y="T1"/>
                </a:cxn>
                <a:cxn ang="0">
                  <a:pos x="T2" y="T3"/>
                </a:cxn>
                <a:cxn ang="0">
                  <a:pos x="T4" y="T5"/>
                </a:cxn>
                <a:cxn ang="0">
                  <a:pos x="T6" y="T7"/>
                </a:cxn>
                <a:cxn ang="0">
                  <a:pos x="T8" y="T9"/>
                </a:cxn>
              </a:cxnLst>
              <a:rect l="0" t="0" r="r" b="b"/>
              <a:pathLst>
                <a:path w="31" h="31">
                  <a:moveTo>
                    <a:pt x="21" y="4"/>
                  </a:moveTo>
                  <a:cubicBezTo>
                    <a:pt x="14" y="0"/>
                    <a:pt x="6" y="2"/>
                    <a:pt x="3" y="8"/>
                  </a:cubicBezTo>
                  <a:cubicBezTo>
                    <a:pt x="0" y="15"/>
                    <a:pt x="2" y="23"/>
                    <a:pt x="9" y="27"/>
                  </a:cubicBezTo>
                  <a:cubicBezTo>
                    <a:pt x="16" y="31"/>
                    <a:pt x="25" y="29"/>
                    <a:pt x="28" y="22"/>
                  </a:cubicBezTo>
                  <a:cubicBezTo>
                    <a:pt x="31" y="16"/>
                    <a:pt x="28" y="7"/>
                    <a:pt x="2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1" name="Freeform 1646"/>
            <p:cNvSpPr/>
            <p:nvPr/>
          </p:nvSpPr>
          <p:spPr bwMode="auto">
            <a:xfrm>
              <a:off x="3679" y="668"/>
              <a:ext cx="51" cy="52"/>
            </a:xfrm>
            <a:custGeom>
              <a:avLst/>
              <a:gdLst>
                <a:gd name="T0" fmla="*/ 21 w 31"/>
                <a:gd name="T1" fmla="*/ 4 h 31"/>
                <a:gd name="T2" fmla="*/ 3 w 31"/>
                <a:gd name="T3" fmla="*/ 9 h 31"/>
                <a:gd name="T4" fmla="*/ 10 w 31"/>
                <a:gd name="T5" fmla="*/ 27 h 31"/>
                <a:gd name="T6" fmla="*/ 28 w 31"/>
                <a:gd name="T7" fmla="*/ 22 h 31"/>
                <a:gd name="T8" fmla="*/ 21 w 31"/>
                <a:gd name="T9" fmla="*/ 4 h 31"/>
              </a:gdLst>
              <a:ahLst/>
              <a:cxnLst>
                <a:cxn ang="0">
                  <a:pos x="T0" y="T1"/>
                </a:cxn>
                <a:cxn ang="0">
                  <a:pos x="T2" y="T3"/>
                </a:cxn>
                <a:cxn ang="0">
                  <a:pos x="T4" y="T5"/>
                </a:cxn>
                <a:cxn ang="0">
                  <a:pos x="T6" y="T7"/>
                </a:cxn>
                <a:cxn ang="0">
                  <a:pos x="T8" y="T9"/>
                </a:cxn>
              </a:cxnLst>
              <a:rect l="0" t="0" r="r" b="b"/>
              <a:pathLst>
                <a:path w="31" h="31">
                  <a:moveTo>
                    <a:pt x="21" y="4"/>
                  </a:moveTo>
                  <a:cubicBezTo>
                    <a:pt x="15" y="0"/>
                    <a:pt x="6" y="2"/>
                    <a:pt x="3" y="9"/>
                  </a:cubicBezTo>
                  <a:cubicBezTo>
                    <a:pt x="0" y="15"/>
                    <a:pt x="3" y="23"/>
                    <a:pt x="10" y="27"/>
                  </a:cubicBezTo>
                  <a:cubicBezTo>
                    <a:pt x="16" y="31"/>
                    <a:pt x="25" y="29"/>
                    <a:pt x="28" y="22"/>
                  </a:cubicBezTo>
                  <a:cubicBezTo>
                    <a:pt x="31" y="16"/>
                    <a:pt x="28" y="7"/>
                    <a:pt x="2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2" name="Freeform 1647"/>
            <p:cNvSpPr/>
            <p:nvPr/>
          </p:nvSpPr>
          <p:spPr bwMode="auto">
            <a:xfrm>
              <a:off x="4773" y="3173"/>
              <a:ext cx="212" cy="298"/>
            </a:xfrm>
            <a:custGeom>
              <a:avLst/>
              <a:gdLst>
                <a:gd name="T0" fmla="*/ 99 w 128"/>
                <a:gd name="T1" fmla="*/ 180 h 180"/>
                <a:gd name="T2" fmla="*/ 81 w 128"/>
                <a:gd name="T3" fmla="*/ 176 h 180"/>
                <a:gd name="T4" fmla="*/ 74 w 128"/>
                <a:gd name="T5" fmla="*/ 155 h 180"/>
                <a:gd name="T6" fmla="*/ 40 w 128"/>
                <a:gd name="T7" fmla="*/ 137 h 180"/>
                <a:gd name="T8" fmla="*/ 15 w 128"/>
                <a:gd name="T9" fmla="*/ 107 h 180"/>
                <a:gd name="T10" fmla="*/ 43 w 128"/>
                <a:gd name="T11" fmla="*/ 107 h 180"/>
                <a:gd name="T12" fmla="*/ 77 w 128"/>
                <a:gd name="T13" fmla="*/ 133 h 180"/>
                <a:gd name="T14" fmla="*/ 91 w 128"/>
                <a:gd name="T15" fmla="*/ 133 h 180"/>
                <a:gd name="T16" fmla="*/ 94 w 128"/>
                <a:gd name="T17" fmla="*/ 124 h 180"/>
                <a:gd name="T18" fmla="*/ 85 w 128"/>
                <a:gd name="T19" fmla="*/ 113 h 180"/>
                <a:gd name="T20" fmla="*/ 65 w 128"/>
                <a:gd name="T21" fmla="*/ 103 h 180"/>
                <a:gd name="T22" fmla="*/ 38 w 128"/>
                <a:gd name="T23" fmla="*/ 90 h 180"/>
                <a:gd name="T24" fmla="*/ 17 w 128"/>
                <a:gd name="T25" fmla="*/ 73 h 180"/>
                <a:gd name="T26" fmla="*/ 3 w 128"/>
                <a:gd name="T27" fmla="*/ 50 h 180"/>
                <a:gd name="T28" fmla="*/ 5 w 128"/>
                <a:gd name="T29" fmla="*/ 24 h 180"/>
                <a:gd name="T30" fmla="*/ 29 w 128"/>
                <a:gd name="T31" fmla="*/ 17 h 180"/>
                <a:gd name="T32" fmla="*/ 24 w 128"/>
                <a:gd name="T33" fmla="*/ 0 h 180"/>
                <a:gd name="T34" fmla="*/ 42 w 128"/>
                <a:gd name="T35" fmla="*/ 4 h 180"/>
                <a:gd name="T36" fmla="*/ 47 w 128"/>
                <a:gd name="T37" fmla="*/ 21 h 180"/>
                <a:gd name="T38" fmla="*/ 62 w 128"/>
                <a:gd name="T39" fmla="*/ 27 h 180"/>
                <a:gd name="T40" fmla="*/ 77 w 128"/>
                <a:gd name="T41" fmla="*/ 37 h 180"/>
                <a:gd name="T42" fmla="*/ 101 w 128"/>
                <a:gd name="T43" fmla="*/ 63 h 180"/>
                <a:gd name="T44" fmla="*/ 77 w 128"/>
                <a:gd name="T45" fmla="*/ 65 h 180"/>
                <a:gd name="T46" fmla="*/ 48 w 128"/>
                <a:gd name="T47" fmla="*/ 44 h 180"/>
                <a:gd name="T48" fmla="*/ 33 w 128"/>
                <a:gd name="T49" fmla="*/ 52 h 180"/>
                <a:gd name="T50" fmla="*/ 41 w 128"/>
                <a:gd name="T51" fmla="*/ 62 h 180"/>
                <a:gd name="T52" fmla="*/ 57 w 128"/>
                <a:gd name="T53" fmla="*/ 70 h 180"/>
                <a:gd name="T54" fmla="*/ 95 w 128"/>
                <a:gd name="T55" fmla="*/ 89 h 180"/>
                <a:gd name="T56" fmla="*/ 125 w 128"/>
                <a:gd name="T57" fmla="*/ 127 h 180"/>
                <a:gd name="T58" fmla="*/ 126 w 128"/>
                <a:gd name="T59" fmla="*/ 148 h 180"/>
                <a:gd name="T60" fmla="*/ 113 w 128"/>
                <a:gd name="T61" fmla="*/ 159 h 180"/>
                <a:gd name="T62" fmla="*/ 104 w 128"/>
                <a:gd name="T63" fmla="*/ 161 h 180"/>
                <a:gd name="T64" fmla="*/ 92 w 128"/>
                <a:gd name="T65" fmla="*/ 160 h 180"/>
                <a:gd name="T66" fmla="*/ 99 w 128"/>
                <a:gd name="T6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80">
                  <a:moveTo>
                    <a:pt x="99" y="180"/>
                  </a:moveTo>
                  <a:cubicBezTo>
                    <a:pt x="81" y="176"/>
                    <a:pt x="81" y="176"/>
                    <a:pt x="81" y="176"/>
                  </a:cubicBezTo>
                  <a:cubicBezTo>
                    <a:pt x="74" y="155"/>
                    <a:pt x="74" y="155"/>
                    <a:pt x="74" y="155"/>
                  </a:cubicBezTo>
                  <a:cubicBezTo>
                    <a:pt x="62" y="151"/>
                    <a:pt x="50" y="145"/>
                    <a:pt x="40" y="137"/>
                  </a:cubicBezTo>
                  <a:cubicBezTo>
                    <a:pt x="30" y="129"/>
                    <a:pt x="21" y="119"/>
                    <a:pt x="15" y="107"/>
                  </a:cubicBezTo>
                  <a:cubicBezTo>
                    <a:pt x="43" y="107"/>
                    <a:pt x="43" y="107"/>
                    <a:pt x="43" y="107"/>
                  </a:cubicBezTo>
                  <a:cubicBezTo>
                    <a:pt x="50" y="121"/>
                    <a:pt x="62" y="129"/>
                    <a:pt x="77" y="133"/>
                  </a:cubicBezTo>
                  <a:cubicBezTo>
                    <a:pt x="83" y="134"/>
                    <a:pt x="87" y="135"/>
                    <a:pt x="91" y="133"/>
                  </a:cubicBezTo>
                  <a:cubicBezTo>
                    <a:pt x="95" y="132"/>
                    <a:pt x="96" y="129"/>
                    <a:pt x="94" y="124"/>
                  </a:cubicBezTo>
                  <a:cubicBezTo>
                    <a:pt x="92" y="119"/>
                    <a:pt x="89" y="115"/>
                    <a:pt x="85" y="113"/>
                  </a:cubicBezTo>
                  <a:cubicBezTo>
                    <a:pt x="80" y="110"/>
                    <a:pt x="74" y="107"/>
                    <a:pt x="65" y="103"/>
                  </a:cubicBezTo>
                  <a:cubicBezTo>
                    <a:pt x="55" y="99"/>
                    <a:pt x="46" y="94"/>
                    <a:pt x="38" y="90"/>
                  </a:cubicBezTo>
                  <a:cubicBezTo>
                    <a:pt x="30" y="86"/>
                    <a:pt x="23" y="80"/>
                    <a:pt x="17" y="73"/>
                  </a:cubicBezTo>
                  <a:cubicBezTo>
                    <a:pt x="11" y="67"/>
                    <a:pt x="6" y="59"/>
                    <a:pt x="3" y="50"/>
                  </a:cubicBezTo>
                  <a:cubicBezTo>
                    <a:pt x="0" y="38"/>
                    <a:pt x="0" y="30"/>
                    <a:pt x="5" y="24"/>
                  </a:cubicBezTo>
                  <a:cubicBezTo>
                    <a:pt x="10" y="18"/>
                    <a:pt x="18" y="16"/>
                    <a:pt x="29" y="17"/>
                  </a:cubicBezTo>
                  <a:cubicBezTo>
                    <a:pt x="24" y="0"/>
                    <a:pt x="24" y="0"/>
                    <a:pt x="24" y="0"/>
                  </a:cubicBezTo>
                  <a:cubicBezTo>
                    <a:pt x="42" y="4"/>
                    <a:pt x="42" y="4"/>
                    <a:pt x="42" y="4"/>
                  </a:cubicBezTo>
                  <a:cubicBezTo>
                    <a:pt x="47" y="21"/>
                    <a:pt x="47" y="21"/>
                    <a:pt x="47" y="21"/>
                  </a:cubicBezTo>
                  <a:cubicBezTo>
                    <a:pt x="52" y="22"/>
                    <a:pt x="57" y="24"/>
                    <a:pt x="62" y="27"/>
                  </a:cubicBezTo>
                  <a:cubicBezTo>
                    <a:pt x="67" y="30"/>
                    <a:pt x="72" y="33"/>
                    <a:pt x="77" y="37"/>
                  </a:cubicBezTo>
                  <a:cubicBezTo>
                    <a:pt x="86" y="44"/>
                    <a:pt x="94" y="52"/>
                    <a:pt x="101" y="63"/>
                  </a:cubicBezTo>
                  <a:cubicBezTo>
                    <a:pt x="77" y="65"/>
                    <a:pt x="77" y="65"/>
                    <a:pt x="77" y="65"/>
                  </a:cubicBezTo>
                  <a:cubicBezTo>
                    <a:pt x="70" y="54"/>
                    <a:pt x="60" y="47"/>
                    <a:pt x="48" y="44"/>
                  </a:cubicBezTo>
                  <a:cubicBezTo>
                    <a:pt x="35" y="41"/>
                    <a:pt x="30" y="43"/>
                    <a:pt x="33" y="52"/>
                  </a:cubicBezTo>
                  <a:cubicBezTo>
                    <a:pt x="34" y="56"/>
                    <a:pt x="37" y="59"/>
                    <a:pt x="41" y="62"/>
                  </a:cubicBezTo>
                  <a:cubicBezTo>
                    <a:pt x="44" y="64"/>
                    <a:pt x="50" y="67"/>
                    <a:pt x="57" y="70"/>
                  </a:cubicBezTo>
                  <a:cubicBezTo>
                    <a:pt x="75" y="77"/>
                    <a:pt x="88" y="84"/>
                    <a:pt x="95" y="89"/>
                  </a:cubicBezTo>
                  <a:cubicBezTo>
                    <a:pt x="111" y="100"/>
                    <a:pt x="121" y="113"/>
                    <a:pt x="125" y="127"/>
                  </a:cubicBezTo>
                  <a:cubicBezTo>
                    <a:pt x="128" y="135"/>
                    <a:pt x="128" y="142"/>
                    <a:pt x="126" y="148"/>
                  </a:cubicBezTo>
                  <a:cubicBezTo>
                    <a:pt x="124" y="153"/>
                    <a:pt x="120" y="157"/>
                    <a:pt x="113" y="159"/>
                  </a:cubicBezTo>
                  <a:cubicBezTo>
                    <a:pt x="110" y="160"/>
                    <a:pt x="107" y="161"/>
                    <a:pt x="104" y="161"/>
                  </a:cubicBezTo>
                  <a:cubicBezTo>
                    <a:pt x="100" y="161"/>
                    <a:pt x="96" y="161"/>
                    <a:pt x="92" y="160"/>
                  </a:cubicBezTo>
                  <a:lnTo>
                    <a:pt x="99" y="1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3" name="Freeform 1648"/>
            <p:cNvSpPr/>
            <p:nvPr/>
          </p:nvSpPr>
          <p:spPr bwMode="auto">
            <a:xfrm>
              <a:off x="4209" y="3617"/>
              <a:ext cx="38" cy="48"/>
            </a:xfrm>
            <a:custGeom>
              <a:avLst/>
              <a:gdLst>
                <a:gd name="T0" fmla="*/ 21 w 23"/>
                <a:gd name="T1" fmla="*/ 27 h 29"/>
                <a:gd name="T2" fmla="*/ 15 w 23"/>
                <a:gd name="T3" fmla="*/ 27 h 29"/>
                <a:gd name="T4" fmla="*/ 2 w 23"/>
                <a:gd name="T5" fmla="*/ 9 h 29"/>
                <a:gd name="T6" fmla="*/ 3 w 23"/>
                <a:gd name="T7" fmla="*/ 2 h 29"/>
                <a:gd name="T8" fmla="*/ 9 w 23"/>
                <a:gd name="T9" fmla="*/ 2 h 29"/>
                <a:gd name="T10" fmla="*/ 22 w 23"/>
                <a:gd name="T11" fmla="*/ 20 h 29"/>
                <a:gd name="T12" fmla="*/ 21 w 23"/>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21" y="27"/>
                  </a:moveTo>
                  <a:cubicBezTo>
                    <a:pt x="19" y="29"/>
                    <a:pt x="16" y="29"/>
                    <a:pt x="15" y="27"/>
                  </a:cubicBezTo>
                  <a:cubicBezTo>
                    <a:pt x="2" y="9"/>
                    <a:pt x="2" y="9"/>
                    <a:pt x="2" y="9"/>
                  </a:cubicBezTo>
                  <a:cubicBezTo>
                    <a:pt x="0" y="7"/>
                    <a:pt x="1" y="4"/>
                    <a:pt x="3" y="2"/>
                  </a:cubicBezTo>
                  <a:cubicBezTo>
                    <a:pt x="4" y="0"/>
                    <a:pt x="7" y="0"/>
                    <a:pt x="9" y="2"/>
                  </a:cubicBezTo>
                  <a:cubicBezTo>
                    <a:pt x="22" y="20"/>
                    <a:pt x="22" y="20"/>
                    <a:pt x="22" y="20"/>
                  </a:cubicBezTo>
                  <a:cubicBezTo>
                    <a:pt x="23" y="22"/>
                    <a:pt x="23" y="25"/>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4" name="Freeform 1649"/>
            <p:cNvSpPr/>
            <p:nvPr/>
          </p:nvSpPr>
          <p:spPr bwMode="auto">
            <a:xfrm>
              <a:off x="4212" y="3599"/>
              <a:ext cx="48" cy="64"/>
            </a:xfrm>
            <a:custGeom>
              <a:avLst/>
              <a:gdLst>
                <a:gd name="T0" fmla="*/ 0 w 29"/>
                <a:gd name="T1" fmla="*/ 12 h 39"/>
                <a:gd name="T2" fmla="*/ 20 w 29"/>
                <a:gd name="T3" fmla="*/ 39 h 39"/>
                <a:gd name="T4" fmla="*/ 24 w 29"/>
                <a:gd name="T5" fmla="*/ 38 h 39"/>
                <a:gd name="T6" fmla="*/ 29 w 29"/>
                <a:gd name="T7" fmla="*/ 37 h 39"/>
                <a:gd name="T8" fmla="*/ 2 w 29"/>
                <a:gd name="T9" fmla="*/ 0 h 39"/>
                <a:gd name="T10" fmla="*/ 2 w 29"/>
                <a:gd name="T11" fmla="*/ 1 h 39"/>
                <a:gd name="T12" fmla="*/ 0 w 29"/>
                <a:gd name="T13" fmla="*/ 12 h 39"/>
              </a:gdLst>
              <a:ahLst/>
              <a:cxnLst>
                <a:cxn ang="0">
                  <a:pos x="T0" y="T1"/>
                </a:cxn>
                <a:cxn ang="0">
                  <a:pos x="T2" y="T3"/>
                </a:cxn>
                <a:cxn ang="0">
                  <a:pos x="T4" y="T5"/>
                </a:cxn>
                <a:cxn ang="0">
                  <a:pos x="T6" y="T7"/>
                </a:cxn>
                <a:cxn ang="0">
                  <a:pos x="T8" y="T9"/>
                </a:cxn>
                <a:cxn ang="0">
                  <a:pos x="T10" y="T11"/>
                </a:cxn>
                <a:cxn ang="0">
                  <a:pos x="T12" y="T13"/>
                </a:cxn>
              </a:cxnLst>
              <a:rect l="0" t="0" r="r" b="b"/>
              <a:pathLst>
                <a:path w="29" h="39">
                  <a:moveTo>
                    <a:pt x="0" y="12"/>
                  </a:moveTo>
                  <a:cubicBezTo>
                    <a:pt x="20" y="39"/>
                    <a:pt x="20" y="39"/>
                    <a:pt x="20" y="39"/>
                  </a:cubicBezTo>
                  <a:cubicBezTo>
                    <a:pt x="21" y="39"/>
                    <a:pt x="22" y="39"/>
                    <a:pt x="24" y="38"/>
                  </a:cubicBezTo>
                  <a:cubicBezTo>
                    <a:pt x="26" y="38"/>
                    <a:pt x="28" y="38"/>
                    <a:pt x="29" y="37"/>
                  </a:cubicBezTo>
                  <a:cubicBezTo>
                    <a:pt x="2" y="0"/>
                    <a:pt x="2" y="0"/>
                    <a:pt x="2" y="0"/>
                  </a:cubicBezTo>
                  <a:cubicBezTo>
                    <a:pt x="2" y="1"/>
                    <a:pt x="2" y="1"/>
                    <a:pt x="2" y="1"/>
                  </a:cubicBezTo>
                  <a:cubicBezTo>
                    <a:pt x="2" y="2"/>
                    <a:pt x="0" y="10"/>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5" name="Freeform 1650"/>
            <p:cNvSpPr/>
            <p:nvPr/>
          </p:nvSpPr>
          <p:spPr bwMode="auto">
            <a:xfrm>
              <a:off x="4240" y="3562"/>
              <a:ext cx="53" cy="72"/>
            </a:xfrm>
            <a:custGeom>
              <a:avLst/>
              <a:gdLst>
                <a:gd name="T0" fmla="*/ 30 w 32"/>
                <a:gd name="T1" fmla="*/ 42 h 43"/>
                <a:gd name="T2" fmla="*/ 27 w 32"/>
                <a:gd name="T3" fmla="*/ 42 h 43"/>
                <a:gd name="T4" fmla="*/ 0 w 32"/>
                <a:gd name="T5" fmla="*/ 6 h 43"/>
                <a:gd name="T6" fmla="*/ 1 w 32"/>
                <a:gd name="T7" fmla="*/ 2 h 43"/>
                <a:gd name="T8" fmla="*/ 4 w 32"/>
                <a:gd name="T9" fmla="*/ 1 h 43"/>
                <a:gd name="T10" fmla="*/ 31 w 32"/>
                <a:gd name="T11" fmla="*/ 38 h 43"/>
                <a:gd name="T12" fmla="*/ 30 w 32"/>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2"/>
                  </a:moveTo>
                  <a:cubicBezTo>
                    <a:pt x="29" y="43"/>
                    <a:pt x="28" y="43"/>
                    <a:pt x="27" y="42"/>
                  </a:cubicBezTo>
                  <a:cubicBezTo>
                    <a:pt x="0" y="6"/>
                    <a:pt x="0" y="6"/>
                    <a:pt x="0" y="6"/>
                  </a:cubicBezTo>
                  <a:cubicBezTo>
                    <a:pt x="0" y="5"/>
                    <a:pt x="0" y="3"/>
                    <a:pt x="1" y="2"/>
                  </a:cubicBezTo>
                  <a:cubicBezTo>
                    <a:pt x="2" y="0"/>
                    <a:pt x="4" y="0"/>
                    <a:pt x="4" y="1"/>
                  </a:cubicBezTo>
                  <a:cubicBezTo>
                    <a:pt x="31" y="38"/>
                    <a:pt x="31" y="38"/>
                    <a:pt x="31" y="38"/>
                  </a:cubicBezTo>
                  <a:cubicBezTo>
                    <a:pt x="32" y="39"/>
                    <a:pt x="31" y="40"/>
                    <a:pt x="30"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6" name="Freeform 1651"/>
            <p:cNvSpPr/>
            <p:nvPr/>
          </p:nvSpPr>
          <p:spPr bwMode="auto">
            <a:xfrm>
              <a:off x="4230" y="3574"/>
              <a:ext cx="53" cy="71"/>
            </a:xfrm>
            <a:custGeom>
              <a:avLst/>
              <a:gdLst>
                <a:gd name="T0" fmla="*/ 30 w 32"/>
                <a:gd name="T1" fmla="*/ 41 h 43"/>
                <a:gd name="T2" fmla="*/ 27 w 32"/>
                <a:gd name="T3" fmla="*/ 42 h 43"/>
                <a:gd name="T4" fmla="*/ 1 w 32"/>
                <a:gd name="T5" fmla="*/ 5 h 43"/>
                <a:gd name="T6" fmla="*/ 1 w 32"/>
                <a:gd name="T7" fmla="*/ 1 h 43"/>
                <a:gd name="T8" fmla="*/ 5 w 32"/>
                <a:gd name="T9" fmla="*/ 1 h 43"/>
                <a:gd name="T10" fmla="*/ 31 w 32"/>
                <a:gd name="T11" fmla="*/ 37 h 43"/>
                <a:gd name="T12" fmla="*/ 30 w 32"/>
                <a:gd name="T13" fmla="*/ 41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1"/>
                  </a:moveTo>
                  <a:cubicBezTo>
                    <a:pt x="29" y="42"/>
                    <a:pt x="28" y="43"/>
                    <a:pt x="27" y="42"/>
                  </a:cubicBezTo>
                  <a:cubicBezTo>
                    <a:pt x="1" y="5"/>
                    <a:pt x="1" y="5"/>
                    <a:pt x="1" y="5"/>
                  </a:cubicBezTo>
                  <a:cubicBezTo>
                    <a:pt x="0" y="4"/>
                    <a:pt x="0" y="2"/>
                    <a:pt x="1" y="1"/>
                  </a:cubicBezTo>
                  <a:cubicBezTo>
                    <a:pt x="3" y="0"/>
                    <a:pt x="4" y="0"/>
                    <a:pt x="5" y="1"/>
                  </a:cubicBezTo>
                  <a:cubicBezTo>
                    <a:pt x="31" y="37"/>
                    <a:pt x="31" y="37"/>
                    <a:pt x="31" y="37"/>
                  </a:cubicBezTo>
                  <a:cubicBezTo>
                    <a:pt x="32" y="38"/>
                    <a:pt x="32" y="40"/>
                    <a:pt x="30"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7" name="Freeform 1652"/>
            <p:cNvSpPr/>
            <p:nvPr/>
          </p:nvSpPr>
          <p:spPr bwMode="auto">
            <a:xfrm>
              <a:off x="4220" y="3584"/>
              <a:ext cx="53" cy="71"/>
            </a:xfrm>
            <a:custGeom>
              <a:avLst/>
              <a:gdLst>
                <a:gd name="T0" fmla="*/ 31 w 32"/>
                <a:gd name="T1" fmla="*/ 42 h 43"/>
                <a:gd name="T2" fmla="*/ 27 w 32"/>
                <a:gd name="T3" fmla="*/ 42 h 43"/>
                <a:gd name="T4" fmla="*/ 1 w 32"/>
                <a:gd name="T5" fmla="*/ 6 h 43"/>
                <a:gd name="T6" fmla="*/ 2 w 32"/>
                <a:gd name="T7" fmla="*/ 2 h 43"/>
                <a:gd name="T8" fmla="*/ 5 w 32"/>
                <a:gd name="T9" fmla="*/ 1 h 43"/>
                <a:gd name="T10" fmla="*/ 31 w 32"/>
                <a:gd name="T11" fmla="*/ 38 h 43"/>
                <a:gd name="T12" fmla="*/ 31 w 32"/>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1" y="42"/>
                  </a:moveTo>
                  <a:cubicBezTo>
                    <a:pt x="30" y="43"/>
                    <a:pt x="28" y="43"/>
                    <a:pt x="27" y="42"/>
                  </a:cubicBezTo>
                  <a:cubicBezTo>
                    <a:pt x="1" y="6"/>
                    <a:pt x="1" y="6"/>
                    <a:pt x="1" y="6"/>
                  </a:cubicBezTo>
                  <a:cubicBezTo>
                    <a:pt x="0" y="5"/>
                    <a:pt x="1" y="3"/>
                    <a:pt x="2" y="2"/>
                  </a:cubicBezTo>
                  <a:cubicBezTo>
                    <a:pt x="3" y="0"/>
                    <a:pt x="4" y="0"/>
                    <a:pt x="5" y="1"/>
                  </a:cubicBezTo>
                  <a:cubicBezTo>
                    <a:pt x="31" y="38"/>
                    <a:pt x="31" y="38"/>
                    <a:pt x="31" y="38"/>
                  </a:cubicBezTo>
                  <a:cubicBezTo>
                    <a:pt x="32" y="39"/>
                    <a:pt x="32" y="41"/>
                    <a:pt x="3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8" name="Freeform 1653"/>
            <p:cNvSpPr/>
            <p:nvPr/>
          </p:nvSpPr>
          <p:spPr bwMode="auto">
            <a:xfrm>
              <a:off x="4215" y="3594"/>
              <a:ext cx="50" cy="68"/>
            </a:xfrm>
            <a:custGeom>
              <a:avLst/>
              <a:gdLst>
                <a:gd name="T0" fmla="*/ 29 w 30"/>
                <a:gd name="T1" fmla="*/ 41 h 41"/>
                <a:gd name="T2" fmla="*/ 27 w 30"/>
                <a:gd name="T3" fmla="*/ 40 h 41"/>
                <a:gd name="T4" fmla="*/ 0 w 30"/>
                <a:gd name="T5" fmla="*/ 4 h 41"/>
                <a:gd name="T6" fmla="*/ 0 w 30"/>
                <a:gd name="T7" fmla="*/ 1 h 41"/>
                <a:gd name="T8" fmla="*/ 3 w 30"/>
                <a:gd name="T9" fmla="*/ 1 h 41"/>
                <a:gd name="T10" fmla="*/ 29 w 30"/>
                <a:gd name="T11" fmla="*/ 37 h 41"/>
                <a:gd name="T12" fmla="*/ 29 w 3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0" h="41">
                  <a:moveTo>
                    <a:pt x="29" y="41"/>
                  </a:moveTo>
                  <a:cubicBezTo>
                    <a:pt x="28" y="41"/>
                    <a:pt x="27" y="41"/>
                    <a:pt x="27" y="40"/>
                  </a:cubicBezTo>
                  <a:cubicBezTo>
                    <a:pt x="0" y="4"/>
                    <a:pt x="0" y="4"/>
                    <a:pt x="0" y="4"/>
                  </a:cubicBezTo>
                  <a:cubicBezTo>
                    <a:pt x="0" y="3"/>
                    <a:pt x="0" y="2"/>
                    <a:pt x="0" y="1"/>
                  </a:cubicBezTo>
                  <a:cubicBezTo>
                    <a:pt x="1" y="0"/>
                    <a:pt x="2" y="0"/>
                    <a:pt x="3" y="1"/>
                  </a:cubicBezTo>
                  <a:cubicBezTo>
                    <a:pt x="29" y="37"/>
                    <a:pt x="29" y="37"/>
                    <a:pt x="29" y="37"/>
                  </a:cubicBezTo>
                  <a:cubicBezTo>
                    <a:pt x="30" y="38"/>
                    <a:pt x="30" y="40"/>
                    <a:pt x="29"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9" name="Freeform 1654"/>
            <p:cNvSpPr/>
            <p:nvPr/>
          </p:nvSpPr>
          <p:spPr bwMode="auto">
            <a:xfrm>
              <a:off x="4249" y="3551"/>
              <a:ext cx="54" cy="73"/>
            </a:xfrm>
            <a:custGeom>
              <a:avLst/>
              <a:gdLst>
                <a:gd name="T0" fmla="*/ 31 w 33"/>
                <a:gd name="T1" fmla="*/ 42 h 44"/>
                <a:gd name="T2" fmla="*/ 28 w 33"/>
                <a:gd name="T3" fmla="*/ 43 h 44"/>
                <a:gd name="T4" fmla="*/ 1 w 33"/>
                <a:gd name="T5" fmla="*/ 6 h 44"/>
                <a:gd name="T6" fmla="*/ 2 w 33"/>
                <a:gd name="T7" fmla="*/ 2 h 44"/>
                <a:gd name="T8" fmla="*/ 5 w 33"/>
                <a:gd name="T9" fmla="*/ 1 h 44"/>
                <a:gd name="T10" fmla="*/ 32 w 33"/>
                <a:gd name="T11" fmla="*/ 38 h 44"/>
                <a:gd name="T12" fmla="*/ 31 w 33"/>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33" h="44">
                  <a:moveTo>
                    <a:pt x="31" y="42"/>
                  </a:moveTo>
                  <a:cubicBezTo>
                    <a:pt x="30" y="44"/>
                    <a:pt x="29" y="44"/>
                    <a:pt x="28" y="43"/>
                  </a:cubicBezTo>
                  <a:cubicBezTo>
                    <a:pt x="1" y="6"/>
                    <a:pt x="1" y="6"/>
                    <a:pt x="1" y="6"/>
                  </a:cubicBezTo>
                  <a:cubicBezTo>
                    <a:pt x="0" y="5"/>
                    <a:pt x="1" y="3"/>
                    <a:pt x="2" y="2"/>
                  </a:cubicBezTo>
                  <a:cubicBezTo>
                    <a:pt x="3" y="1"/>
                    <a:pt x="4" y="0"/>
                    <a:pt x="5" y="1"/>
                  </a:cubicBezTo>
                  <a:cubicBezTo>
                    <a:pt x="32" y="38"/>
                    <a:pt x="32" y="38"/>
                    <a:pt x="32" y="38"/>
                  </a:cubicBezTo>
                  <a:cubicBezTo>
                    <a:pt x="33" y="39"/>
                    <a:pt x="32" y="41"/>
                    <a:pt x="3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0" name="Freeform 1655"/>
            <p:cNvSpPr>
              <a:spLocks noEditPoints="1"/>
            </p:cNvSpPr>
            <p:nvPr/>
          </p:nvSpPr>
          <p:spPr bwMode="auto">
            <a:xfrm>
              <a:off x="4262" y="3312"/>
              <a:ext cx="248" cy="297"/>
            </a:xfrm>
            <a:custGeom>
              <a:avLst/>
              <a:gdLst>
                <a:gd name="T0" fmla="*/ 1 w 150"/>
                <a:gd name="T1" fmla="*/ 142 h 179"/>
                <a:gd name="T2" fmla="*/ 0 w 150"/>
                <a:gd name="T3" fmla="*/ 140 h 179"/>
                <a:gd name="T4" fmla="*/ 0 w 150"/>
                <a:gd name="T5" fmla="*/ 138 h 179"/>
                <a:gd name="T6" fmla="*/ 6 w 150"/>
                <a:gd name="T7" fmla="*/ 120 h 179"/>
                <a:gd name="T8" fmla="*/ 10 w 150"/>
                <a:gd name="T9" fmla="*/ 115 h 179"/>
                <a:gd name="T10" fmla="*/ 15 w 150"/>
                <a:gd name="T11" fmla="*/ 107 h 179"/>
                <a:gd name="T12" fmla="*/ 23 w 150"/>
                <a:gd name="T13" fmla="*/ 88 h 179"/>
                <a:gd name="T14" fmla="*/ 25 w 150"/>
                <a:gd name="T15" fmla="*/ 83 h 179"/>
                <a:gd name="T16" fmla="*/ 26 w 150"/>
                <a:gd name="T17" fmla="*/ 80 h 179"/>
                <a:gd name="T18" fmla="*/ 34 w 150"/>
                <a:gd name="T19" fmla="*/ 57 h 179"/>
                <a:gd name="T20" fmla="*/ 52 w 150"/>
                <a:gd name="T21" fmla="*/ 28 h 179"/>
                <a:gd name="T22" fmla="*/ 56 w 150"/>
                <a:gd name="T23" fmla="*/ 25 h 179"/>
                <a:gd name="T24" fmla="*/ 78 w 150"/>
                <a:gd name="T25" fmla="*/ 7 h 179"/>
                <a:gd name="T26" fmla="*/ 98 w 150"/>
                <a:gd name="T27" fmla="*/ 2 h 179"/>
                <a:gd name="T28" fmla="*/ 135 w 150"/>
                <a:gd name="T29" fmla="*/ 17 h 179"/>
                <a:gd name="T30" fmla="*/ 137 w 150"/>
                <a:gd name="T31" fmla="*/ 20 h 179"/>
                <a:gd name="T32" fmla="*/ 147 w 150"/>
                <a:gd name="T33" fmla="*/ 70 h 179"/>
                <a:gd name="T34" fmla="*/ 124 w 150"/>
                <a:gd name="T35" fmla="*/ 122 h 179"/>
                <a:gd name="T36" fmla="*/ 122 w 150"/>
                <a:gd name="T37" fmla="*/ 124 h 179"/>
                <a:gd name="T38" fmla="*/ 81 w 150"/>
                <a:gd name="T39" fmla="*/ 150 h 179"/>
                <a:gd name="T40" fmla="*/ 76 w 150"/>
                <a:gd name="T41" fmla="*/ 153 h 179"/>
                <a:gd name="T42" fmla="*/ 72 w 150"/>
                <a:gd name="T43" fmla="*/ 155 h 179"/>
                <a:gd name="T44" fmla="*/ 55 w 150"/>
                <a:gd name="T45" fmla="*/ 163 h 179"/>
                <a:gd name="T46" fmla="*/ 49 w 150"/>
                <a:gd name="T47" fmla="*/ 168 h 179"/>
                <a:gd name="T48" fmla="*/ 30 w 150"/>
                <a:gd name="T49" fmla="*/ 179 h 179"/>
                <a:gd name="T50" fmla="*/ 28 w 150"/>
                <a:gd name="T51" fmla="*/ 179 h 179"/>
                <a:gd name="T52" fmla="*/ 26 w 150"/>
                <a:gd name="T53" fmla="*/ 176 h 179"/>
                <a:gd name="T54" fmla="*/ 19 w 150"/>
                <a:gd name="T55" fmla="*/ 166 h 179"/>
                <a:gd name="T56" fmla="*/ 12 w 150"/>
                <a:gd name="T57" fmla="*/ 156 h 179"/>
                <a:gd name="T58" fmla="*/ 1 w 150"/>
                <a:gd name="T59" fmla="*/ 142 h 179"/>
                <a:gd name="T60" fmla="*/ 128 w 150"/>
                <a:gd name="T61" fmla="*/ 30 h 179"/>
                <a:gd name="T62" fmla="*/ 126 w 150"/>
                <a:gd name="T63" fmla="*/ 27 h 179"/>
                <a:gd name="T64" fmla="*/ 96 w 150"/>
                <a:gd name="T65" fmla="*/ 15 h 179"/>
                <a:gd name="T66" fmla="*/ 80 w 150"/>
                <a:gd name="T67" fmla="*/ 19 h 179"/>
                <a:gd name="T68" fmla="*/ 61 w 150"/>
                <a:gd name="T69" fmla="*/ 33 h 179"/>
                <a:gd name="T70" fmla="*/ 59 w 150"/>
                <a:gd name="T71" fmla="*/ 36 h 179"/>
                <a:gd name="T72" fmla="*/ 44 w 150"/>
                <a:gd name="T73" fmla="*/ 60 h 179"/>
                <a:gd name="T74" fmla="*/ 35 w 150"/>
                <a:gd name="T75" fmla="*/ 82 h 179"/>
                <a:gd name="T76" fmla="*/ 34 w 150"/>
                <a:gd name="T77" fmla="*/ 85 h 179"/>
                <a:gd name="T78" fmla="*/ 32 w 150"/>
                <a:gd name="T79" fmla="*/ 90 h 179"/>
                <a:gd name="T80" fmla="*/ 23 w 150"/>
                <a:gd name="T81" fmla="*/ 113 h 179"/>
                <a:gd name="T82" fmla="*/ 17 w 150"/>
                <a:gd name="T83" fmla="*/ 122 h 179"/>
                <a:gd name="T84" fmla="*/ 13 w 150"/>
                <a:gd name="T85" fmla="*/ 126 h 179"/>
                <a:gd name="T86" fmla="*/ 11 w 150"/>
                <a:gd name="T87" fmla="*/ 134 h 179"/>
                <a:gd name="T88" fmla="*/ 21 w 150"/>
                <a:gd name="T89" fmla="*/ 146 h 179"/>
                <a:gd name="T90" fmla="*/ 28 w 150"/>
                <a:gd name="T91" fmla="*/ 156 h 179"/>
                <a:gd name="T92" fmla="*/ 35 w 150"/>
                <a:gd name="T93" fmla="*/ 166 h 179"/>
                <a:gd name="T94" fmla="*/ 44 w 150"/>
                <a:gd name="T95" fmla="*/ 159 h 179"/>
                <a:gd name="T96" fmla="*/ 52 w 150"/>
                <a:gd name="T97" fmla="*/ 152 h 179"/>
                <a:gd name="T98" fmla="*/ 71 w 150"/>
                <a:gd name="T99" fmla="*/ 143 h 179"/>
                <a:gd name="T100" fmla="*/ 75 w 150"/>
                <a:gd name="T101" fmla="*/ 141 h 179"/>
                <a:gd name="T102" fmla="*/ 80 w 150"/>
                <a:gd name="T103" fmla="*/ 138 h 179"/>
                <a:gd name="T104" fmla="*/ 116 w 150"/>
                <a:gd name="T105" fmla="*/ 115 h 179"/>
                <a:gd name="T106" fmla="*/ 117 w 150"/>
                <a:gd name="T107" fmla="*/ 114 h 179"/>
                <a:gd name="T108" fmla="*/ 137 w 150"/>
                <a:gd name="T109" fmla="*/ 71 h 179"/>
                <a:gd name="T110" fmla="*/ 128 w 150"/>
                <a:gd name="T111" fmla="*/ 3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 h="179">
                  <a:moveTo>
                    <a:pt x="1" y="142"/>
                  </a:moveTo>
                  <a:cubicBezTo>
                    <a:pt x="0" y="140"/>
                    <a:pt x="0" y="140"/>
                    <a:pt x="0" y="140"/>
                  </a:cubicBezTo>
                  <a:cubicBezTo>
                    <a:pt x="0" y="138"/>
                    <a:pt x="0" y="138"/>
                    <a:pt x="0" y="138"/>
                  </a:cubicBezTo>
                  <a:cubicBezTo>
                    <a:pt x="1" y="132"/>
                    <a:pt x="2" y="126"/>
                    <a:pt x="6" y="120"/>
                  </a:cubicBezTo>
                  <a:cubicBezTo>
                    <a:pt x="7" y="118"/>
                    <a:pt x="8" y="116"/>
                    <a:pt x="10" y="115"/>
                  </a:cubicBezTo>
                  <a:cubicBezTo>
                    <a:pt x="12" y="112"/>
                    <a:pt x="13" y="109"/>
                    <a:pt x="15" y="107"/>
                  </a:cubicBezTo>
                  <a:cubicBezTo>
                    <a:pt x="18" y="101"/>
                    <a:pt x="21" y="94"/>
                    <a:pt x="23" y="88"/>
                  </a:cubicBezTo>
                  <a:cubicBezTo>
                    <a:pt x="23" y="86"/>
                    <a:pt x="24" y="85"/>
                    <a:pt x="25" y="83"/>
                  </a:cubicBezTo>
                  <a:cubicBezTo>
                    <a:pt x="26" y="80"/>
                    <a:pt x="26" y="80"/>
                    <a:pt x="26" y="80"/>
                  </a:cubicBezTo>
                  <a:cubicBezTo>
                    <a:pt x="28" y="72"/>
                    <a:pt x="31" y="65"/>
                    <a:pt x="34" y="57"/>
                  </a:cubicBezTo>
                  <a:cubicBezTo>
                    <a:pt x="38" y="48"/>
                    <a:pt x="44" y="39"/>
                    <a:pt x="52" y="28"/>
                  </a:cubicBezTo>
                  <a:cubicBezTo>
                    <a:pt x="56" y="25"/>
                    <a:pt x="56" y="25"/>
                    <a:pt x="56" y="25"/>
                  </a:cubicBezTo>
                  <a:cubicBezTo>
                    <a:pt x="63" y="17"/>
                    <a:pt x="70" y="11"/>
                    <a:pt x="78" y="7"/>
                  </a:cubicBezTo>
                  <a:cubicBezTo>
                    <a:pt x="85" y="3"/>
                    <a:pt x="92" y="2"/>
                    <a:pt x="98" y="2"/>
                  </a:cubicBezTo>
                  <a:cubicBezTo>
                    <a:pt x="113" y="0"/>
                    <a:pt x="125" y="5"/>
                    <a:pt x="135" y="17"/>
                  </a:cubicBezTo>
                  <a:cubicBezTo>
                    <a:pt x="137" y="20"/>
                    <a:pt x="137" y="20"/>
                    <a:pt x="137" y="20"/>
                  </a:cubicBezTo>
                  <a:cubicBezTo>
                    <a:pt x="146" y="35"/>
                    <a:pt x="150" y="52"/>
                    <a:pt x="147" y="70"/>
                  </a:cubicBezTo>
                  <a:cubicBezTo>
                    <a:pt x="145" y="89"/>
                    <a:pt x="137" y="106"/>
                    <a:pt x="124" y="122"/>
                  </a:cubicBezTo>
                  <a:cubicBezTo>
                    <a:pt x="122" y="124"/>
                    <a:pt x="122" y="124"/>
                    <a:pt x="122" y="124"/>
                  </a:cubicBezTo>
                  <a:cubicBezTo>
                    <a:pt x="108" y="139"/>
                    <a:pt x="94" y="145"/>
                    <a:pt x="81" y="150"/>
                  </a:cubicBezTo>
                  <a:cubicBezTo>
                    <a:pt x="80" y="151"/>
                    <a:pt x="78" y="152"/>
                    <a:pt x="76" y="153"/>
                  </a:cubicBezTo>
                  <a:cubicBezTo>
                    <a:pt x="75" y="154"/>
                    <a:pt x="73" y="154"/>
                    <a:pt x="72" y="155"/>
                  </a:cubicBezTo>
                  <a:cubicBezTo>
                    <a:pt x="66" y="157"/>
                    <a:pt x="61" y="160"/>
                    <a:pt x="55" y="163"/>
                  </a:cubicBezTo>
                  <a:cubicBezTo>
                    <a:pt x="53" y="164"/>
                    <a:pt x="51" y="166"/>
                    <a:pt x="49" y="168"/>
                  </a:cubicBezTo>
                  <a:cubicBezTo>
                    <a:pt x="43" y="174"/>
                    <a:pt x="36" y="179"/>
                    <a:pt x="30" y="179"/>
                  </a:cubicBezTo>
                  <a:cubicBezTo>
                    <a:pt x="28" y="179"/>
                    <a:pt x="28" y="179"/>
                    <a:pt x="28" y="179"/>
                  </a:cubicBezTo>
                  <a:cubicBezTo>
                    <a:pt x="26" y="176"/>
                    <a:pt x="26" y="176"/>
                    <a:pt x="26" y="176"/>
                  </a:cubicBezTo>
                  <a:cubicBezTo>
                    <a:pt x="24" y="172"/>
                    <a:pt x="21" y="169"/>
                    <a:pt x="19" y="166"/>
                  </a:cubicBezTo>
                  <a:cubicBezTo>
                    <a:pt x="17" y="162"/>
                    <a:pt x="14" y="159"/>
                    <a:pt x="12" y="156"/>
                  </a:cubicBezTo>
                  <a:cubicBezTo>
                    <a:pt x="8" y="150"/>
                    <a:pt x="5" y="146"/>
                    <a:pt x="1" y="142"/>
                  </a:cubicBezTo>
                  <a:close/>
                  <a:moveTo>
                    <a:pt x="128" y="30"/>
                  </a:moveTo>
                  <a:cubicBezTo>
                    <a:pt x="126" y="27"/>
                    <a:pt x="126" y="27"/>
                    <a:pt x="126" y="27"/>
                  </a:cubicBezTo>
                  <a:cubicBezTo>
                    <a:pt x="119" y="17"/>
                    <a:pt x="109" y="13"/>
                    <a:pt x="96" y="15"/>
                  </a:cubicBezTo>
                  <a:cubicBezTo>
                    <a:pt x="91" y="15"/>
                    <a:pt x="86" y="16"/>
                    <a:pt x="80" y="19"/>
                  </a:cubicBezTo>
                  <a:cubicBezTo>
                    <a:pt x="73" y="22"/>
                    <a:pt x="67" y="27"/>
                    <a:pt x="61" y="33"/>
                  </a:cubicBezTo>
                  <a:cubicBezTo>
                    <a:pt x="59" y="36"/>
                    <a:pt x="59" y="36"/>
                    <a:pt x="59" y="36"/>
                  </a:cubicBezTo>
                  <a:cubicBezTo>
                    <a:pt x="52" y="45"/>
                    <a:pt x="47" y="53"/>
                    <a:pt x="44" y="60"/>
                  </a:cubicBezTo>
                  <a:cubicBezTo>
                    <a:pt x="41" y="68"/>
                    <a:pt x="38" y="75"/>
                    <a:pt x="35" y="82"/>
                  </a:cubicBezTo>
                  <a:cubicBezTo>
                    <a:pt x="34" y="85"/>
                    <a:pt x="34" y="85"/>
                    <a:pt x="34" y="85"/>
                  </a:cubicBezTo>
                  <a:cubicBezTo>
                    <a:pt x="34" y="87"/>
                    <a:pt x="33" y="89"/>
                    <a:pt x="32" y="90"/>
                  </a:cubicBezTo>
                  <a:cubicBezTo>
                    <a:pt x="30" y="97"/>
                    <a:pt x="27" y="105"/>
                    <a:pt x="23" y="113"/>
                  </a:cubicBezTo>
                  <a:cubicBezTo>
                    <a:pt x="21" y="116"/>
                    <a:pt x="19" y="119"/>
                    <a:pt x="17" y="122"/>
                  </a:cubicBezTo>
                  <a:cubicBezTo>
                    <a:pt x="16" y="123"/>
                    <a:pt x="14" y="125"/>
                    <a:pt x="13" y="126"/>
                  </a:cubicBezTo>
                  <a:cubicBezTo>
                    <a:pt x="12" y="128"/>
                    <a:pt x="11" y="131"/>
                    <a:pt x="11" y="134"/>
                  </a:cubicBezTo>
                  <a:cubicBezTo>
                    <a:pt x="14" y="137"/>
                    <a:pt x="17" y="141"/>
                    <a:pt x="21" y="146"/>
                  </a:cubicBezTo>
                  <a:cubicBezTo>
                    <a:pt x="23" y="149"/>
                    <a:pt x="25" y="153"/>
                    <a:pt x="28" y="156"/>
                  </a:cubicBezTo>
                  <a:cubicBezTo>
                    <a:pt x="30" y="159"/>
                    <a:pt x="32" y="162"/>
                    <a:pt x="35" y="166"/>
                  </a:cubicBezTo>
                  <a:cubicBezTo>
                    <a:pt x="37" y="165"/>
                    <a:pt x="41" y="162"/>
                    <a:pt x="44" y="159"/>
                  </a:cubicBezTo>
                  <a:cubicBezTo>
                    <a:pt x="47" y="156"/>
                    <a:pt x="50" y="154"/>
                    <a:pt x="52" y="152"/>
                  </a:cubicBezTo>
                  <a:cubicBezTo>
                    <a:pt x="58" y="148"/>
                    <a:pt x="65" y="145"/>
                    <a:pt x="71" y="143"/>
                  </a:cubicBezTo>
                  <a:cubicBezTo>
                    <a:pt x="72" y="142"/>
                    <a:pt x="73" y="142"/>
                    <a:pt x="75" y="141"/>
                  </a:cubicBezTo>
                  <a:cubicBezTo>
                    <a:pt x="76" y="140"/>
                    <a:pt x="78" y="139"/>
                    <a:pt x="80" y="138"/>
                  </a:cubicBezTo>
                  <a:cubicBezTo>
                    <a:pt x="92" y="133"/>
                    <a:pt x="104" y="128"/>
                    <a:pt x="116" y="115"/>
                  </a:cubicBezTo>
                  <a:cubicBezTo>
                    <a:pt x="117" y="114"/>
                    <a:pt x="117" y="114"/>
                    <a:pt x="117" y="114"/>
                  </a:cubicBezTo>
                  <a:cubicBezTo>
                    <a:pt x="128" y="101"/>
                    <a:pt x="135" y="87"/>
                    <a:pt x="137" y="71"/>
                  </a:cubicBezTo>
                  <a:cubicBezTo>
                    <a:pt x="139" y="56"/>
                    <a:pt x="136" y="42"/>
                    <a:pt x="128"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1" name="Freeform 1656"/>
            <p:cNvSpPr>
              <a:spLocks noEditPoints="1"/>
            </p:cNvSpPr>
            <p:nvPr/>
          </p:nvSpPr>
          <p:spPr bwMode="auto">
            <a:xfrm>
              <a:off x="3648" y="1243"/>
              <a:ext cx="230" cy="227"/>
            </a:xfrm>
            <a:custGeom>
              <a:avLst/>
              <a:gdLst>
                <a:gd name="T0" fmla="*/ 139 w 139"/>
                <a:gd name="T1" fmla="*/ 78 h 137"/>
                <a:gd name="T2" fmla="*/ 139 w 139"/>
                <a:gd name="T3" fmla="*/ 59 h 137"/>
                <a:gd name="T4" fmla="*/ 125 w 139"/>
                <a:gd name="T5" fmla="*/ 56 h 137"/>
                <a:gd name="T6" fmla="*/ 122 w 139"/>
                <a:gd name="T7" fmla="*/ 46 h 137"/>
                <a:gd name="T8" fmla="*/ 131 w 139"/>
                <a:gd name="T9" fmla="*/ 35 h 137"/>
                <a:gd name="T10" fmla="*/ 120 w 139"/>
                <a:gd name="T11" fmla="*/ 20 h 137"/>
                <a:gd name="T12" fmla="*/ 107 w 139"/>
                <a:gd name="T13" fmla="*/ 26 h 137"/>
                <a:gd name="T14" fmla="*/ 98 w 139"/>
                <a:gd name="T15" fmla="*/ 20 h 137"/>
                <a:gd name="T16" fmla="*/ 100 w 139"/>
                <a:gd name="T17" fmla="*/ 5 h 137"/>
                <a:gd name="T18" fmla="*/ 82 w 139"/>
                <a:gd name="T19" fmla="*/ 0 h 137"/>
                <a:gd name="T20" fmla="*/ 75 w 139"/>
                <a:gd name="T21" fmla="*/ 12 h 137"/>
                <a:gd name="T22" fmla="*/ 70 w 139"/>
                <a:gd name="T23" fmla="*/ 12 h 137"/>
                <a:gd name="T24" fmla="*/ 64 w 139"/>
                <a:gd name="T25" fmla="*/ 12 h 137"/>
                <a:gd name="T26" fmla="*/ 57 w 139"/>
                <a:gd name="T27" fmla="*/ 0 h 137"/>
                <a:gd name="T28" fmla="*/ 39 w 139"/>
                <a:gd name="T29" fmla="*/ 5 h 137"/>
                <a:gd name="T30" fmla="*/ 41 w 139"/>
                <a:gd name="T31" fmla="*/ 20 h 137"/>
                <a:gd name="T32" fmla="*/ 32 w 139"/>
                <a:gd name="T33" fmla="*/ 26 h 137"/>
                <a:gd name="T34" fmla="*/ 19 w 139"/>
                <a:gd name="T35" fmla="*/ 20 h 137"/>
                <a:gd name="T36" fmla="*/ 8 w 139"/>
                <a:gd name="T37" fmla="*/ 35 h 137"/>
                <a:gd name="T38" fmla="*/ 18 w 139"/>
                <a:gd name="T39" fmla="*/ 46 h 137"/>
                <a:gd name="T40" fmla="*/ 14 w 139"/>
                <a:gd name="T41" fmla="*/ 57 h 137"/>
                <a:gd name="T42" fmla="*/ 0 w 139"/>
                <a:gd name="T43" fmla="*/ 60 h 137"/>
                <a:gd name="T44" fmla="*/ 0 w 139"/>
                <a:gd name="T45" fmla="*/ 78 h 137"/>
                <a:gd name="T46" fmla="*/ 14 w 139"/>
                <a:gd name="T47" fmla="*/ 81 h 137"/>
                <a:gd name="T48" fmla="*/ 18 w 139"/>
                <a:gd name="T49" fmla="*/ 91 h 137"/>
                <a:gd name="T50" fmla="*/ 8 w 139"/>
                <a:gd name="T51" fmla="*/ 102 h 137"/>
                <a:gd name="T52" fmla="*/ 19 w 139"/>
                <a:gd name="T53" fmla="*/ 117 h 137"/>
                <a:gd name="T54" fmla="*/ 32 w 139"/>
                <a:gd name="T55" fmla="*/ 111 h 137"/>
                <a:gd name="T56" fmla="*/ 41 w 139"/>
                <a:gd name="T57" fmla="*/ 118 h 137"/>
                <a:gd name="T58" fmla="*/ 40 w 139"/>
                <a:gd name="T59" fmla="*/ 132 h 137"/>
                <a:gd name="T60" fmla="*/ 57 w 139"/>
                <a:gd name="T61" fmla="*/ 137 h 137"/>
                <a:gd name="T62" fmla="*/ 64 w 139"/>
                <a:gd name="T63" fmla="*/ 125 h 137"/>
                <a:gd name="T64" fmla="*/ 70 w 139"/>
                <a:gd name="T65" fmla="*/ 125 h 137"/>
                <a:gd name="T66" fmla="*/ 75 w 139"/>
                <a:gd name="T67" fmla="*/ 125 h 137"/>
                <a:gd name="T68" fmla="*/ 82 w 139"/>
                <a:gd name="T69" fmla="*/ 137 h 137"/>
                <a:gd name="T70" fmla="*/ 100 w 139"/>
                <a:gd name="T71" fmla="*/ 132 h 137"/>
                <a:gd name="T72" fmla="*/ 98 w 139"/>
                <a:gd name="T73" fmla="*/ 118 h 137"/>
                <a:gd name="T74" fmla="*/ 107 w 139"/>
                <a:gd name="T75" fmla="*/ 111 h 137"/>
                <a:gd name="T76" fmla="*/ 120 w 139"/>
                <a:gd name="T77" fmla="*/ 117 h 137"/>
                <a:gd name="T78" fmla="*/ 131 w 139"/>
                <a:gd name="T79" fmla="*/ 102 h 137"/>
                <a:gd name="T80" fmla="*/ 122 w 139"/>
                <a:gd name="T81" fmla="*/ 91 h 137"/>
                <a:gd name="T82" fmla="*/ 125 w 139"/>
                <a:gd name="T83" fmla="*/ 81 h 137"/>
                <a:gd name="T84" fmla="*/ 139 w 139"/>
                <a:gd name="T85" fmla="*/ 78 h 137"/>
                <a:gd name="T86" fmla="*/ 70 w 139"/>
                <a:gd name="T87" fmla="*/ 109 h 137"/>
                <a:gd name="T88" fmla="*/ 29 w 139"/>
                <a:gd name="T89" fmla="*/ 69 h 137"/>
                <a:gd name="T90" fmla="*/ 70 w 139"/>
                <a:gd name="T91" fmla="*/ 28 h 137"/>
                <a:gd name="T92" fmla="*/ 110 w 139"/>
                <a:gd name="T93" fmla="*/ 69 h 137"/>
                <a:gd name="T94" fmla="*/ 70 w 139"/>
                <a:gd name="T9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 h="137">
                  <a:moveTo>
                    <a:pt x="139" y="78"/>
                  </a:moveTo>
                  <a:cubicBezTo>
                    <a:pt x="139" y="59"/>
                    <a:pt x="139" y="59"/>
                    <a:pt x="139" y="59"/>
                  </a:cubicBezTo>
                  <a:cubicBezTo>
                    <a:pt x="125" y="56"/>
                    <a:pt x="125" y="56"/>
                    <a:pt x="125" y="56"/>
                  </a:cubicBezTo>
                  <a:cubicBezTo>
                    <a:pt x="124" y="53"/>
                    <a:pt x="123" y="49"/>
                    <a:pt x="122" y="46"/>
                  </a:cubicBezTo>
                  <a:cubicBezTo>
                    <a:pt x="131" y="35"/>
                    <a:pt x="131" y="35"/>
                    <a:pt x="131" y="35"/>
                  </a:cubicBezTo>
                  <a:cubicBezTo>
                    <a:pt x="120" y="20"/>
                    <a:pt x="120" y="20"/>
                    <a:pt x="120" y="20"/>
                  </a:cubicBezTo>
                  <a:cubicBezTo>
                    <a:pt x="107" y="26"/>
                    <a:pt x="107" y="26"/>
                    <a:pt x="107" y="26"/>
                  </a:cubicBezTo>
                  <a:cubicBezTo>
                    <a:pt x="104" y="24"/>
                    <a:pt x="101" y="21"/>
                    <a:pt x="98" y="20"/>
                  </a:cubicBezTo>
                  <a:cubicBezTo>
                    <a:pt x="100" y="5"/>
                    <a:pt x="100" y="5"/>
                    <a:pt x="100" y="5"/>
                  </a:cubicBezTo>
                  <a:cubicBezTo>
                    <a:pt x="82" y="0"/>
                    <a:pt x="82" y="0"/>
                    <a:pt x="82" y="0"/>
                  </a:cubicBezTo>
                  <a:cubicBezTo>
                    <a:pt x="75" y="12"/>
                    <a:pt x="75" y="12"/>
                    <a:pt x="75" y="12"/>
                  </a:cubicBezTo>
                  <a:cubicBezTo>
                    <a:pt x="73" y="12"/>
                    <a:pt x="71" y="12"/>
                    <a:pt x="70" y="12"/>
                  </a:cubicBezTo>
                  <a:cubicBezTo>
                    <a:pt x="68" y="12"/>
                    <a:pt x="66" y="12"/>
                    <a:pt x="64" y="12"/>
                  </a:cubicBezTo>
                  <a:cubicBezTo>
                    <a:pt x="57" y="0"/>
                    <a:pt x="57" y="0"/>
                    <a:pt x="57" y="0"/>
                  </a:cubicBezTo>
                  <a:cubicBezTo>
                    <a:pt x="39" y="5"/>
                    <a:pt x="39" y="5"/>
                    <a:pt x="39" y="5"/>
                  </a:cubicBezTo>
                  <a:cubicBezTo>
                    <a:pt x="41" y="20"/>
                    <a:pt x="41" y="20"/>
                    <a:pt x="41" y="20"/>
                  </a:cubicBezTo>
                  <a:cubicBezTo>
                    <a:pt x="38" y="21"/>
                    <a:pt x="35" y="24"/>
                    <a:pt x="32" y="26"/>
                  </a:cubicBezTo>
                  <a:cubicBezTo>
                    <a:pt x="19" y="20"/>
                    <a:pt x="19" y="20"/>
                    <a:pt x="19" y="20"/>
                  </a:cubicBezTo>
                  <a:cubicBezTo>
                    <a:pt x="8" y="35"/>
                    <a:pt x="8" y="35"/>
                    <a:pt x="8" y="35"/>
                  </a:cubicBezTo>
                  <a:cubicBezTo>
                    <a:pt x="18" y="46"/>
                    <a:pt x="18" y="46"/>
                    <a:pt x="18" y="46"/>
                  </a:cubicBezTo>
                  <a:cubicBezTo>
                    <a:pt x="16" y="49"/>
                    <a:pt x="15" y="53"/>
                    <a:pt x="14" y="57"/>
                  </a:cubicBezTo>
                  <a:cubicBezTo>
                    <a:pt x="0" y="60"/>
                    <a:pt x="0" y="60"/>
                    <a:pt x="0" y="60"/>
                  </a:cubicBezTo>
                  <a:cubicBezTo>
                    <a:pt x="0" y="78"/>
                    <a:pt x="0" y="78"/>
                    <a:pt x="0" y="78"/>
                  </a:cubicBezTo>
                  <a:cubicBezTo>
                    <a:pt x="14" y="81"/>
                    <a:pt x="14" y="81"/>
                    <a:pt x="14" y="81"/>
                  </a:cubicBezTo>
                  <a:cubicBezTo>
                    <a:pt x="15" y="84"/>
                    <a:pt x="16" y="88"/>
                    <a:pt x="18" y="91"/>
                  </a:cubicBezTo>
                  <a:cubicBezTo>
                    <a:pt x="8" y="102"/>
                    <a:pt x="8" y="102"/>
                    <a:pt x="8" y="102"/>
                  </a:cubicBezTo>
                  <a:cubicBezTo>
                    <a:pt x="19" y="117"/>
                    <a:pt x="19" y="117"/>
                    <a:pt x="19" y="117"/>
                  </a:cubicBezTo>
                  <a:cubicBezTo>
                    <a:pt x="32" y="111"/>
                    <a:pt x="32" y="111"/>
                    <a:pt x="32" y="111"/>
                  </a:cubicBezTo>
                  <a:cubicBezTo>
                    <a:pt x="35" y="113"/>
                    <a:pt x="38" y="116"/>
                    <a:pt x="41" y="118"/>
                  </a:cubicBezTo>
                  <a:cubicBezTo>
                    <a:pt x="40" y="132"/>
                    <a:pt x="40" y="132"/>
                    <a:pt x="40" y="132"/>
                  </a:cubicBezTo>
                  <a:cubicBezTo>
                    <a:pt x="57" y="137"/>
                    <a:pt x="57" y="137"/>
                    <a:pt x="57" y="137"/>
                  </a:cubicBezTo>
                  <a:cubicBezTo>
                    <a:pt x="64" y="125"/>
                    <a:pt x="64" y="125"/>
                    <a:pt x="64" y="125"/>
                  </a:cubicBezTo>
                  <a:cubicBezTo>
                    <a:pt x="66" y="125"/>
                    <a:pt x="68" y="125"/>
                    <a:pt x="70" y="125"/>
                  </a:cubicBezTo>
                  <a:cubicBezTo>
                    <a:pt x="72" y="125"/>
                    <a:pt x="73" y="125"/>
                    <a:pt x="75" y="125"/>
                  </a:cubicBezTo>
                  <a:cubicBezTo>
                    <a:pt x="82" y="137"/>
                    <a:pt x="82" y="137"/>
                    <a:pt x="82" y="137"/>
                  </a:cubicBezTo>
                  <a:cubicBezTo>
                    <a:pt x="100" y="132"/>
                    <a:pt x="100" y="132"/>
                    <a:pt x="100" y="132"/>
                  </a:cubicBezTo>
                  <a:cubicBezTo>
                    <a:pt x="98" y="118"/>
                    <a:pt x="98" y="118"/>
                    <a:pt x="98" y="118"/>
                  </a:cubicBezTo>
                  <a:cubicBezTo>
                    <a:pt x="101" y="116"/>
                    <a:pt x="105" y="113"/>
                    <a:pt x="107" y="111"/>
                  </a:cubicBezTo>
                  <a:cubicBezTo>
                    <a:pt x="120" y="117"/>
                    <a:pt x="120" y="117"/>
                    <a:pt x="120" y="117"/>
                  </a:cubicBezTo>
                  <a:cubicBezTo>
                    <a:pt x="131" y="102"/>
                    <a:pt x="131" y="102"/>
                    <a:pt x="131" y="102"/>
                  </a:cubicBezTo>
                  <a:cubicBezTo>
                    <a:pt x="122" y="91"/>
                    <a:pt x="122" y="91"/>
                    <a:pt x="122" y="91"/>
                  </a:cubicBezTo>
                  <a:cubicBezTo>
                    <a:pt x="123" y="88"/>
                    <a:pt x="124" y="84"/>
                    <a:pt x="125" y="81"/>
                  </a:cubicBezTo>
                  <a:lnTo>
                    <a:pt x="139" y="78"/>
                  </a:lnTo>
                  <a:close/>
                  <a:moveTo>
                    <a:pt x="70" y="109"/>
                  </a:moveTo>
                  <a:cubicBezTo>
                    <a:pt x="47" y="109"/>
                    <a:pt x="29" y="91"/>
                    <a:pt x="29" y="69"/>
                  </a:cubicBezTo>
                  <a:cubicBezTo>
                    <a:pt x="29" y="46"/>
                    <a:pt x="47" y="28"/>
                    <a:pt x="70" y="28"/>
                  </a:cubicBezTo>
                  <a:cubicBezTo>
                    <a:pt x="92" y="28"/>
                    <a:pt x="110" y="46"/>
                    <a:pt x="110" y="69"/>
                  </a:cubicBezTo>
                  <a:cubicBezTo>
                    <a:pt x="110" y="91"/>
                    <a:pt x="92" y="109"/>
                    <a:pt x="70" y="109"/>
                  </a:cubicBez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2" name="Freeform 1657"/>
            <p:cNvSpPr>
              <a:spLocks noEditPoints="1"/>
            </p:cNvSpPr>
            <p:nvPr/>
          </p:nvSpPr>
          <p:spPr bwMode="auto">
            <a:xfrm>
              <a:off x="3858" y="1206"/>
              <a:ext cx="137" cy="136"/>
            </a:xfrm>
            <a:custGeom>
              <a:avLst/>
              <a:gdLst>
                <a:gd name="T0" fmla="*/ 83 w 83"/>
                <a:gd name="T1" fmla="*/ 47 h 82"/>
                <a:gd name="T2" fmla="*/ 83 w 83"/>
                <a:gd name="T3" fmla="*/ 36 h 82"/>
                <a:gd name="T4" fmla="*/ 75 w 83"/>
                <a:gd name="T5" fmla="*/ 34 h 82"/>
                <a:gd name="T6" fmla="*/ 73 w 83"/>
                <a:gd name="T7" fmla="*/ 28 h 82"/>
                <a:gd name="T8" fmla="*/ 78 w 83"/>
                <a:gd name="T9" fmla="*/ 21 h 82"/>
                <a:gd name="T10" fmla="*/ 72 w 83"/>
                <a:gd name="T11" fmla="*/ 13 h 82"/>
                <a:gd name="T12" fmla="*/ 64 w 83"/>
                <a:gd name="T13" fmla="*/ 16 h 82"/>
                <a:gd name="T14" fmla="*/ 59 w 83"/>
                <a:gd name="T15" fmla="*/ 12 h 82"/>
                <a:gd name="T16" fmla="*/ 60 w 83"/>
                <a:gd name="T17" fmla="*/ 4 h 82"/>
                <a:gd name="T18" fmla="*/ 49 w 83"/>
                <a:gd name="T19" fmla="*/ 0 h 82"/>
                <a:gd name="T20" fmla="*/ 45 w 83"/>
                <a:gd name="T21" fmla="*/ 8 h 82"/>
                <a:gd name="T22" fmla="*/ 42 w 83"/>
                <a:gd name="T23" fmla="*/ 8 h 82"/>
                <a:gd name="T24" fmla="*/ 38 w 83"/>
                <a:gd name="T25" fmla="*/ 8 h 82"/>
                <a:gd name="T26" fmla="*/ 34 w 83"/>
                <a:gd name="T27" fmla="*/ 0 h 82"/>
                <a:gd name="T28" fmla="*/ 24 w 83"/>
                <a:gd name="T29" fmla="*/ 4 h 82"/>
                <a:gd name="T30" fmla="*/ 25 w 83"/>
                <a:gd name="T31" fmla="*/ 12 h 82"/>
                <a:gd name="T32" fmla="*/ 19 w 83"/>
                <a:gd name="T33" fmla="*/ 16 h 82"/>
                <a:gd name="T34" fmla="*/ 11 w 83"/>
                <a:gd name="T35" fmla="*/ 13 h 82"/>
                <a:gd name="T36" fmla="*/ 5 w 83"/>
                <a:gd name="T37" fmla="*/ 21 h 82"/>
                <a:gd name="T38" fmla="*/ 11 w 83"/>
                <a:gd name="T39" fmla="*/ 28 h 82"/>
                <a:gd name="T40" fmla="*/ 9 w 83"/>
                <a:gd name="T41" fmla="*/ 34 h 82"/>
                <a:gd name="T42" fmla="*/ 0 w 83"/>
                <a:gd name="T43" fmla="*/ 36 h 82"/>
                <a:gd name="T44" fmla="*/ 0 w 83"/>
                <a:gd name="T45" fmla="*/ 47 h 82"/>
                <a:gd name="T46" fmla="*/ 9 w 83"/>
                <a:gd name="T47" fmla="*/ 48 h 82"/>
                <a:gd name="T48" fmla="*/ 11 w 83"/>
                <a:gd name="T49" fmla="*/ 55 h 82"/>
                <a:gd name="T50" fmla="*/ 5 w 83"/>
                <a:gd name="T51" fmla="*/ 61 h 82"/>
                <a:gd name="T52" fmla="*/ 11 w 83"/>
                <a:gd name="T53" fmla="*/ 70 h 82"/>
                <a:gd name="T54" fmla="*/ 19 w 83"/>
                <a:gd name="T55" fmla="*/ 66 h 82"/>
                <a:gd name="T56" fmla="*/ 25 w 83"/>
                <a:gd name="T57" fmla="*/ 70 h 82"/>
                <a:gd name="T58" fmla="*/ 24 w 83"/>
                <a:gd name="T59" fmla="*/ 79 h 82"/>
                <a:gd name="T60" fmla="*/ 34 w 83"/>
                <a:gd name="T61" fmla="*/ 82 h 82"/>
                <a:gd name="T62" fmla="*/ 38 w 83"/>
                <a:gd name="T63" fmla="*/ 75 h 82"/>
                <a:gd name="T64" fmla="*/ 42 w 83"/>
                <a:gd name="T65" fmla="*/ 75 h 82"/>
                <a:gd name="T66" fmla="*/ 45 w 83"/>
                <a:gd name="T67" fmla="*/ 75 h 82"/>
                <a:gd name="T68" fmla="*/ 49 w 83"/>
                <a:gd name="T69" fmla="*/ 82 h 82"/>
                <a:gd name="T70" fmla="*/ 60 w 83"/>
                <a:gd name="T71" fmla="*/ 79 h 82"/>
                <a:gd name="T72" fmla="*/ 59 w 83"/>
                <a:gd name="T73" fmla="*/ 70 h 82"/>
                <a:gd name="T74" fmla="*/ 64 w 83"/>
                <a:gd name="T75" fmla="*/ 66 h 82"/>
                <a:gd name="T76" fmla="*/ 72 w 83"/>
                <a:gd name="T77" fmla="*/ 70 h 82"/>
                <a:gd name="T78" fmla="*/ 78 w 83"/>
                <a:gd name="T79" fmla="*/ 61 h 82"/>
                <a:gd name="T80" fmla="*/ 73 w 83"/>
                <a:gd name="T81" fmla="*/ 55 h 82"/>
                <a:gd name="T82" fmla="*/ 75 w 83"/>
                <a:gd name="T83" fmla="*/ 48 h 82"/>
                <a:gd name="T84" fmla="*/ 83 w 83"/>
                <a:gd name="T85" fmla="*/ 47 h 82"/>
                <a:gd name="T86" fmla="*/ 42 w 83"/>
                <a:gd name="T87" fmla="*/ 65 h 82"/>
                <a:gd name="T88" fmla="*/ 17 w 83"/>
                <a:gd name="T89" fmla="*/ 41 h 82"/>
                <a:gd name="T90" fmla="*/ 42 w 83"/>
                <a:gd name="T91" fmla="*/ 17 h 82"/>
                <a:gd name="T92" fmla="*/ 66 w 83"/>
                <a:gd name="T93" fmla="*/ 41 h 82"/>
                <a:gd name="T94" fmla="*/ 42 w 83"/>
                <a:gd name="T95" fmla="*/ 6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82">
                  <a:moveTo>
                    <a:pt x="83" y="47"/>
                  </a:moveTo>
                  <a:cubicBezTo>
                    <a:pt x="83" y="36"/>
                    <a:pt x="83" y="36"/>
                    <a:pt x="83" y="36"/>
                  </a:cubicBezTo>
                  <a:cubicBezTo>
                    <a:pt x="75" y="34"/>
                    <a:pt x="75" y="34"/>
                    <a:pt x="75" y="34"/>
                  </a:cubicBezTo>
                  <a:cubicBezTo>
                    <a:pt x="74" y="32"/>
                    <a:pt x="73" y="30"/>
                    <a:pt x="73" y="28"/>
                  </a:cubicBezTo>
                  <a:cubicBezTo>
                    <a:pt x="78" y="21"/>
                    <a:pt x="78" y="21"/>
                    <a:pt x="78" y="21"/>
                  </a:cubicBezTo>
                  <a:cubicBezTo>
                    <a:pt x="72" y="13"/>
                    <a:pt x="72" y="13"/>
                    <a:pt x="72" y="13"/>
                  </a:cubicBezTo>
                  <a:cubicBezTo>
                    <a:pt x="64" y="16"/>
                    <a:pt x="64" y="16"/>
                    <a:pt x="64" y="16"/>
                  </a:cubicBezTo>
                  <a:cubicBezTo>
                    <a:pt x="62" y="15"/>
                    <a:pt x="61" y="13"/>
                    <a:pt x="59" y="12"/>
                  </a:cubicBezTo>
                  <a:cubicBezTo>
                    <a:pt x="60" y="4"/>
                    <a:pt x="60" y="4"/>
                    <a:pt x="60" y="4"/>
                  </a:cubicBezTo>
                  <a:cubicBezTo>
                    <a:pt x="49" y="0"/>
                    <a:pt x="49" y="0"/>
                    <a:pt x="49" y="0"/>
                  </a:cubicBezTo>
                  <a:cubicBezTo>
                    <a:pt x="45" y="8"/>
                    <a:pt x="45" y="8"/>
                    <a:pt x="45" y="8"/>
                  </a:cubicBezTo>
                  <a:cubicBezTo>
                    <a:pt x="44" y="8"/>
                    <a:pt x="43" y="8"/>
                    <a:pt x="42" y="8"/>
                  </a:cubicBezTo>
                  <a:cubicBezTo>
                    <a:pt x="40" y="8"/>
                    <a:pt x="39" y="8"/>
                    <a:pt x="38" y="8"/>
                  </a:cubicBezTo>
                  <a:cubicBezTo>
                    <a:pt x="34" y="0"/>
                    <a:pt x="34" y="0"/>
                    <a:pt x="34" y="0"/>
                  </a:cubicBezTo>
                  <a:cubicBezTo>
                    <a:pt x="24" y="4"/>
                    <a:pt x="24" y="4"/>
                    <a:pt x="24" y="4"/>
                  </a:cubicBezTo>
                  <a:cubicBezTo>
                    <a:pt x="25" y="12"/>
                    <a:pt x="25" y="12"/>
                    <a:pt x="25" y="12"/>
                  </a:cubicBezTo>
                  <a:cubicBezTo>
                    <a:pt x="23" y="13"/>
                    <a:pt x="21" y="15"/>
                    <a:pt x="19" y="16"/>
                  </a:cubicBezTo>
                  <a:cubicBezTo>
                    <a:pt x="11" y="13"/>
                    <a:pt x="11" y="13"/>
                    <a:pt x="11" y="13"/>
                  </a:cubicBezTo>
                  <a:cubicBezTo>
                    <a:pt x="5" y="21"/>
                    <a:pt x="5" y="21"/>
                    <a:pt x="5" y="21"/>
                  </a:cubicBezTo>
                  <a:cubicBezTo>
                    <a:pt x="11" y="28"/>
                    <a:pt x="11" y="28"/>
                    <a:pt x="11" y="28"/>
                  </a:cubicBezTo>
                  <a:cubicBezTo>
                    <a:pt x="10" y="30"/>
                    <a:pt x="9" y="32"/>
                    <a:pt x="9" y="34"/>
                  </a:cubicBezTo>
                  <a:cubicBezTo>
                    <a:pt x="0" y="36"/>
                    <a:pt x="0" y="36"/>
                    <a:pt x="0" y="36"/>
                  </a:cubicBezTo>
                  <a:cubicBezTo>
                    <a:pt x="0" y="47"/>
                    <a:pt x="0" y="47"/>
                    <a:pt x="0" y="47"/>
                  </a:cubicBezTo>
                  <a:cubicBezTo>
                    <a:pt x="9" y="48"/>
                    <a:pt x="9" y="48"/>
                    <a:pt x="9" y="48"/>
                  </a:cubicBezTo>
                  <a:cubicBezTo>
                    <a:pt x="9" y="51"/>
                    <a:pt x="10" y="53"/>
                    <a:pt x="11" y="55"/>
                  </a:cubicBezTo>
                  <a:cubicBezTo>
                    <a:pt x="5" y="61"/>
                    <a:pt x="5" y="61"/>
                    <a:pt x="5" y="61"/>
                  </a:cubicBezTo>
                  <a:cubicBezTo>
                    <a:pt x="11" y="70"/>
                    <a:pt x="11" y="70"/>
                    <a:pt x="11" y="70"/>
                  </a:cubicBezTo>
                  <a:cubicBezTo>
                    <a:pt x="19" y="66"/>
                    <a:pt x="19" y="66"/>
                    <a:pt x="19" y="66"/>
                  </a:cubicBezTo>
                  <a:cubicBezTo>
                    <a:pt x="21" y="68"/>
                    <a:pt x="23" y="69"/>
                    <a:pt x="25" y="70"/>
                  </a:cubicBezTo>
                  <a:cubicBezTo>
                    <a:pt x="24" y="79"/>
                    <a:pt x="24" y="79"/>
                    <a:pt x="24" y="79"/>
                  </a:cubicBezTo>
                  <a:cubicBezTo>
                    <a:pt x="34" y="82"/>
                    <a:pt x="34" y="82"/>
                    <a:pt x="34" y="82"/>
                  </a:cubicBezTo>
                  <a:cubicBezTo>
                    <a:pt x="38" y="75"/>
                    <a:pt x="38" y="75"/>
                    <a:pt x="38" y="75"/>
                  </a:cubicBezTo>
                  <a:cubicBezTo>
                    <a:pt x="39" y="75"/>
                    <a:pt x="41" y="75"/>
                    <a:pt x="42" y="75"/>
                  </a:cubicBezTo>
                  <a:cubicBezTo>
                    <a:pt x="43" y="75"/>
                    <a:pt x="44" y="75"/>
                    <a:pt x="45" y="75"/>
                  </a:cubicBezTo>
                  <a:cubicBezTo>
                    <a:pt x="49" y="82"/>
                    <a:pt x="49" y="82"/>
                    <a:pt x="49" y="82"/>
                  </a:cubicBezTo>
                  <a:cubicBezTo>
                    <a:pt x="60" y="79"/>
                    <a:pt x="60" y="79"/>
                    <a:pt x="60" y="79"/>
                  </a:cubicBezTo>
                  <a:cubicBezTo>
                    <a:pt x="59" y="70"/>
                    <a:pt x="59" y="70"/>
                    <a:pt x="59" y="70"/>
                  </a:cubicBezTo>
                  <a:cubicBezTo>
                    <a:pt x="61" y="69"/>
                    <a:pt x="62" y="68"/>
                    <a:pt x="64" y="66"/>
                  </a:cubicBezTo>
                  <a:cubicBezTo>
                    <a:pt x="72" y="70"/>
                    <a:pt x="72" y="70"/>
                    <a:pt x="72" y="70"/>
                  </a:cubicBezTo>
                  <a:cubicBezTo>
                    <a:pt x="78" y="61"/>
                    <a:pt x="78" y="61"/>
                    <a:pt x="78" y="61"/>
                  </a:cubicBezTo>
                  <a:cubicBezTo>
                    <a:pt x="73" y="55"/>
                    <a:pt x="73" y="55"/>
                    <a:pt x="73" y="55"/>
                  </a:cubicBezTo>
                  <a:cubicBezTo>
                    <a:pt x="73" y="53"/>
                    <a:pt x="74" y="51"/>
                    <a:pt x="75" y="48"/>
                  </a:cubicBezTo>
                  <a:lnTo>
                    <a:pt x="83" y="47"/>
                  </a:lnTo>
                  <a:close/>
                  <a:moveTo>
                    <a:pt x="42" y="65"/>
                  </a:moveTo>
                  <a:cubicBezTo>
                    <a:pt x="28" y="65"/>
                    <a:pt x="17" y="55"/>
                    <a:pt x="17" y="41"/>
                  </a:cubicBezTo>
                  <a:cubicBezTo>
                    <a:pt x="17" y="28"/>
                    <a:pt x="28" y="17"/>
                    <a:pt x="42" y="17"/>
                  </a:cubicBezTo>
                  <a:cubicBezTo>
                    <a:pt x="55" y="17"/>
                    <a:pt x="66" y="28"/>
                    <a:pt x="66" y="41"/>
                  </a:cubicBezTo>
                  <a:cubicBezTo>
                    <a:pt x="66" y="55"/>
                    <a:pt x="55" y="65"/>
                    <a:pt x="42" y="65"/>
                  </a:cubicBez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3" name="Freeform 1658"/>
            <p:cNvSpPr/>
            <p:nvPr/>
          </p:nvSpPr>
          <p:spPr bwMode="auto">
            <a:xfrm>
              <a:off x="3810" y="1822"/>
              <a:ext cx="364" cy="643"/>
            </a:xfrm>
            <a:custGeom>
              <a:avLst/>
              <a:gdLst>
                <a:gd name="T0" fmla="*/ 0 w 220"/>
                <a:gd name="T1" fmla="*/ 252 h 388"/>
                <a:gd name="T2" fmla="*/ 22 w 220"/>
                <a:gd name="T3" fmla="*/ 179 h 388"/>
                <a:gd name="T4" fmla="*/ 64 w 220"/>
                <a:gd name="T5" fmla="*/ 162 h 388"/>
                <a:gd name="T6" fmla="*/ 104 w 220"/>
                <a:gd name="T7" fmla="*/ 164 h 388"/>
                <a:gd name="T8" fmla="*/ 118 w 220"/>
                <a:gd name="T9" fmla="*/ 160 h 388"/>
                <a:gd name="T10" fmla="*/ 119 w 220"/>
                <a:gd name="T11" fmla="*/ 101 h 388"/>
                <a:gd name="T12" fmla="*/ 116 w 220"/>
                <a:gd name="T13" fmla="*/ 91 h 388"/>
                <a:gd name="T14" fmla="*/ 124 w 220"/>
                <a:gd name="T15" fmla="*/ 60 h 388"/>
                <a:gd name="T16" fmla="*/ 128 w 220"/>
                <a:gd name="T17" fmla="*/ 55 h 388"/>
                <a:gd name="T18" fmla="*/ 151 w 220"/>
                <a:gd name="T19" fmla="*/ 16 h 388"/>
                <a:gd name="T20" fmla="*/ 148 w 220"/>
                <a:gd name="T21" fmla="*/ 0 h 388"/>
                <a:gd name="T22" fmla="*/ 159 w 220"/>
                <a:gd name="T23" fmla="*/ 10 h 388"/>
                <a:gd name="T24" fmla="*/ 163 w 220"/>
                <a:gd name="T25" fmla="*/ 1 h 388"/>
                <a:gd name="T26" fmla="*/ 167 w 220"/>
                <a:gd name="T27" fmla="*/ 11 h 388"/>
                <a:gd name="T28" fmla="*/ 192 w 220"/>
                <a:gd name="T29" fmla="*/ 25 h 388"/>
                <a:gd name="T30" fmla="*/ 207 w 220"/>
                <a:gd name="T31" fmla="*/ 46 h 388"/>
                <a:gd name="T32" fmla="*/ 213 w 220"/>
                <a:gd name="T33" fmla="*/ 79 h 388"/>
                <a:gd name="T34" fmla="*/ 205 w 220"/>
                <a:gd name="T35" fmla="*/ 116 h 388"/>
                <a:gd name="T36" fmla="*/ 204 w 220"/>
                <a:gd name="T37" fmla="*/ 130 h 388"/>
                <a:gd name="T38" fmla="*/ 192 w 220"/>
                <a:gd name="T39" fmla="*/ 149 h 388"/>
                <a:gd name="T40" fmla="*/ 188 w 220"/>
                <a:gd name="T41" fmla="*/ 151 h 388"/>
                <a:gd name="T42" fmla="*/ 175 w 220"/>
                <a:gd name="T43" fmla="*/ 179 h 388"/>
                <a:gd name="T44" fmla="*/ 174 w 220"/>
                <a:gd name="T45" fmla="*/ 201 h 388"/>
                <a:gd name="T46" fmla="*/ 182 w 220"/>
                <a:gd name="T47" fmla="*/ 228 h 388"/>
                <a:gd name="T48" fmla="*/ 209 w 220"/>
                <a:gd name="T49" fmla="*/ 266 h 388"/>
                <a:gd name="T50" fmla="*/ 219 w 220"/>
                <a:gd name="T51" fmla="*/ 309 h 388"/>
                <a:gd name="T52" fmla="*/ 210 w 220"/>
                <a:gd name="T53" fmla="*/ 388 h 388"/>
                <a:gd name="T54" fmla="*/ 0 w 220"/>
                <a:gd name="T55" fmla="*/ 25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0" h="388">
                  <a:moveTo>
                    <a:pt x="0" y="252"/>
                  </a:moveTo>
                  <a:cubicBezTo>
                    <a:pt x="0" y="252"/>
                    <a:pt x="8" y="202"/>
                    <a:pt x="22" y="179"/>
                  </a:cubicBezTo>
                  <a:cubicBezTo>
                    <a:pt x="35" y="156"/>
                    <a:pt x="41" y="153"/>
                    <a:pt x="64" y="162"/>
                  </a:cubicBezTo>
                  <a:cubicBezTo>
                    <a:pt x="86" y="171"/>
                    <a:pt x="100" y="166"/>
                    <a:pt x="104" y="164"/>
                  </a:cubicBezTo>
                  <a:cubicBezTo>
                    <a:pt x="108" y="161"/>
                    <a:pt x="114" y="160"/>
                    <a:pt x="118" y="160"/>
                  </a:cubicBezTo>
                  <a:cubicBezTo>
                    <a:pt x="118" y="160"/>
                    <a:pt x="125" y="127"/>
                    <a:pt x="119" y="101"/>
                  </a:cubicBezTo>
                  <a:cubicBezTo>
                    <a:pt x="119" y="101"/>
                    <a:pt x="116" y="96"/>
                    <a:pt x="116" y="91"/>
                  </a:cubicBezTo>
                  <a:cubicBezTo>
                    <a:pt x="117" y="87"/>
                    <a:pt x="119" y="66"/>
                    <a:pt x="124" y="60"/>
                  </a:cubicBezTo>
                  <a:cubicBezTo>
                    <a:pt x="124" y="60"/>
                    <a:pt x="127" y="58"/>
                    <a:pt x="128" y="55"/>
                  </a:cubicBezTo>
                  <a:cubicBezTo>
                    <a:pt x="128" y="52"/>
                    <a:pt x="132" y="27"/>
                    <a:pt x="151" y="16"/>
                  </a:cubicBezTo>
                  <a:cubicBezTo>
                    <a:pt x="151" y="16"/>
                    <a:pt x="157" y="9"/>
                    <a:pt x="148" y="0"/>
                  </a:cubicBezTo>
                  <a:cubicBezTo>
                    <a:pt x="148" y="0"/>
                    <a:pt x="153" y="0"/>
                    <a:pt x="159" y="10"/>
                  </a:cubicBezTo>
                  <a:cubicBezTo>
                    <a:pt x="159" y="10"/>
                    <a:pt x="158" y="1"/>
                    <a:pt x="163" y="1"/>
                  </a:cubicBezTo>
                  <a:cubicBezTo>
                    <a:pt x="163" y="1"/>
                    <a:pt x="158" y="10"/>
                    <a:pt x="167" y="11"/>
                  </a:cubicBezTo>
                  <a:cubicBezTo>
                    <a:pt x="175" y="12"/>
                    <a:pt x="186" y="16"/>
                    <a:pt x="192" y="25"/>
                  </a:cubicBezTo>
                  <a:cubicBezTo>
                    <a:pt x="198" y="33"/>
                    <a:pt x="198" y="40"/>
                    <a:pt x="207" y="46"/>
                  </a:cubicBezTo>
                  <a:cubicBezTo>
                    <a:pt x="215" y="53"/>
                    <a:pt x="214" y="72"/>
                    <a:pt x="213" y="79"/>
                  </a:cubicBezTo>
                  <a:cubicBezTo>
                    <a:pt x="212" y="85"/>
                    <a:pt x="205" y="112"/>
                    <a:pt x="205" y="116"/>
                  </a:cubicBezTo>
                  <a:cubicBezTo>
                    <a:pt x="206" y="121"/>
                    <a:pt x="206" y="124"/>
                    <a:pt x="204" y="130"/>
                  </a:cubicBezTo>
                  <a:cubicBezTo>
                    <a:pt x="202" y="136"/>
                    <a:pt x="194" y="150"/>
                    <a:pt x="192" y="149"/>
                  </a:cubicBezTo>
                  <a:cubicBezTo>
                    <a:pt x="190" y="148"/>
                    <a:pt x="188" y="150"/>
                    <a:pt x="188" y="151"/>
                  </a:cubicBezTo>
                  <a:cubicBezTo>
                    <a:pt x="187" y="152"/>
                    <a:pt x="176" y="171"/>
                    <a:pt x="175" y="179"/>
                  </a:cubicBezTo>
                  <a:cubicBezTo>
                    <a:pt x="173" y="187"/>
                    <a:pt x="170" y="197"/>
                    <a:pt x="174" y="201"/>
                  </a:cubicBezTo>
                  <a:cubicBezTo>
                    <a:pt x="178" y="206"/>
                    <a:pt x="180" y="221"/>
                    <a:pt x="182" y="228"/>
                  </a:cubicBezTo>
                  <a:cubicBezTo>
                    <a:pt x="184" y="235"/>
                    <a:pt x="202" y="254"/>
                    <a:pt x="209" y="266"/>
                  </a:cubicBezTo>
                  <a:cubicBezTo>
                    <a:pt x="216" y="278"/>
                    <a:pt x="220" y="280"/>
                    <a:pt x="219" y="309"/>
                  </a:cubicBezTo>
                  <a:cubicBezTo>
                    <a:pt x="217" y="339"/>
                    <a:pt x="215" y="369"/>
                    <a:pt x="210" y="388"/>
                  </a:cubicBezTo>
                  <a:lnTo>
                    <a:pt x="0" y="2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pic>
        <p:nvPicPr>
          <p:cNvPr id="184" name="图片 183"/>
          <p:cNvPicPr>
            <a:picLocks noChangeAspect="1"/>
          </p:cNvPicPr>
          <p:nvPr userDrawn="1"/>
        </p:nvPicPr>
        <p:blipFill>
          <a:blip r:embed="rId17" cstate="print"/>
          <a:stretch>
            <a:fillRect/>
          </a:stretch>
        </p:blipFill>
        <p:spPr>
          <a:xfrm>
            <a:off x="342831" y="2885152"/>
            <a:ext cx="5449445" cy="2992559"/>
          </a:xfrm>
          <a:prstGeom prst="rect">
            <a:avLst/>
          </a:prstGeom>
        </p:spPr>
      </p:pic>
      <p:grpSp>
        <p:nvGrpSpPr>
          <p:cNvPr id="185" name="组合 184"/>
          <p:cNvGrpSpPr/>
          <p:nvPr userDrawn="1"/>
        </p:nvGrpSpPr>
        <p:grpSpPr>
          <a:xfrm>
            <a:off x="4035009" y="2875737"/>
            <a:ext cx="1846033" cy="1651943"/>
            <a:chOff x="8298467" y="4752421"/>
            <a:chExt cx="1574612" cy="1409059"/>
          </a:xfrm>
        </p:grpSpPr>
        <p:pic>
          <p:nvPicPr>
            <p:cNvPr id="186" name="Picture 15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6731" y="4995147"/>
              <a:ext cx="24895" cy="2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 name="Freeform 1604"/>
            <p:cNvSpPr/>
            <p:nvPr/>
          </p:nvSpPr>
          <p:spPr bwMode="auto">
            <a:xfrm>
              <a:off x="8298467" y="4752421"/>
              <a:ext cx="889998" cy="1254710"/>
            </a:xfrm>
            <a:custGeom>
              <a:avLst/>
              <a:gdLst>
                <a:gd name="T0" fmla="*/ 715 w 715"/>
                <a:gd name="T1" fmla="*/ 502 h 1008"/>
                <a:gd name="T2" fmla="*/ 268 w 715"/>
                <a:gd name="T3" fmla="*/ 1008 h 1008"/>
                <a:gd name="T4" fmla="*/ 0 w 715"/>
                <a:gd name="T5" fmla="*/ 511 h 1008"/>
                <a:gd name="T6" fmla="*/ 450 w 715"/>
                <a:gd name="T7" fmla="*/ 0 h 1008"/>
                <a:gd name="T8" fmla="*/ 715 w 715"/>
                <a:gd name="T9" fmla="*/ 502 h 1008"/>
              </a:gdLst>
              <a:ahLst/>
              <a:cxnLst>
                <a:cxn ang="0">
                  <a:pos x="T0" y="T1"/>
                </a:cxn>
                <a:cxn ang="0">
                  <a:pos x="T2" y="T3"/>
                </a:cxn>
                <a:cxn ang="0">
                  <a:pos x="T4" y="T5"/>
                </a:cxn>
                <a:cxn ang="0">
                  <a:pos x="T6" y="T7"/>
                </a:cxn>
                <a:cxn ang="0">
                  <a:pos x="T8" y="T9"/>
                </a:cxn>
              </a:cxnLst>
              <a:rect l="0" t="0" r="r" b="b"/>
              <a:pathLst>
                <a:path w="715" h="1008">
                  <a:moveTo>
                    <a:pt x="715" y="502"/>
                  </a:moveTo>
                  <a:lnTo>
                    <a:pt x="268" y="1008"/>
                  </a:lnTo>
                  <a:lnTo>
                    <a:pt x="0" y="511"/>
                  </a:lnTo>
                  <a:lnTo>
                    <a:pt x="450" y="0"/>
                  </a:lnTo>
                  <a:lnTo>
                    <a:pt x="715" y="502"/>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8" name="Freeform 1605"/>
            <p:cNvSpPr/>
            <p:nvPr/>
          </p:nvSpPr>
          <p:spPr bwMode="auto">
            <a:xfrm>
              <a:off x="8632061" y="5377286"/>
              <a:ext cx="1241018" cy="784194"/>
            </a:xfrm>
            <a:custGeom>
              <a:avLst/>
              <a:gdLst>
                <a:gd name="T0" fmla="*/ 997 w 997"/>
                <a:gd name="T1" fmla="*/ 139 h 630"/>
                <a:gd name="T2" fmla="*/ 505 w 997"/>
                <a:gd name="T3" fmla="*/ 630 h 630"/>
                <a:gd name="T4" fmla="*/ 0 w 997"/>
                <a:gd name="T5" fmla="*/ 506 h 630"/>
                <a:gd name="T6" fmla="*/ 447 w 997"/>
                <a:gd name="T7" fmla="*/ 0 h 630"/>
                <a:gd name="T8" fmla="*/ 997 w 997"/>
                <a:gd name="T9" fmla="*/ 139 h 630"/>
              </a:gdLst>
              <a:ahLst/>
              <a:cxnLst>
                <a:cxn ang="0">
                  <a:pos x="T0" y="T1"/>
                </a:cxn>
                <a:cxn ang="0">
                  <a:pos x="T2" y="T3"/>
                </a:cxn>
                <a:cxn ang="0">
                  <a:pos x="T4" y="T5"/>
                </a:cxn>
                <a:cxn ang="0">
                  <a:pos x="T6" y="T7"/>
                </a:cxn>
                <a:cxn ang="0">
                  <a:pos x="T8" y="T9"/>
                </a:cxn>
              </a:cxnLst>
              <a:rect l="0" t="0" r="r" b="b"/>
              <a:pathLst>
                <a:path w="997" h="630">
                  <a:moveTo>
                    <a:pt x="997" y="139"/>
                  </a:moveTo>
                  <a:lnTo>
                    <a:pt x="505" y="630"/>
                  </a:lnTo>
                  <a:lnTo>
                    <a:pt x="0" y="506"/>
                  </a:lnTo>
                  <a:lnTo>
                    <a:pt x="447" y="0"/>
                  </a:lnTo>
                  <a:lnTo>
                    <a:pt x="997" y="139"/>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9" name="Freeform 1606"/>
            <p:cNvSpPr/>
            <p:nvPr/>
          </p:nvSpPr>
          <p:spPr bwMode="auto">
            <a:xfrm>
              <a:off x="8858606" y="4752421"/>
              <a:ext cx="1014473" cy="797886"/>
            </a:xfrm>
            <a:custGeom>
              <a:avLst/>
              <a:gdLst>
                <a:gd name="T0" fmla="*/ 585 w 815"/>
                <a:gd name="T1" fmla="*/ 149 h 641"/>
                <a:gd name="T2" fmla="*/ 815 w 815"/>
                <a:gd name="T3" fmla="*/ 641 h 641"/>
                <a:gd name="T4" fmla="*/ 265 w 815"/>
                <a:gd name="T5" fmla="*/ 502 h 641"/>
                <a:gd name="T6" fmla="*/ 0 w 815"/>
                <a:gd name="T7" fmla="*/ 0 h 641"/>
                <a:gd name="T8" fmla="*/ 585 w 815"/>
                <a:gd name="T9" fmla="*/ 149 h 641"/>
              </a:gdLst>
              <a:ahLst/>
              <a:cxnLst>
                <a:cxn ang="0">
                  <a:pos x="T0" y="T1"/>
                </a:cxn>
                <a:cxn ang="0">
                  <a:pos x="T2" y="T3"/>
                </a:cxn>
                <a:cxn ang="0">
                  <a:pos x="T4" y="T5"/>
                </a:cxn>
                <a:cxn ang="0">
                  <a:pos x="T6" y="T7"/>
                </a:cxn>
                <a:cxn ang="0">
                  <a:pos x="T8" y="T9"/>
                </a:cxn>
              </a:cxnLst>
              <a:rect l="0" t="0" r="r" b="b"/>
              <a:pathLst>
                <a:path w="815" h="641">
                  <a:moveTo>
                    <a:pt x="585" y="149"/>
                  </a:moveTo>
                  <a:lnTo>
                    <a:pt x="815" y="641"/>
                  </a:lnTo>
                  <a:lnTo>
                    <a:pt x="265" y="502"/>
                  </a:lnTo>
                  <a:lnTo>
                    <a:pt x="0" y="0"/>
                  </a:lnTo>
                  <a:lnTo>
                    <a:pt x="585" y="149"/>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0" name="Freeform 1615"/>
            <p:cNvSpPr/>
            <p:nvPr/>
          </p:nvSpPr>
          <p:spPr bwMode="auto">
            <a:xfrm>
              <a:off x="8500117" y="5069832"/>
              <a:ext cx="392097" cy="474251"/>
            </a:xfrm>
            <a:custGeom>
              <a:avLst/>
              <a:gdLst>
                <a:gd name="T0" fmla="*/ 0 w 190"/>
                <a:gd name="T1" fmla="*/ 142 h 230"/>
                <a:gd name="T2" fmla="*/ 71 w 190"/>
                <a:gd name="T3" fmla="*/ 24 h 230"/>
                <a:gd name="T4" fmla="*/ 104 w 190"/>
                <a:gd name="T5" fmla="*/ 11 h 230"/>
                <a:gd name="T6" fmla="*/ 184 w 190"/>
                <a:gd name="T7" fmla="*/ 142 h 230"/>
                <a:gd name="T8" fmla="*/ 175 w 190"/>
                <a:gd name="T9" fmla="*/ 194 h 230"/>
                <a:gd name="T10" fmla="*/ 160 w 190"/>
                <a:gd name="T11" fmla="*/ 220 h 230"/>
                <a:gd name="T12" fmla="*/ 134 w 190"/>
                <a:gd name="T13" fmla="*/ 230 h 230"/>
                <a:gd name="T14" fmla="*/ 67 w 190"/>
                <a:gd name="T15" fmla="*/ 108 h 230"/>
                <a:gd name="T16" fmla="*/ 67 w 190"/>
                <a:gd name="T17" fmla="*/ 107 h 230"/>
                <a:gd name="T18" fmla="*/ 66 w 190"/>
                <a:gd name="T19" fmla="*/ 108 h 230"/>
                <a:gd name="T20" fmla="*/ 0 w 190"/>
                <a:gd name="T21" fmla="*/ 1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30">
                  <a:moveTo>
                    <a:pt x="0" y="142"/>
                  </a:moveTo>
                  <a:cubicBezTo>
                    <a:pt x="71" y="24"/>
                    <a:pt x="71" y="24"/>
                    <a:pt x="71" y="24"/>
                  </a:cubicBezTo>
                  <a:cubicBezTo>
                    <a:pt x="83" y="6"/>
                    <a:pt x="97" y="0"/>
                    <a:pt x="104" y="11"/>
                  </a:cubicBezTo>
                  <a:cubicBezTo>
                    <a:pt x="184" y="142"/>
                    <a:pt x="184" y="142"/>
                    <a:pt x="184" y="142"/>
                  </a:cubicBezTo>
                  <a:cubicBezTo>
                    <a:pt x="190" y="152"/>
                    <a:pt x="187" y="176"/>
                    <a:pt x="175" y="194"/>
                  </a:cubicBezTo>
                  <a:cubicBezTo>
                    <a:pt x="160" y="220"/>
                    <a:pt x="160" y="220"/>
                    <a:pt x="160" y="220"/>
                  </a:cubicBezTo>
                  <a:cubicBezTo>
                    <a:pt x="153" y="218"/>
                    <a:pt x="145" y="222"/>
                    <a:pt x="134" y="230"/>
                  </a:cubicBezTo>
                  <a:cubicBezTo>
                    <a:pt x="67" y="108"/>
                    <a:pt x="67" y="108"/>
                    <a:pt x="67" y="108"/>
                  </a:cubicBezTo>
                  <a:cubicBezTo>
                    <a:pt x="67" y="107"/>
                    <a:pt x="67" y="107"/>
                    <a:pt x="67" y="107"/>
                  </a:cubicBezTo>
                  <a:cubicBezTo>
                    <a:pt x="66" y="108"/>
                    <a:pt x="66" y="108"/>
                    <a:pt x="66" y="108"/>
                  </a:cubicBezTo>
                  <a:lnTo>
                    <a:pt x="0"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1" name="Freeform 1616"/>
            <p:cNvSpPr/>
            <p:nvPr/>
          </p:nvSpPr>
          <p:spPr bwMode="auto">
            <a:xfrm>
              <a:off x="8490159" y="5306335"/>
              <a:ext cx="397076" cy="423216"/>
            </a:xfrm>
            <a:custGeom>
              <a:avLst/>
              <a:gdLst>
                <a:gd name="T0" fmla="*/ 68 w 193"/>
                <a:gd name="T1" fmla="*/ 0 h 205"/>
                <a:gd name="T2" fmla="*/ 135 w 193"/>
                <a:gd name="T3" fmla="*/ 123 h 205"/>
                <a:gd name="T4" fmla="*/ 193 w 193"/>
                <a:gd name="T5" fmla="*/ 160 h 205"/>
                <a:gd name="T6" fmla="*/ 104 w 193"/>
                <a:gd name="T7" fmla="*/ 205 h 205"/>
                <a:gd name="T8" fmla="*/ 0 w 193"/>
                <a:gd name="T9" fmla="*/ 35 h 205"/>
                <a:gd name="T10" fmla="*/ 68 w 193"/>
                <a:gd name="T11" fmla="*/ 0 h 205"/>
              </a:gdLst>
              <a:ahLst/>
              <a:cxnLst>
                <a:cxn ang="0">
                  <a:pos x="T0" y="T1"/>
                </a:cxn>
                <a:cxn ang="0">
                  <a:pos x="T2" y="T3"/>
                </a:cxn>
                <a:cxn ang="0">
                  <a:pos x="T4" y="T5"/>
                </a:cxn>
                <a:cxn ang="0">
                  <a:pos x="T6" y="T7"/>
                </a:cxn>
                <a:cxn ang="0">
                  <a:pos x="T8" y="T9"/>
                </a:cxn>
                <a:cxn ang="0">
                  <a:pos x="T10" y="T11"/>
                </a:cxn>
              </a:cxnLst>
              <a:rect l="0" t="0" r="r" b="b"/>
              <a:pathLst>
                <a:path w="193" h="205">
                  <a:moveTo>
                    <a:pt x="68" y="0"/>
                  </a:moveTo>
                  <a:cubicBezTo>
                    <a:pt x="135" y="123"/>
                    <a:pt x="135" y="123"/>
                    <a:pt x="135" y="123"/>
                  </a:cubicBezTo>
                  <a:cubicBezTo>
                    <a:pt x="163" y="101"/>
                    <a:pt x="170" y="111"/>
                    <a:pt x="193" y="160"/>
                  </a:cubicBezTo>
                  <a:cubicBezTo>
                    <a:pt x="104" y="205"/>
                    <a:pt x="104" y="205"/>
                    <a:pt x="104" y="205"/>
                  </a:cubicBezTo>
                  <a:cubicBezTo>
                    <a:pt x="0" y="35"/>
                    <a:pt x="0" y="35"/>
                    <a:pt x="0" y="35"/>
                  </a:cubicBez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2" name="Freeform 1627"/>
            <p:cNvSpPr/>
            <p:nvPr/>
          </p:nvSpPr>
          <p:spPr bwMode="auto">
            <a:xfrm>
              <a:off x="9357751" y="5028756"/>
              <a:ext cx="121986" cy="195426"/>
            </a:xfrm>
            <a:custGeom>
              <a:avLst/>
              <a:gdLst>
                <a:gd name="T0" fmla="*/ 12 w 59"/>
                <a:gd name="T1" fmla="*/ 49 h 95"/>
                <a:gd name="T2" fmla="*/ 0 w 59"/>
                <a:gd name="T3" fmla="*/ 3 h 95"/>
                <a:gd name="T4" fmla="*/ 3 w 59"/>
                <a:gd name="T5" fmla="*/ 0 h 95"/>
                <a:gd name="T6" fmla="*/ 9 w 59"/>
                <a:gd name="T7" fmla="*/ 5 h 95"/>
                <a:gd name="T8" fmla="*/ 21 w 59"/>
                <a:gd name="T9" fmla="*/ 50 h 95"/>
                <a:gd name="T10" fmla="*/ 28 w 59"/>
                <a:gd name="T11" fmla="*/ 59 h 95"/>
                <a:gd name="T12" fmla="*/ 29 w 59"/>
                <a:gd name="T13" fmla="*/ 63 h 95"/>
                <a:gd name="T14" fmla="*/ 56 w 59"/>
                <a:gd name="T15" fmla="*/ 89 h 95"/>
                <a:gd name="T16" fmla="*/ 57 w 59"/>
                <a:gd name="T17" fmla="*/ 95 h 95"/>
                <a:gd name="T18" fmla="*/ 55 w 59"/>
                <a:gd name="T19" fmla="*/ 95 h 95"/>
                <a:gd name="T20" fmla="*/ 51 w 59"/>
                <a:gd name="T21" fmla="*/ 93 h 95"/>
                <a:gd name="T22" fmla="*/ 24 w 59"/>
                <a:gd name="T23" fmla="*/ 67 h 95"/>
                <a:gd name="T24" fmla="*/ 21 w 59"/>
                <a:gd name="T25" fmla="*/ 66 h 95"/>
                <a:gd name="T26" fmla="*/ 9 w 59"/>
                <a:gd name="T27" fmla="*/ 55 h 95"/>
                <a:gd name="T28" fmla="*/ 12 w 59"/>
                <a:gd name="T29" fmla="*/ 4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95">
                  <a:moveTo>
                    <a:pt x="12" y="49"/>
                  </a:moveTo>
                  <a:cubicBezTo>
                    <a:pt x="0" y="3"/>
                    <a:pt x="0" y="3"/>
                    <a:pt x="0" y="3"/>
                  </a:cubicBezTo>
                  <a:cubicBezTo>
                    <a:pt x="0" y="1"/>
                    <a:pt x="1" y="0"/>
                    <a:pt x="3" y="0"/>
                  </a:cubicBezTo>
                  <a:cubicBezTo>
                    <a:pt x="6" y="1"/>
                    <a:pt x="8" y="3"/>
                    <a:pt x="9" y="5"/>
                  </a:cubicBezTo>
                  <a:cubicBezTo>
                    <a:pt x="21" y="50"/>
                    <a:pt x="21" y="50"/>
                    <a:pt x="21" y="50"/>
                  </a:cubicBezTo>
                  <a:cubicBezTo>
                    <a:pt x="24" y="52"/>
                    <a:pt x="27" y="56"/>
                    <a:pt x="28" y="59"/>
                  </a:cubicBezTo>
                  <a:cubicBezTo>
                    <a:pt x="29" y="61"/>
                    <a:pt x="29" y="62"/>
                    <a:pt x="29" y="63"/>
                  </a:cubicBezTo>
                  <a:cubicBezTo>
                    <a:pt x="56" y="89"/>
                    <a:pt x="56" y="89"/>
                    <a:pt x="56" y="89"/>
                  </a:cubicBezTo>
                  <a:cubicBezTo>
                    <a:pt x="58" y="91"/>
                    <a:pt x="59" y="94"/>
                    <a:pt x="57" y="95"/>
                  </a:cubicBezTo>
                  <a:cubicBezTo>
                    <a:pt x="57" y="95"/>
                    <a:pt x="56" y="95"/>
                    <a:pt x="55" y="95"/>
                  </a:cubicBezTo>
                  <a:cubicBezTo>
                    <a:pt x="54" y="95"/>
                    <a:pt x="52" y="94"/>
                    <a:pt x="51" y="93"/>
                  </a:cubicBezTo>
                  <a:cubicBezTo>
                    <a:pt x="24" y="67"/>
                    <a:pt x="24" y="67"/>
                    <a:pt x="24" y="67"/>
                  </a:cubicBezTo>
                  <a:cubicBezTo>
                    <a:pt x="23" y="67"/>
                    <a:pt x="22" y="67"/>
                    <a:pt x="21" y="66"/>
                  </a:cubicBezTo>
                  <a:cubicBezTo>
                    <a:pt x="16" y="65"/>
                    <a:pt x="11" y="60"/>
                    <a:pt x="9" y="55"/>
                  </a:cubicBezTo>
                  <a:cubicBezTo>
                    <a:pt x="8" y="52"/>
                    <a:pt x="10" y="49"/>
                    <a:pt x="12"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3" name="Freeform 1628"/>
            <p:cNvSpPr>
              <a:spLocks noEditPoints="1"/>
            </p:cNvSpPr>
            <p:nvPr/>
          </p:nvSpPr>
          <p:spPr bwMode="auto">
            <a:xfrm>
              <a:off x="9225808" y="4937889"/>
              <a:ext cx="342307" cy="426950"/>
            </a:xfrm>
            <a:custGeom>
              <a:avLst/>
              <a:gdLst>
                <a:gd name="T0" fmla="*/ 158 w 166"/>
                <a:gd name="T1" fmla="*/ 117 h 207"/>
                <a:gd name="T2" fmla="*/ 100 w 166"/>
                <a:gd name="T3" fmla="*/ 45 h 207"/>
                <a:gd name="T4" fmla="*/ 101 w 166"/>
                <a:gd name="T5" fmla="*/ 41 h 207"/>
                <a:gd name="T6" fmla="*/ 119 w 166"/>
                <a:gd name="T7" fmla="*/ 51 h 207"/>
                <a:gd name="T8" fmla="*/ 104 w 166"/>
                <a:gd name="T9" fmla="*/ 26 h 207"/>
                <a:gd name="T10" fmla="*/ 104 w 166"/>
                <a:gd name="T11" fmla="*/ 23 h 207"/>
                <a:gd name="T12" fmla="*/ 101 w 166"/>
                <a:gd name="T13" fmla="*/ 19 h 207"/>
                <a:gd name="T14" fmla="*/ 97 w 166"/>
                <a:gd name="T15" fmla="*/ 19 h 207"/>
                <a:gd name="T16" fmla="*/ 96 w 166"/>
                <a:gd name="T17" fmla="*/ 21 h 207"/>
                <a:gd name="T18" fmla="*/ 75 w 166"/>
                <a:gd name="T19" fmla="*/ 26 h 207"/>
                <a:gd name="T20" fmla="*/ 93 w 166"/>
                <a:gd name="T21" fmla="*/ 36 h 207"/>
                <a:gd name="T22" fmla="*/ 92 w 166"/>
                <a:gd name="T23" fmla="*/ 41 h 207"/>
                <a:gd name="T24" fmla="*/ 64 w 166"/>
                <a:gd name="T25" fmla="*/ 31 h 207"/>
                <a:gd name="T26" fmla="*/ 38 w 166"/>
                <a:gd name="T27" fmla="*/ 30 h 207"/>
                <a:gd name="T28" fmla="*/ 35 w 166"/>
                <a:gd name="T29" fmla="*/ 25 h 207"/>
                <a:gd name="T30" fmla="*/ 49 w 166"/>
                <a:gd name="T31" fmla="*/ 22 h 207"/>
                <a:gd name="T32" fmla="*/ 22 w 166"/>
                <a:gd name="T33" fmla="*/ 7 h 207"/>
                <a:gd name="T34" fmla="*/ 19 w 166"/>
                <a:gd name="T35" fmla="*/ 3 h 207"/>
                <a:gd name="T36" fmla="*/ 15 w 166"/>
                <a:gd name="T37" fmla="*/ 1 h 207"/>
                <a:gd name="T38" fmla="*/ 14 w 166"/>
                <a:gd name="T39" fmla="*/ 4 h 207"/>
                <a:gd name="T40" fmla="*/ 16 w 166"/>
                <a:gd name="T41" fmla="*/ 8 h 207"/>
                <a:gd name="T42" fmla="*/ 14 w 166"/>
                <a:gd name="T43" fmla="*/ 30 h 207"/>
                <a:gd name="T44" fmla="*/ 29 w 166"/>
                <a:gd name="T45" fmla="*/ 26 h 207"/>
                <a:gd name="T46" fmla="*/ 32 w 166"/>
                <a:gd name="T47" fmla="*/ 31 h 207"/>
                <a:gd name="T48" fmla="*/ 7 w 166"/>
                <a:gd name="T49" fmla="*/ 86 h 207"/>
                <a:gd name="T50" fmla="*/ 69 w 166"/>
                <a:gd name="T51" fmla="*/ 159 h 207"/>
                <a:gd name="T52" fmla="*/ 63 w 166"/>
                <a:gd name="T53" fmla="*/ 184 h 207"/>
                <a:gd name="T54" fmla="*/ 66 w 166"/>
                <a:gd name="T55" fmla="*/ 189 h 207"/>
                <a:gd name="T56" fmla="*/ 71 w 166"/>
                <a:gd name="T57" fmla="*/ 189 h 207"/>
                <a:gd name="T58" fmla="*/ 76 w 166"/>
                <a:gd name="T59" fmla="*/ 163 h 207"/>
                <a:gd name="T60" fmla="*/ 102 w 166"/>
                <a:gd name="T61" fmla="*/ 172 h 207"/>
                <a:gd name="T62" fmla="*/ 126 w 166"/>
                <a:gd name="T63" fmla="*/ 173 h 207"/>
                <a:gd name="T64" fmla="*/ 147 w 166"/>
                <a:gd name="T65" fmla="*/ 204 h 207"/>
                <a:gd name="T66" fmla="*/ 151 w 166"/>
                <a:gd name="T67" fmla="*/ 206 h 207"/>
                <a:gd name="T68" fmla="*/ 153 w 166"/>
                <a:gd name="T69" fmla="*/ 203 h 207"/>
                <a:gd name="T70" fmla="*/ 132 w 166"/>
                <a:gd name="T71" fmla="*/ 172 h 207"/>
                <a:gd name="T72" fmla="*/ 158 w 166"/>
                <a:gd name="T73" fmla="*/ 117 h 207"/>
                <a:gd name="T74" fmla="*/ 100 w 166"/>
                <a:gd name="T75" fmla="*/ 164 h 207"/>
                <a:gd name="T76" fmla="*/ 16 w 166"/>
                <a:gd name="T77" fmla="*/ 88 h 207"/>
                <a:gd name="T78" fmla="*/ 66 w 166"/>
                <a:gd name="T79" fmla="*/ 38 h 207"/>
                <a:gd name="T80" fmla="*/ 150 w 166"/>
                <a:gd name="T81" fmla="*/ 115 h 207"/>
                <a:gd name="T82" fmla="*/ 100 w 166"/>
                <a:gd name="T83" fmla="*/ 1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207">
                  <a:moveTo>
                    <a:pt x="158" y="117"/>
                  </a:moveTo>
                  <a:cubicBezTo>
                    <a:pt x="151" y="89"/>
                    <a:pt x="127" y="62"/>
                    <a:pt x="100" y="45"/>
                  </a:cubicBezTo>
                  <a:cubicBezTo>
                    <a:pt x="101" y="41"/>
                    <a:pt x="101" y="41"/>
                    <a:pt x="101" y="41"/>
                  </a:cubicBezTo>
                  <a:cubicBezTo>
                    <a:pt x="119" y="51"/>
                    <a:pt x="119" y="51"/>
                    <a:pt x="119" y="51"/>
                  </a:cubicBezTo>
                  <a:cubicBezTo>
                    <a:pt x="120" y="43"/>
                    <a:pt x="114" y="33"/>
                    <a:pt x="104" y="26"/>
                  </a:cubicBezTo>
                  <a:cubicBezTo>
                    <a:pt x="104" y="23"/>
                    <a:pt x="104" y="23"/>
                    <a:pt x="104" y="23"/>
                  </a:cubicBezTo>
                  <a:cubicBezTo>
                    <a:pt x="105" y="22"/>
                    <a:pt x="103" y="20"/>
                    <a:pt x="101" y="19"/>
                  </a:cubicBezTo>
                  <a:cubicBezTo>
                    <a:pt x="99" y="17"/>
                    <a:pt x="97" y="17"/>
                    <a:pt x="97" y="19"/>
                  </a:cubicBezTo>
                  <a:cubicBezTo>
                    <a:pt x="96" y="21"/>
                    <a:pt x="96" y="21"/>
                    <a:pt x="96" y="21"/>
                  </a:cubicBezTo>
                  <a:cubicBezTo>
                    <a:pt x="86" y="17"/>
                    <a:pt x="76" y="19"/>
                    <a:pt x="75" y="26"/>
                  </a:cubicBezTo>
                  <a:cubicBezTo>
                    <a:pt x="93" y="36"/>
                    <a:pt x="93" y="36"/>
                    <a:pt x="93" y="36"/>
                  </a:cubicBezTo>
                  <a:cubicBezTo>
                    <a:pt x="92" y="41"/>
                    <a:pt x="92" y="41"/>
                    <a:pt x="92" y="41"/>
                  </a:cubicBezTo>
                  <a:cubicBezTo>
                    <a:pt x="83" y="36"/>
                    <a:pt x="73" y="33"/>
                    <a:pt x="64" y="31"/>
                  </a:cubicBezTo>
                  <a:cubicBezTo>
                    <a:pt x="54" y="29"/>
                    <a:pt x="45" y="28"/>
                    <a:pt x="38" y="30"/>
                  </a:cubicBezTo>
                  <a:cubicBezTo>
                    <a:pt x="35" y="25"/>
                    <a:pt x="35" y="25"/>
                    <a:pt x="35" y="25"/>
                  </a:cubicBezTo>
                  <a:cubicBezTo>
                    <a:pt x="49" y="22"/>
                    <a:pt x="49" y="22"/>
                    <a:pt x="49" y="22"/>
                  </a:cubicBezTo>
                  <a:cubicBezTo>
                    <a:pt x="43" y="13"/>
                    <a:pt x="32" y="7"/>
                    <a:pt x="22" y="7"/>
                  </a:cubicBezTo>
                  <a:cubicBezTo>
                    <a:pt x="19" y="3"/>
                    <a:pt x="19" y="3"/>
                    <a:pt x="19" y="3"/>
                  </a:cubicBezTo>
                  <a:cubicBezTo>
                    <a:pt x="19" y="1"/>
                    <a:pt x="16" y="0"/>
                    <a:pt x="15" y="1"/>
                  </a:cubicBezTo>
                  <a:cubicBezTo>
                    <a:pt x="13" y="1"/>
                    <a:pt x="13" y="2"/>
                    <a:pt x="14" y="4"/>
                  </a:cubicBezTo>
                  <a:cubicBezTo>
                    <a:pt x="16" y="8"/>
                    <a:pt x="16" y="8"/>
                    <a:pt x="16" y="8"/>
                  </a:cubicBezTo>
                  <a:cubicBezTo>
                    <a:pt x="9" y="11"/>
                    <a:pt x="8" y="21"/>
                    <a:pt x="14" y="30"/>
                  </a:cubicBezTo>
                  <a:cubicBezTo>
                    <a:pt x="29" y="26"/>
                    <a:pt x="29" y="26"/>
                    <a:pt x="29" y="26"/>
                  </a:cubicBezTo>
                  <a:cubicBezTo>
                    <a:pt x="32" y="31"/>
                    <a:pt x="32" y="31"/>
                    <a:pt x="32" y="31"/>
                  </a:cubicBezTo>
                  <a:cubicBezTo>
                    <a:pt x="10" y="38"/>
                    <a:pt x="0" y="58"/>
                    <a:pt x="7" y="86"/>
                  </a:cubicBezTo>
                  <a:cubicBezTo>
                    <a:pt x="15" y="114"/>
                    <a:pt x="40" y="143"/>
                    <a:pt x="69" y="159"/>
                  </a:cubicBezTo>
                  <a:cubicBezTo>
                    <a:pt x="63" y="184"/>
                    <a:pt x="63" y="184"/>
                    <a:pt x="63" y="184"/>
                  </a:cubicBezTo>
                  <a:cubicBezTo>
                    <a:pt x="63" y="186"/>
                    <a:pt x="64" y="188"/>
                    <a:pt x="66" y="189"/>
                  </a:cubicBezTo>
                  <a:cubicBezTo>
                    <a:pt x="69" y="190"/>
                    <a:pt x="70" y="190"/>
                    <a:pt x="71" y="189"/>
                  </a:cubicBezTo>
                  <a:cubicBezTo>
                    <a:pt x="76" y="163"/>
                    <a:pt x="76" y="163"/>
                    <a:pt x="76" y="163"/>
                  </a:cubicBezTo>
                  <a:cubicBezTo>
                    <a:pt x="85" y="167"/>
                    <a:pt x="93" y="171"/>
                    <a:pt x="102" y="172"/>
                  </a:cubicBezTo>
                  <a:cubicBezTo>
                    <a:pt x="111" y="174"/>
                    <a:pt x="119" y="174"/>
                    <a:pt x="126" y="173"/>
                  </a:cubicBezTo>
                  <a:cubicBezTo>
                    <a:pt x="147" y="204"/>
                    <a:pt x="147" y="204"/>
                    <a:pt x="147" y="204"/>
                  </a:cubicBezTo>
                  <a:cubicBezTo>
                    <a:pt x="148" y="206"/>
                    <a:pt x="150" y="207"/>
                    <a:pt x="151" y="206"/>
                  </a:cubicBezTo>
                  <a:cubicBezTo>
                    <a:pt x="153" y="206"/>
                    <a:pt x="153" y="204"/>
                    <a:pt x="153" y="203"/>
                  </a:cubicBezTo>
                  <a:cubicBezTo>
                    <a:pt x="132" y="172"/>
                    <a:pt x="132" y="172"/>
                    <a:pt x="132" y="172"/>
                  </a:cubicBezTo>
                  <a:cubicBezTo>
                    <a:pt x="155" y="166"/>
                    <a:pt x="166" y="146"/>
                    <a:pt x="158" y="117"/>
                  </a:cubicBezTo>
                  <a:close/>
                  <a:moveTo>
                    <a:pt x="100" y="164"/>
                  </a:moveTo>
                  <a:cubicBezTo>
                    <a:pt x="63" y="157"/>
                    <a:pt x="25" y="122"/>
                    <a:pt x="16" y="88"/>
                  </a:cubicBezTo>
                  <a:cubicBezTo>
                    <a:pt x="7" y="53"/>
                    <a:pt x="29" y="31"/>
                    <a:pt x="66" y="38"/>
                  </a:cubicBezTo>
                  <a:cubicBezTo>
                    <a:pt x="103" y="46"/>
                    <a:pt x="140" y="81"/>
                    <a:pt x="150" y="115"/>
                  </a:cubicBezTo>
                  <a:cubicBezTo>
                    <a:pt x="159" y="150"/>
                    <a:pt x="137" y="172"/>
                    <a:pt x="100" y="1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94" name="组合 193"/>
          <p:cNvGrpSpPr/>
          <p:nvPr userDrawn="1"/>
        </p:nvGrpSpPr>
        <p:grpSpPr>
          <a:xfrm>
            <a:off x="1060033" y="2546325"/>
            <a:ext cx="1609609" cy="1257229"/>
            <a:chOff x="12343859" y="148847"/>
            <a:chExt cx="1802401" cy="1407815"/>
          </a:xfrm>
        </p:grpSpPr>
        <p:sp>
          <p:nvSpPr>
            <p:cNvPr id="195" name="Freeform 1493"/>
            <p:cNvSpPr/>
            <p:nvPr/>
          </p:nvSpPr>
          <p:spPr bwMode="auto">
            <a:xfrm>
              <a:off x="12343859" y="356721"/>
              <a:ext cx="840208" cy="1104095"/>
            </a:xfrm>
            <a:custGeom>
              <a:avLst/>
              <a:gdLst>
                <a:gd name="T0" fmla="*/ 0 w 675"/>
                <a:gd name="T1" fmla="*/ 887 h 887"/>
                <a:gd name="T2" fmla="*/ 210 w 675"/>
                <a:gd name="T3" fmla="*/ 255 h 887"/>
                <a:gd name="T4" fmla="*/ 675 w 675"/>
                <a:gd name="T5" fmla="*/ 0 h 887"/>
                <a:gd name="T6" fmla="*/ 473 w 675"/>
                <a:gd name="T7" fmla="*/ 603 h 887"/>
                <a:gd name="T8" fmla="*/ 0 w 675"/>
                <a:gd name="T9" fmla="*/ 887 h 887"/>
              </a:gdLst>
              <a:ahLst/>
              <a:cxnLst>
                <a:cxn ang="0">
                  <a:pos x="T0" y="T1"/>
                </a:cxn>
                <a:cxn ang="0">
                  <a:pos x="T2" y="T3"/>
                </a:cxn>
                <a:cxn ang="0">
                  <a:pos x="T4" y="T5"/>
                </a:cxn>
                <a:cxn ang="0">
                  <a:pos x="T6" y="T7"/>
                </a:cxn>
                <a:cxn ang="0">
                  <a:pos x="T8" y="T9"/>
                </a:cxn>
              </a:cxnLst>
              <a:rect l="0" t="0" r="r" b="b"/>
              <a:pathLst>
                <a:path w="675" h="887">
                  <a:moveTo>
                    <a:pt x="0" y="887"/>
                  </a:moveTo>
                  <a:lnTo>
                    <a:pt x="210" y="255"/>
                  </a:lnTo>
                  <a:lnTo>
                    <a:pt x="675" y="0"/>
                  </a:lnTo>
                  <a:lnTo>
                    <a:pt x="473" y="603"/>
                  </a:lnTo>
                  <a:lnTo>
                    <a:pt x="0" y="8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196" name="Picture 157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886108" y="511070"/>
              <a:ext cx="18671" cy="2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Picture 157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926404" y="773713"/>
              <a:ext cx="550181" cy="3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Picture 157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464137" y="519783"/>
              <a:ext cx="434419" cy="26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 name="Freeform 1580"/>
            <p:cNvSpPr/>
            <p:nvPr/>
          </p:nvSpPr>
          <p:spPr bwMode="auto">
            <a:xfrm>
              <a:off x="12926404" y="356721"/>
              <a:ext cx="257664" cy="748096"/>
            </a:xfrm>
            <a:custGeom>
              <a:avLst/>
              <a:gdLst>
                <a:gd name="T0" fmla="*/ 207 w 207"/>
                <a:gd name="T1" fmla="*/ 0 h 601"/>
                <a:gd name="T2" fmla="*/ 205 w 207"/>
                <a:gd name="T3" fmla="*/ 0 h 601"/>
                <a:gd name="T4" fmla="*/ 195 w 207"/>
                <a:gd name="T5" fmla="*/ 12 h 601"/>
                <a:gd name="T6" fmla="*/ 0 w 207"/>
                <a:gd name="T7" fmla="*/ 601 h 601"/>
                <a:gd name="T8" fmla="*/ 8 w 207"/>
                <a:gd name="T9" fmla="*/ 596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205" y="0"/>
                  </a:lnTo>
                  <a:lnTo>
                    <a:pt x="195" y="12"/>
                  </a:lnTo>
                  <a:lnTo>
                    <a:pt x="0" y="601"/>
                  </a:lnTo>
                  <a:lnTo>
                    <a:pt x="8" y="596"/>
                  </a:lnTo>
                  <a:lnTo>
                    <a:pt x="207" y="0"/>
                  </a:lnTo>
                  <a:close/>
                </a:path>
              </a:pathLst>
            </a:custGeom>
            <a:solidFill>
              <a:srgbClr val="303E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0" name="Freeform 1581"/>
            <p:cNvSpPr/>
            <p:nvPr/>
          </p:nvSpPr>
          <p:spPr bwMode="auto">
            <a:xfrm>
              <a:off x="12926404" y="356721"/>
              <a:ext cx="257664" cy="748096"/>
            </a:xfrm>
            <a:custGeom>
              <a:avLst/>
              <a:gdLst>
                <a:gd name="T0" fmla="*/ 207 w 207"/>
                <a:gd name="T1" fmla="*/ 0 h 601"/>
                <a:gd name="T2" fmla="*/ 205 w 207"/>
                <a:gd name="T3" fmla="*/ 0 h 601"/>
                <a:gd name="T4" fmla="*/ 195 w 207"/>
                <a:gd name="T5" fmla="*/ 12 h 601"/>
                <a:gd name="T6" fmla="*/ 0 w 207"/>
                <a:gd name="T7" fmla="*/ 601 h 601"/>
                <a:gd name="T8" fmla="*/ 8 w 207"/>
                <a:gd name="T9" fmla="*/ 596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205" y="0"/>
                  </a:lnTo>
                  <a:lnTo>
                    <a:pt x="195" y="12"/>
                  </a:lnTo>
                  <a:lnTo>
                    <a:pt x="0" y="601"/>
                  </a:lnTo>
                  <a:lnTo>
                    <a:pt x="8" y="596"/>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1" name="Freeform 1582"/>
            <p:cNvSpPr/>
            <p:nvPr/>
          </p:nvSpPr>
          <p:spPr bwMode="auto">
            <a:xfrm>
              <a:off x="12936362" y="356721"/>
              <a:ext cx="247706" cy="741872"/>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close/>
                </a:path>
              </a:pathLst>
            </a:custGeom>
            <a:solidFill>
              <a:srgbClr val="2430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2" name="Freeform 1583"/>
            <p:cNvSpPr/>
            <p:nvPr/>
          </p:nvSpPr>
          <p:spPr bwMode="auto">
            <a:xfrm>
              <a:off x="12936362" y="356721"/>
              <a:ext cx="247706" cy="741872"/>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3" name="Freeform 1584"/>
            <p:cNvSpPr/>
            <p:nvPr/>
          </p:nvSpPr>
          <p:spPr bwMode="auto">
            <a:xfrm>
              <a:off x="13184067" y="354231"/>
              <a:ext cx="0" cy="249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243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4" name="Freeform 1585"/>
            <p:cNvSpPr/>
            <p:nvPr/>
          </p:nvSpPr>
          <p:spPr bwMode="auto">
            <a:xfrm>
              <a:off x="13184067" y="354231"/>
              <a:ext cx="0" cy="249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5" name="Freeform 1586"/>
            <p:cNvSpPr/>
            <p:nvPr/>
          </p:nvSpPr>
          <p:spPr bwMode="auto">
            <a:xfrm>
              <a:off x="13181578" y="354231"/>
              <a:ext cx="2490" cy="2490"/>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close/>
                </a:path>
              </a:pathLst>
            </a:custGeom>
            <a:solidFill>
              <a:srgbClr val="3C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6" name="Freeform 1587"/>
            <p:cNvSpPr/>
            <p:nvPr/>
          </p:nvSpPr>
          <p:spPr bwMode="auto">
            <a:xfrm>
              <a:off x="13181578" y="354231"/>
              <a:ext cx="2490" cy="2490"/>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7" name="Freeform 1588"/>
            <p:cNvSpPr/>
            <p:nvPr/>
          </p:nvSpPr>
          <p:spPr bwMode="auto">
            <a:xfrm>
              <a:off x="12922669" y="1104817"/>
              <a:ext cx="12448" cy="8713"/>
            </a:xfrm>
            <a:custGeom>
              <a:avLst/>
              <a:gdLst>
                <a:gd name="T0" fmla="*/ 10 w 10"/>
                <a:gd name="T1" fmla="*/ 0 h 7"/>
                <a:gd name="T2" fmla="*/ 0 w 10"/>
                <a:gd name="T3" fmla="*/ 7 h 7"/>
                <a:gd name="T4" fmla="*/ 0 w 10"/>
                <a:gd name="T5" fmla="*/ 7 h 7"/>
                <a:gd name="T6" fmla="*/ 8 w 10"/>
                <a:gd name="T7" fmla="*/ 2 h 7"/>
                <a:gd name="T8" fmla="*/ 10 w 10"/>
                <a:gd name="T9" fmla="*/ 0 h 7"/>
              </a:gdLst>
              <a:ahLst/>
              <a:cxnLst>
                <a:cxn ang="0">
                  <a:pos x="T0" y="T1"/>
                </a:cxn>
                <a:cxn ang="0">
                  <a:pos x="T2" y="T3"/>
                </a:cxn>
                <a:cxn ang="0">
                  <a:pos x="T4" y="T5"/>
                </a:cxn>
                <a:cxn ang="0">
                  <a:pos x="T6" y="T7"/>
                </a:cxn>
                <a:cxn ang="0">
                  <a:pos x="T8" y="T9"/>
                </a:cxn>
              </a:cxnLst>
              <a:rect l="0" t="0" r="r" b="b"/>
              <a:pathLst>
                <a:path w="10" h="7">
                  <a:moveTo>
                    <a:pt x="10" y="0"/>
                  </a:moveTo>
                  <a:lnTo>
                    <a:pt x="0" y="7"/>
                  </a:lnTo>
                  <a:lnTo>
                    <a:pt x="0" y="7"/>
                  </a:lnTo>
                  <a:lnTo>
                    <a:pt x="8" y="2"/>
                  </a:lnTo>
                  <a:lnTo>
                    <a:pt x="10" y="0"/>
                  </a:lnTo>
                  <a:close/>
                </a:path>
              </a:pathLst>
            </a:custGeom>
            <a:solidFill>
              <a:srgbClr val="303E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8" name="Freeform 1589"/>
            <p:cNvSpPr/>
            <p:nvPr/>
          </p:nvSpPr>
          <p:spPr bwMode="auto">
            <a:xfrm>
              <a:off x="12922669" y="1104817"/>
              <a:ext cx="12448" cy="8713"/>
            </a:xfrm>
            <a:custGeom>
              <a:avLst/>
              <a:gdLst>
                <a:gd name="T0" fmla="*/ 10 w 10"/>
                <a:gd name="T1" fmla="*/ 0 h 7"/>
                <a:gd name="T2" fmla="*/ 0 w 10"/>
                <a:gd name="T3" fmla="*/ 7 h 7"/>
                <a:gd name="T4" fmla="*/ 0 w 10"/>
                <a:gd name="T5" fmla="*/ 7 h 7"/>
                <a:gd name="T6" fmla="*/ 8 w 10"/>
                <a:gd name="T7" fmla="*/ 2 h 7"/>
                <a:gd name="T8" fmla="*/ 10 w 10"/>
                <a:gd name="T9" fmla="*/ 0 h 7"/>
              </a:gdLst>
              <a:ahLst/>
              <a:cxnLst>
                <a:cxn ang="0">
                  <a:pos x="T0" y="T1"/>
                </a:cxn>
                <a:cxn ang="0">
                  <a:pos x="T2" y="T3"/>
                </a:cxn>
                <a:cxn ang="0">
                  <a:pos x="T4" y="T5"/>
                </a:cxn>
                <a:cxn ang="0">
                  <a:pos x="T6" y="T7"/>
                </a:cxn>
                <a:cxn ang="0">
                  <a:pos x="T8" y="T9"/>
                </a:cxn>
              </a:cxnLst>
              <a:rect l="0" t="0" r="r" b="b"/>
              <a:pathLst>
                <a:path w="10" h="7">
                  <a:moveTo>
                    <a:pt x="10" y="0"/>
                  </a:moveTo>
                  <a:lnTo>
                    <a:pt x="0" y="7"/>
                  </a:lnTo>
                  <a:lnTo>
                    <a:pt x="0" y="7"/>
                  </a:lnTo>
                  <a:lnTo>
                    <a:pt x="8" y="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209" name="Picture 159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915201" y="1089880"/>
              <a:ext cx="29874" cy="3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Freeform 1591"/>
            <p:cNvSpPr/>
            <p:nvPr/>
          </p:nvSpPr>
          <p:spPr bwMode="auto">
            <a:xfrm>
              <a:off x="13184067" y="350497"/>
              <a:ext cx="9958" cy="6224"/>
            </a:xfrm>
            <a:custGeom>
              <a:avLst/>
              <a:gdLst>
                <a:gd name="T0" fmla="*/ 8 w 8"/>
                <a:gd name="T1" fmla="*/ 0 h 5"/>
                <a:gd name="T2" fmla="*/ 0 w 8"/>
                <a:gd name="T3" fmla="*/ 5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5"/>
                  </a:lnTo>
                  <a:lnTo>
                    <a:pt x="0" y="5"/>
                  </a:lnTo>
                  <a:lnTo>
                    <a:pt x="8"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1" name="Freeform 1592"/>
            <p:cNvSpPr/>
            <p:nvPr/>
          </p:nvSpPr>
          <p:spPr bwMode="auto">
            <a:xfrm>
              <a:off x="13184067" y="350497"/>
              <a:ext cx="9958" cy="6224"/>
            </a:xfrm>
            <a:custGeom>
              <a:avLst/>
              <a:gdLst>
                <a:gd name="T0" fmla="*/ 8 w 8"/>
                <a:gd name="T1" fmla="*/ 0 h 5"/>
                <a:gd name="T2" fmla="*/ 0 w 8"/>
                <a:gd name="T3" fmla="*/ 5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5"/>
                  </a:lnTo>
                  <a:lnTo>
                    <a:pt x="0" y="5"/>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2" name="Freeform 1593"/>
            <p:cNvSpPr/>
            <p:nvPr/>
          </p:nvSpPr>
          <p:spPr bwMode="auto">
            <a:xfrm>
              <a:off x="12936362" y="350497"/>
              <a:ext cx="257664" cy="748096"/>
            </a:xfrm>
            <a:custGeom>
              <a:avLst/>
              <a:gdLst>
                <a:gd name="T0" fmla="*/ 207 w 207"/>
                <a:gd name="T1" fmla="*/ 0 h 601"/>
                <a:gd name="T2" fmla="*/ 199 w 207"/>
                <a:gd name="T3" fmla="*/ 5 h 601"/>
                <a:gd name="T4" fmla="*/ 0 w 207"/>
                <a:gd name="T5" fmla="*/ 601 h 601"/>
                <a:gd name="T6" fmla="*/ 9 w 207"/>
                <a:gd name="T7" fmla="*/ 594 h 601"/>
                <a:gd name="T8" fmla="*/ 9 w 207"/>
                <a:gd name="T9" fmla="*/ 594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199" y="5"/>
                  </a:lnTo>
                  <a:lnTo>
                    <a:pt x="0" y="601"/>
                  </a:lnTo>
                  <a:lnTo>
                    <a:pt x="9" y="594"/>
                  </a:lnTo>
                  <a:lnTo>
                    <a:pt x="9" y="594"/>
                  </a:lnTo>
                  <a:lnTo>
                    <a:pt x="207" y="0"/>
                  </a:lnTo>
                  <a:close/>
                </a:path>
              </a:pathLst>
            </a:custGeom>
            <a:solidFill>
              <a:srgbClr val="5C7B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3" name="Freeform 1594"/>
            <p:cNvSpPr/>
            <p:nvPr/>
          </p:nvSpPr>
          <p:spPr bwMode="auto">
            <a:xfrm>
              <a:off x="12936362" y="350497"/>
              <a:ext cx="257664" cy="748096"/>
            </a:xfrm>
            <a:custGeom>
              <a:avLst/>
              <a:gdLst>
                <a:gd name="T0" fmla="*/ 207 w 207"/>
                <a:gd name="T1" fmla="*/ 0 h 601"/>
                <a:gd name="T2" fmla="*/ 199 w 207"/>
                <a:gd name="T3" fmla="*/ 5 h 601"/>
                <a:gd name="T4" fmla="*/ 0 w 207"/>
                <a:gd name="T5" fmla="*/ 601 h 601"/>
                <a:gd name="T6" fmla="*/ 9 w 207"/>
                <a:gd name="T7" fmla="*/ 594 h 601"/>
                <a:gd name="T8" fmla="*/ 9 w 207"/>
                <a:gd name="T9" fmla="*/ 594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199" y="5"/>
                  </a:lnTo>
                  <a:lnTo>
                    <a:pt x="0" y="601"/>
                  </a:lnTo>
                  <a:lnTo>
                    <a:pt x="9" y="594"/>
                  </a:lnTo>
                  <a:lnTo>
                    <a:pt x="9" y="594"/>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4" name="Freeform 1595"/>
            <p:cNvSpPr/>
            <p:nvPr/>
          </p:nvSpPr>
          <p:spPr bwMode="auto">
            <a:xfrm>
              <a:off x="13184067" y="350497"/>
              <a:ext cx="9958" cy="6224"/>
            </a:xfrm>
            <a:custGeom>
              <a:avLst/>
              <a:gdLst>
                <a:gd name="T0" fmla="*/ 8 w 8"/>
                <a:gd name="T1" fmla="*/ 0 h 5"/>
                <a:gd name="T2" fmla="*/ 0 w 8"/>
                <a:gd name="T3" fmla="*/ 3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3"/>
                  </a:lnTo>
                  <a:lnTo>
                    <a:pt x="0" y="5"/>
                  </a:lnTo>
                  <a:lnTo>
                    <a:pt x="8" y="0"/>
                  </a:lnTo>
                  <a:lnTo>
                    <a:pt x="8" y="0"/>
                  </a:lnTo>
                  <a:close/>
                </a:path>
              </a:pathLst>
            </a:custGeom>
            <a:solidFill>
              <a:srgbClr val="5C8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5" name="Freeform 1596"/>
            <p:cNvSpPr/>
            <p:nvPr/>
          </p:nvSpPr>
          <p:spPr bwMode="auto">
            <a:xfrm>
              <a:off x="13184067" y="350497"/>
              <a:ext cx="9958" cy="6224"/>
            </a:xfrm>
            <a:custGeom>
              <a:avLst/>
              <a:gdLst>
                <a:gd name="T0" fmla="*/ 8 w 8"/>
                <a:gd name="T1" fmla="*/ 0 h 5"/>
                <a:gd name="T2" fmla="*/ 0 w 8"/>
                <a:gd name="T3" fmla="*/ 3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3"/>
                  </a:lnTo>
                  <a:lnTo>
                    <a:pt x="0" y="5"/>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6" name="Freeform 1597"/>
            <p:cNvSpPr/>
            <p:nvPr/>
          </p:nvSpPr>
          <p:spPr bwMode="auto">
            <a:xfrm>
              <a:off x="12932627" y="1104817"/>
              <a:ext cx="2490" cy="2490"/>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solidFill>
              <a:srgbClr val="5C7B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7" name="Freeform 1598"/>
            <p:cNvSpPr/>
            <p:nvPr/>
          </p:nvSpPr>
          <p:spPr bwMode="auto">
            <a:xfrm>
              <a:off x="12932627" y="1104817"/>
              <a:ext cx="2490" cy="2490"/>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218" name="Picture 159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925159" y="1083656"/>
              <a:ext cx="31119" cy="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Freeform 1600"/>
            <p:cNvSpPr/>
            <p:nvPr/>
          </p:nvSpPr>
          <p:spPr bwMode="auto">
            <a:xfrm>
              <a:off x="12936362" y="356721"/>
              <a:ext cx="247706" cy="741872"/>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close/>
                </a:path>
              </a:pathLst>
            </a:custGeom>
            <a:solidFill>
              <a:srgbClr val="4953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0" name="Freeform 1601"/>
            <p:cNvSpPr/>
            <p:nvPr/>
          </p:nvSpPr>
          <p:spPr bwMode="auto">
            <a:xfrm>
              <a:off x="12936362" y="356721"/>
              <a:ext cx="247706" cy="741872"/>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1" name="Rectangle 1602"/>
            <p:cNvSpPr>
              <a:spLocks noChangeArrowheads="1"/>
            </p:cNvSpPr>
            <p:nvPr/>
          </p:nvSpPr>
          <p:spPr bwMode="auto">
            <a:xfrm>
              <a:off x="13184067" y="354231"/>
              <a:ext cx="1245" cy="2490"/>
            </a:xfrm>
            <a:prstGeom prst="rect">
              <a:avLst/>
            </a:prstGeom>
            <a:solidFill>
              <a:srgbClr val="4958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22" name="Rectangle 1603"/>
            <p:cNvSpPr>
              <a:spLocks noChangeArrowheads="1"/>
            </p:cNvSpPr>
            <p:nvPr/>
          </p:nvSpPr>
          <p:spPr bwMode="auto">
            <a:xfrm>
              <a:off x="13184067" y="354231"/>
              <a:ext cx="1245" cy="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23" name="Freeform 1607"/>
            <p:cNvSpPr/>
            <p:nvPr/>
          </p:nvSpPr>
          <p:spPr bwMode="auto">
            <a:xfrm>
              <a:off x="12574139" y="148847"/>
              <a:ext cx="887508" cy="1252221"/>
            </a:xfrm>
            <a:custGeom>
              <a:avLst/>
              <a:gdLst>
                <a:gd name="T0" fmla="*/ 713 w 713"/>
                <a:gd name="T1" fmla="*/ 500 h 1006"/>
                <a:gd name="T2" fmla="*/ 267 w 713"/>
                <a:gd name="T3" fmla="*/ 1006 h 1006"/>
                <a:gd name="T4" fmla="*/ 0 w 713"/>
                <a:gd name="T5" fmla="*/ 510 h 1006"/>
                <a:gd name="T6" fmla="*/ 449 w 713"/>
                <a:gd name="T7" fmla="*/ 0 h 1006"/>
                <a:gd name="T8" fmla="*/ 713 w 713"/>
                <a:gd name="T9" fmla="*/ 500 h 1006"/>
              </a:gdLst>
              <a:ahLst/>
              <a:cxnLst>
                <a:cxn ang="0">
                  <a:pos x="T0" y="T1"/>
                </a:cxn>
                <a:cxn ang="0">
                  <a:pos x="T2" y="T3"/>
                </a:cxn>
                <a:cxn ang="0">
                  <a:pos x="T4" y="T5"/>
                </a:cxn>
                <a:cxn ang="0">
                  <a:pos x="T6" y="T7"/>
                </a:cxn>
                <a:cxn ang="0">
                  <a:pos x="T8" y="T9"/>
                </a:cxn>
              </a:cxnLst>
              <a:rect l="0" t="0" r="r" b="b"/>
              <a:pathLst>
                <a:path w="713" h="1006">
                  <a:moveTo>
                    <a:pt x="713" y="500"/>
                  </a:moveTo>
                  <a:lnTo>
                    <a:pt x="267" y="1006"/>
                  </a:lnTo>
                  <a:lnTo>
                    <a:pt x="0" y="510"/>
                  </a:lnTo>
                  <a:lnTo>
                    <a:pt x="449" y="0"/>
                  </a:lnTo>
                  <a:lnTo>
                    <a:pt x="713" y="50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4" name="Freeform 1608"/>
            <p:cNvSpPr/>
            <p:nvPr/>
          </p:nvSpPr>
          <p:spPr bwMode="auto">
            <a:xfrm>
              <a:off x="12895285" y="771223"/>
              <a:ext cx="1239773" cy="785439"/>
            </a:xfrm>
            <a:custGeom>
              <a:avLst/>
              <a:gdLst>
                <a:gd name="T0" fmla="*/ 996 w 996"/>
                <a:gd name="T1" fmla="*/ 139 h 631"/>
                <a:gd name="T2" fmla="*/ 504 w 996"/>
                <a:gd name="T3" fmla="*/ 631 h 631"/>
                <a:gd name="T4" fmla="*/ 0 w 996"/>
                <a:gd name="T5" fmla="*/ 506 h 631"/>
                <a:gd name="T6" fmla="*/ 446 w 996"/>
                <a:gd name="T7" fmla="*/ 0 h 631"/>
                <a:gd name="T8" fmla="*/ 996 w 996"/>
                <a:gd name="T9" fmla="*/ 139 h 631"/>
              </a:gdLst>
              <a:ahLst/>
              <a:cxnLst>
                <a:cxn ang="0">
                  <a:pos x="T0" y="T1"/>
                </a:cxn>
                <a:cxn ang="0">
                  <a:pos x="T2" y="T3"/>
                </a:cxn>
                <a:cxn ang="0">
                  <a:pos x="T4" y="T5"/>
                </a:cxn>
                <a:cxn ang="0">
                  <a:pos x="T6" y="T7"/>
                </a:cxn>
                <a:cxn ang="0">
                  <a:pos x="T8" y="T9"/>
                </a:cxn>
              </a:cxnLst>
              <a:rect l="0" t="0" r="r" b="b"/>
              <a:pathLst>
                <a:path w="996" h="631">
                  <a:moveTo>
                    <a:pt x="996" y="139"/>
                  </a:moveTo>
                  <a:lnTo>
                    <a:pt x="504" y="631"/>
                  </a:lnTo>
                  <a:lnTo>
                    <a:pt x="0" y="506"/>
                  </a:lnTo>
                  <a:lnTo>
                    <a:pt x="446" y="0"/>
                  </a:lnTo>
                  <a:lnTo>
                    <a:pt x="996" y="13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5" name="Freeform 1609"/>
            <p:cNvSpPr/>
            <p:nvPr/>
          </p:nvSpPr>
          <p:spPr bwMode="auto">
            <a:xfrm>
              <a:off x="13133032" y="148847"/>
              <a:ext cx="1013228" cy="795397"/>
            </a:xfrm>
            <a:custGeom>
              <a:avLst/>
              <a:gdLst>
                <a:gd name="T0" fmla="*/ 584 w 814"/>
                <a:gd name="T1" fmla="*/ 149 h 639"/>
                <a:gd name="T2" fmla="*/ 814 w 814"/>
                <a:gd name="T3" fmla="*/ 639 h 639"/>
                <a:gd name="T4" fmla="*/ 264 w 814"/>
                <a:gd name="T5" fmla="*/ 500 h 639"/>
                <a:gd name="T6" fmla="*/ 0 w 814"/>
                <a:gd name="T7" fmla="*/ 0 h 639"/>
                <a:gd name="T8" fmla="*/ 584 w 814"/>
                <a:gd name="T9" fmla="*/ 149 h 639"/>
              </a:gdLst>
              <a:ahLst/>
              <a:cxnLst>
                <a:cxn ang="0">
                  <a:pos x="T0" y="T1"/>
                </a:cxn>
                <a:cxn ang="0">
                  <a:pos x="T2" y="T3"/>
                </a:cxn>
                <a:cxn ang="0">
                  <a:pos x="T4" y="T5"/>
                </a:cxn>
                <a:cxn ang="0">
                  <a:pos x="T6" y="T7"/>
                </a:cxn>
                <a:cxn ang="0">
                  <a:pos x="T8" y="T9"/>
                </a:cxn>
              </a:cxnLst>
              <a:rect l="0" t="0" r="r" b="b"/>
              <a:pathLst>
                <a:path w="814" h="639">
                  <a:moveTo>
                    <a:pt x="584" y="149"/>
                  </a:moveTo>
                  <a:lnTo>
                    <a:pt x="814" y="639"/>
                  </a:lnTo>
                  <a:lnTo>
                    <a:pt x="264" y="500"/>
                  </a:lnTo>
                  <a:lnTo>
                    <a:pt x="0" y="0"/>
                  </a:lnTo>
                  <a:lnTo>
                    <a:pt x="584" y="14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6" name="Freeform 1633"/>
            <p:cNvSpPr/>
            <p:nvPr/>
          </p:nvSpPr>
          <p:spPr bwMode="auto">
            <a:xfrm>
              <a:off x="13492766" y="1186971"/>
              <a:ext cx="37343" cy="33608"/>
            </a:xfrm>
            <a:custGeom>
              <a:avLst/>
              <a:gdLst>
                <a:gd name="T0" fmla="*/ 3 w 18"/>
                <a:gd name="T1" fmla="*/ 5 h 16"/>
                <a:gd name="T2" fmla="*/ 3 w 18"/>
                <a:gd name="T3" fmla="*/ 16 h 16"/>
                <a:gd name="T4" fmla="*/ 18 w 18"/>
                <a:gd name="T5" fmla="*/ 1 h 16"/>
                <a:gd name="T6" fmla="*/ 10 w 18"/>
                <a:gd name="T7" fmla="*/ 1 h 16"/>
                <a:gd name="T8" fmla="*/ 3 w 18"/>
                <a:gd name="T9" fmla="*/ 5 h 16"/>
              </a:gdLst>
              <a:ahLst/>
              <a:cxnLst>
                <a:cxn ang="0">
                  <a:pos x="T0" y="T1"/>
                </a:cxn>
                <a:cxn ang="0">
                  <a:pos x="T2" y="T3"/>
                </a:cxn>
                <a:cxn ang="0">
                  <a:pos x="T4" y="T5"/>
                </a:cxn>
                <a:cxn ang="0">
                  <a:pos x="T6" y="T7"/>
                </a:cxn>
                <a:cxn ang="0">
                  <a:pos x="T8" y="T9"/>
                </a:cxn>
              </a:cxnLst>
              <a:rect l="0" t="0" r="r" b="b"/>
              <a:pathLst>
                <a:path w="18" h="16">
                  <a:moveTo>
                    <a:pt x="3" y="5"/>
                  </a:moveTo>
                  <a:cubicBezTo>
                    <a:pt x="0" y="7"/>
                    <a:pt x="0" y="11"/>
                    <a:pt x="3" y="16"/>
                  </a:cubicBezTo>
                  <a:cubicBezTo>
                    <a:pt x="18" y="1"/>
                    <a:pt x="18" y="1"/>
                    <a:pt x="18" y="1"/>
                  </a:cubicBezTo>
                  <a:cubicBezTo>
                    <a:pt x="15" y="0"/>
                    <a:pt x="12" y="1"/>
                    <a:pt x="10" y="1"/>
                  </a:cubicBezTo>
                  <a:cubicBezTo>
                    <a:pt x="6" y="2"/>
                    <a:pt x="4" y="3"/>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7" name="Freeform 1634"/>
            <p:cNvSpPr/>
            <p:nvPr/>
          </p:nvSpPr>
          <p:spPr bwMode="auto">
            <a:xfrm>
              <a:off x="13435507" y="1262900"/>
              <a:ext cx="43566" cy="36098"/>
            </a:xfrm>
            <a:custGeom>
              <a:avLst/>
              <a:gdLst>
                <a:gd name="T0" fmla="*/ 17 w 21"/>
                <a:gd name="T1" fmla="*/ 0 h 17"/>
                <a:gd name="T2" fmla="*/ 0 w 21"/>
                <a:gd name="T3" fmla="*/ 17 h 17"/>
                <a:gd name="T4" fmla="*/ 10 w 21"/>
                <a:gd name="T5" fmla="*/ 17 h 17"/>
                <a:gd name="T6" fmla="*/ 18 w 21"/>
                <a:gd name="T7" fmla="*/ 12 h 17"/>
                <a:gd name="T8" fmla="*/ 20 w 21"/>
                <a:gd name="T9" fmla="*/ 7 h 17"/>
                <a:gd name="T10" fmla="*/ 17 w 21"/>
                <a:gd name="T11" fmla="*/ 0 h 17"/>
              </a:gdLst>
              <a:ahLst/>
              <a:cxnLst>
                <a:cxn ang="0">
                  <a:pos x="T0" y="T1"/>
                </a:cxn>
                <a:cxn ang="0">
                  <a:pos x="T2" y="T3"/>
                </a:cxn>
                <a:cxn ang="0">
                  <a:pos x="T4" y="T5"/>
                </a:cxn>
                <a:cxn ang="0">
                  <a:pos x="T6" y="T7"/>
                </a:cxn>
                <a:cxn ang="0">
                  <a:pos x="T8" y="T9"/>
                </a:cxn>
                <a:cxn ang="0">
                  <a:pos x="T10" y="T11"/>
                </a:cxn>
              </a:cxnLst>
              <a:rect l="0" t="0" r="r" b="b"/>
              <a:pathLst>
                <a:path w="21" h="17">
                  <a:moveTo>
                    <a:pt x="17" y="0"/>
                  </a:moveTo>
                  <a:cubicBezTo>
                    <a:pt x="0" y="17"/>
                    <a:pt x="0" y="17"/>
                    <a:pt x="0" y="17"/>
                  </a:cubicBezTo>
                  <a:cubicBezTo>
                    <a:pt x="3" y="17"/>
                    <a:pt x="7" y="17"/>
                    <a:pt x="10" y="17"/>
                  </a:cubicBezTo>
                  <a:cubicBezTo>
                    <a:pt x="14" y="16"/>
                    <a:pt x="16" y="15"/>
                    <a:pt x="18" y="12"/>
                  </a:cubicBezTo>
                  <a:cubicBezTo>
                    <a:pt x="20" y="11"/>
                    <a:pt x="21" y="9"/>
                    <a:pt x="20" y="7"/>
                  </a:cubicBezTo>
                  <a:cubicBezTo>
                    <a:pt x="20" y="5"/>
                    <a:pt x="19" y="3"/>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8" name="Freeform 1635"/>
            <p:cNvSpPr>
              <a:spLocks noEditPoints="1"/>
            </p:cNvSpPr>
            <p:nvPr/>
          </p:nvSpPr>
          <p:spPr bwMode="auto">
            <a:xfrm>
              <a:off x="13237592" y="1113530"/>
              <a:ext cx="439398" cy="271356"/>
            </a:xfrm>
            <a:custGeom>
              <a:avLst/>
              <a:gdLst>
                <a:gd name="T0" fmla="*/ 182 w 213"/>
                <a:gd name="T1" fmla="*/ 81 h 132"/>
                <a:gd name="T2" fmla="*/ 193 w 213"/>
                <a:gd name="T3" fmla="*/ 67 h 132"/>
                <a:gd name="T4" fmla="*/ 193 w 213"/>
                <a:gd name="T5" fmla="*/ 67 h 132"/>
                <a:gd name="T6" fmla="*/ 193 w 213"/>
                <a:gd name="T7" fmla="*/ 66 h 132"/>
                <a:gd name="T8" fmla="*/ 189 w 213"/>
                <a:gd name="T9" fmla="*/ 9 h 132"/>
                <a:gd name="T10" fmla="*/ 156 w 213"/>
                <a:gd name="T11" fmla="*/ 0 h 132"/>
                <a:gd name="T12" fmla="*/ 63 w 213"/>
                <a:gd name="T13" fmla="*/ 31 h 132"/>
                <a:gd name="T14" fmla="*/ 62 w 213"/>
                <a:gd name="T15" fmla="*/ 32 h 132"/>
                <a:gd name="T16" fmla="*/ 62 w 213"/>
                <a:gd name="T17" fmla="*/ 32 h 132"/>
                <a:gd name="T18" fmla="*/ 15 w 213"/>
                <a:gd name="T19" fmla="*/ 70 h 132"/>
                <a:gd name="T20" fmla="*/ 1 w 213"/>
                <a:gd name="T21" fmla="*/ 91 h 132"/>
                <a:gd name="T22" fmla="*/ 54 w 213"/>
                <a:gd name="T23" fmla="*/ 121 h 132"/>
                <a:gd name="T24" fmla="*/ 133 w 213"/>
                <a:gd name="T25" fmla="*/ 126 h 132"/>
                <a:gd name="T26" fmla="*/ 158 w 213"/>
                <a:gd name="T27" fmla="*/ 109 h 132"/>
                <a:gd name="T28" fmla="*/ 182 w 213"/>
                <a:gd name="T29" fmla="*/ 81 h 132"/>
                <a:gd name="T30" fmla="*/ 113 w 213"/>
                <a:gd name="T31" fmla="*/ 95 h 132"/>
                <a:gd name="T32" fmla="*/ 91 w 213"/>
                <a:gd name="T33" fmla="*/ 95 h 132"/>
                <a:gd name="T34" fmla="*/ 85 w 213"/>
                <a:gd name="T35" fmla="*/ 101 h 132"/>
                <a:gd name="T36" fmla="*/ 79 w 213"/>
                <a:gd name="T37" fmla="*/ 99 h 132"/>
                <a:gd name="T38" fmla="*/ 85 w 213"/>
                <a:gd name="T39" fmla="*/ 93 h 132"/>
                <a:gd name="T40" fmla="*/ 70 w 213"/>
                <a:gd name="T41" fmla="*/ 80 h 132"/>
                <a:gd name="T42" fmla="*/ 70 w 213"/>
                <a:gd name="T43" fmla="*/ 80 h 132"/>
                <a:gd name="T44" fmla="*/ 86 w 213"/>
                <a:gd name="T45" fmla="*/ 68 h 132"/>
                <a:gd name="T46" fmla="*/ 90 w 213"/>
                <a:gd name="T47" fmla="*/ 69 h 132"/>
                <a:gd name="T48" fmla="*/ 90 w 213"/>
                <a:gd name="T49" fmla="*/ 70 h 132"/>
                <a:gd name="T50" fmla="*/ 90 w 213"/>
                <a:gd name="T51" fmla="*/ 88 h 132"/>
                <a:gd name="T52" fmla="*/ 110 w 213"/>
                <a:gd name="T53" fmla="*/ 68 h 132"/>
                <a:gd name="T54" fmla="*/ 104 w 213"/>
                <a:gd name="T55" fmla="*/ 53 h 132"/>
                <a:gd name="T56" fmla="*/ 109 w 213"/>
                <a:gd name="T57" fmla="*/ 42 h 132"/>
                <a:gd name="T58" fmla="*/ 127 w 213"/>
                <a:gd name="T59" fmla="*/ 33 h 132"/>
                <a:gd name="T60" fmla="*/ 147 w 213"/>
                <a:gd name="T61" fmla="*/ 32 h 132"/>
                <a:gd name="T62" fmla="*/ 150 w 213"/>
                <a:gd name="T63" fmla="*/ 29 h 132"/>
                <a:gd name="T64" fmla="*/ 151 w 213"/>
                <a:gd name="T65" fmla="*/ 28 h 132"/>
                <a:gd name="T66" fmla="*/ 157 w 213"/>
                <a:gd name="T67" fmla="*/ 29 h 132"/>
                <a:gd name="T68" fmla="*/ 153 w 213"/>
                <a:gd name="T69" fmla="*/ 34 h 132"/>
                <a:gd name="T70" fmla="*/ 166 w 213"/>
                <a:gd name="T71" fmla="*/ 45 h 132"/>
                <a:gd name="T72" fmla="*/ 167 w 213"/>
                <a:gd name="T73" fmla="*/ 45 h 132"/>
                <a:gd name="T74" fmla="*/ 152 w 213"/>
                <a:gd name="T75" fmla="*/ 57 h 132"/>
                <a:gd name="T76" fmla="*/ 147 w 213"/>
                <a:gd name="T77" fmla="*/ 56 h 132"/>
                <a:gd name="T78" fmla="*/ 148 w 213"/>
                <a:gd name="T79" fmla="*/ 55 h 132"/>
                <a:gd name="T80" fmla="*/ 154 w 213"/>
                <a:gd name="T81" fmla="*/ 44 h 132"/>
                <a:gd name="T82" fmla="*/ 148 w 213"/>
                <a:gd name="T83" fmla="*/ 38 h 132"/>
                <a:gd name="T84" fmla="*/ 130 w 213"/>
                <a:gd name="T85" fmla="*/ 57 h 132"/>
                <a:gd name="T86" fmla="*/ 137 w 213"/>
                <a:gd name="T87" fmla="*/ 74 h 132"/>
                <a:gd name="T88" fmla="*/ 132 w 213"/>
                <a:gd name="T89" fmla="*/ 85 h 132"/>
                <a:gd name="T90" fmla="*/ 113 w 213"/>
                <a:gd name="T91"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3" h="132">
                  <a:moveTo>
                    <a:pt x="182" y="81"/>
                  </a:moveTo>
                  <a:cubicBezTo>
                    <a:pt x="189" y="73"/>
                    <a:pt x="193" y="67"/>
                    <a:pt x="193" y="67"/>
                  </a:cubicBezTo>
                  <a:cubicBezTo>
                    <a:pt x="193" y="67"/>
                    <a:pt x="193" y="67"/>
                    <a:pt x="193" y="67"/>
                  </a:cubicBezTo>
                  <a:cubicBezTo>
                    <a:pt x="193" y="66"/>
                    <a:pt x="193" y="66"/>
                    <a:pt x="193" y="66"/>
                  </a:cubicBezTo>
                  <a:cubicBezTo>
                    <a:pt x="213" y="47"/>
                    <a:pt x="207" y="25"/>
                    <a:pt x="189" y="9"/>
                  </a:cubicBezTo>
                  <a:cubicBezTo>
                    <a:pt x="156" y="0"/>
                    <a:pt x="156" y="0"/>
                    <a:pt x="156" y="0"/>
                  </a:cubicBezTo>
                  <a:cubicBezTo>
                    <a:pt x="120" y="2"/>
                    <a:pt x="82" y="12"/>
                    <a:pt x="63" y="31"/>
                  </a:cubicBezTo>
                  <a:cubicBezTo>
                    <a:pt x="62" y="32"/>
                    <a:pt x="62" y="32"/>
                    <a:pt x="62" y="32"/>
                  </a:cubicBezTo>
                  <a:cubicBezTo>
                    <a:pt x="62" y="32"/>
                    <a:pt x="62" y="32"/>
                    <a:pt x="62" y="32"/>
                  </a:cubicBezTo>
                  <a:cubicBezTo>
                    <a:pt x="62" y="32"/>
                    <a:pt x="33" y="52"/>
                    <a:pt x="15" y="70"/>
                  </a:cubicBezTo>
                  <a:cubicBezTo>
                    <a:pt x="6" y="79"/>
                    <a:pt x="0" y="87"/>
                    <a:pt x="1" y="91"/>
                  </a:cubicBezTo>
                  <a:cubicBezTo>
                    <a:pt x="4" y="102"/>
                    <a:pt x="27" y="114"/>
                    <a:pt x="54" y="121"/>
                  </a:cubicBezTo>
                  <a:cubicBezTo>
                    <a:pt x="82" y="129"/>
                    <a:pt x="114" y="132"/>
                    <a:pt x="133" y="126"/>
                  </a:cubicBezTo>
                  <a:cubicBezTo>
                    <a:pt x="140" y="125"/>
                    <a:pt x="150" y="118"/>
                    <a:pt x="158" y="109"/>
                  </a:cubicBezTo>
                  <a:cubicBezTo>
                    <a:pt x="167" y="100"/>
                    <a:pt x="176" y="89"/>
                    <a:pt x="182" y="81"/>
                  </a:cubicBezTo>
                  <a:close/>
                  <a:moveTo>
                    <a:pt x="113" y="95"/>
                  </a:moveTo>
                  <a:cubicBezTo>
                    <a:pt x="105" y="96"/>
                    <a:pt x="98" y="96"/>
                    <a:pt x="91" y="95"/>
                  </a:cubicBezTo>
                  <a:cubicBezTo>
                    <a:pt x="85" y="101"/>
                    <a:pt x="85" y="101"/>
                    <a:pt x="85" y="101"/>
                  </a:cubicBezTo>
                  <a:cubicBezTo>
                    <a:pt x="79" y="99"/>
                    <a:pt x="79" y="99"/>
                    <a:pt x="79" y="99"/>
                  </a:cubicBezTo>
                  <a:cubicBezTo>
                    <a:pt x="85" y="93"/>
                    <a:pt x="85" y="93"/>
                    <a:pt x="85" y="93"/>
                  </a:cubicBezTo>
                  <a:cubicBezTo>
                    <a:pt x="76" y="90"/>
                    <a:pt x="71" y="86"/>
                    <a:pt x="70" y="80"/>
                  </a:cubicBezTo>
                  <a:cubicBezTo>
                    <a:pt x="70" y="80"/>
                    <a:pt x="70" y="80"/>
                    <a:pt x="70" y="80"/>
                  </a:cubicBezTo>
                  <a:cubicBezTo>
                    <a:pt x="86" y="68"/>
                    <a:pt x="86" y="68"/>
                    <a:pt x="86" y="68"/>
                  </a:cubicBezTo>
                  <a:cubicBezTo>
                    <a:pt x="90" y="69"/>
                    <a:pt x="90" y="69"/>
                    <a:pt x="90" y="69"/>
                  </a:cubicBezTo>
                  <a:cubicBezTo>
                    <a:pt x="90" y="70"/>
                    <a:pt x="90" y="70"/>
                    <a:pt x="90" y="70"/>
                  </a:cubicBezTo>
                  <a:cubicBezTo>
                    <a:pt x="82" y="79"/>
                    <a:pt x="82" y="85"/>
                    <a:pt x="90" y="88"/>
                  </a:cubicBezTo>
                  <a:cubicBezTo>
                    <a:pt x="110" y="68"/>
                    <a:pt x="110" y="68"/>
                    <a:pt x="110" y="68"/>
                  </a:cubicBezTo>
                  <a:cubicBezTo>
                    <a:pt x="106" y="62"/>
                    <a:pt x="104" y="56"/>
                    <a:pt x="104" y="53"/>
                  </a:cubicBezTo>
                  <a:cubicBezTo>
                    <a:pt x="104" y="49"/>
                    <a:pt x="105" y="45"/>
                    <a:pt x="109" y="42"/>
                  </a:cubicBezTo>
                  <a:cubicBezTo>
                    <a:pt x="113" y="38"/>
                    <a:pt x="119" y="35"/>
                    <a:pt x="127" y="33"/>
                  </a:cubicBezTo>
                  <a:cubicBezTo>
                    <a:pt x="134" y="31"/>
                    <a:pt x="141" y="31"/>
                    <a:pt x="147" y="32"/>
                  </a:cubicBezTo>
                  <a:cubicBezTo>
                    <a:pt x="150" y="29"/>
                    <a:pt x="150" y="29"/>
                    <a:pt x="150" y="29"/>
                  </a:cubicBezTo>
                  <a:cubicBezTo>
                    <a:pt x="151" y="28"/>
                    <a:pt x="151" y="28"/>
                    <a:pt x="151" y="28"/>
                  </a:cubicBezTo>
                  <a:cubicBezTo>
                    <a:pt x="157" y="29"/>
                    <a:pt x="157" y="29"/>
                    <a:pt x="157" y="29"/>
                  </a:cubicBezTo>
                  <a:cubicBezTo>
                    <a:pt x="153" y="34"/>
                    <a:pt x="153" y="34"/>
                    <a:pt x="153" y="34"/>
                  </a:cubicBezTo>
                  <a:cubicBezTo>
                    <a:pt x="160" y="36"/>
                    <a:pt x="165" y="40"/>
                    <a:pt x="166" y="45"/>
                  </a:cubicBezTo>
                  <a:cubicBezTo>
                    <a:pt x="167" y="45"/>
                    <a:pt x="167" y="45"/>
                    <a:pt x="167" y="45"/>
                  </a:cubicBezTo>
                  <a:cubicBezTo>
                    <a:pt x="152" y="57"/>
                    <a:pt x="152" y="57"/>
                    <a:pt x="152" y="57"/>
                  </a:cubicBezTo>
                  <a:cubicBezTo>
                    <a:pt x="147" y="56"/>
                    <a:pt x="147" y="56"/>
                    <a:pt x="147" y="56"/>
                  </a:cubicBezTo>
                  <a:cubicBezTo>
                    <a:pt x="148" y="55"/>
                    <a:pt x="148" y="55"/>
                    <a:pt x="148" y="55"/>
                  </a:cubicBezTo>
                  <a:cubicBezTo>
                    <a:pt x="152" y="51"/>
                    <a:pt x="154" y="47"/>
                    <a:pt x="154" y="44"/>
                  </a:cubicBezTo>
                  <a:cubicBezTo>
                    <a:pt x="153" y="41"/>
                    <a:pt x="152" y="40"/>
                    <a:pt x="148" y="38"/>
                  </a:cubicBezTo>
                  <a:cubicBezTo>
                    <a:pt x="130" y="57"/>
                    <a:pt x="130" y="57"/>
                    <a:pt x="130" y="57"/>
                  </a:cubicBezTo>
                  <a:cubicBezTo>
                    <a:pt x="134" y="64"/>
                    <a:pt x="137" y="70"/>
                    <a:pt x="137" y="74"/>
                  </a:cubicBezTo>
                  <a:cubicBezTo>
                    <a:pt x="137" y="78"/>
                    <a:pt x="135" y="82"/>
                    <a:pt x="132" y="85"/>
                  </a:cubicBezTo>
                  <a:cubicBezTo>
                    <a:pt x="127" y="90"/>
                    <a:pt x="121" y="93"/>
                    <a:pt x="113"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9" name="Freeform 1636"/>
            <p:cNvSpPr/>
            <p:nvPr/>
          </p:nvSpPr>
          <p:spPr bwMode="auto">
            <a:xfrm>
              <a:off x="13563717" y="1092369"/>
              <a:ext cx="88377" cy="34853"/>
            </a:xfrm>
            <a:custGeom>
              <a:avLst/>
              <a:gdLst>
                <a:gd name="T0" fmla="*/ 7 w 43"/>
                <a:gd name="T1" fmla="*/ 1 h 17"/>
                <a:gd name="T2" fmla="*/ 2 w 43"/>
                <a:gd name="T3" fmla="*/ 3 h 17"/>
                <a:gd name="T4" fmla="*/ 1 w 43"/>
                <a:gd name="T5" fmla="*/ 7 h 17"/>
                <a:gd name="T6" fmla="*/ 36 w 43"/>
                <a:gd name="T7" fmla="*/ 16 h 17"/>
                <a:gd name="T8" fmla="*/ 41 w 43"/>
                <a:gd name="T9" fmla="*/ 14 h 17"/>
                <a:gd name="T10" fmla="*/ 42 w 43"/>
                <a:gd name="T11" fmla="*/ 10 h 17"/>
                <a:gd name="T12" fmla="*/ 7 w 43"/>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43" h="17">
                  <a:moveTo>
                    <a:pt x="7" y="1"/>
                  </a:moveTo>
                  <a:cubicBezTo>
                    <a:pt x="6" y="0"/>
                    <a:pt x="3" y="2"/>
                    <a:pt x="2" y="3"/>
                  </a:cubicBezTo>
                  <a:cubicBezTo>
                    <a:pt x="0" y="5"/>
                    <a:pt x="0" y="6"/>
                    <a:pt x="1" y="7"/>
                  </a:cubicBezTo>
                  <a:cubicBezTo>
                    <a:pt x="36" y="16"/>
                    <a:pt x="36" y="16"/>
                    <a:pt x="36" y="16"/>
                  </a:cubicBezTo>
                  <a:cubicBezTo>
                    <a:pt x="37" y="17"/>
                    <a:pt x="40" y="15"/>
                    <a:pt x="41" y="14"/>
                  </a:cubicBezTo>
                  <a:cubicBezTo>
                    <a:pt x="43" y="12"/>
                    <a:pt x="43" y="11"/>
                    <a:pt x="42" y="10"/>
                  </a:cubicBez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0" name="Freeform 1637"/>
            <p:cNvSpPr/>
            <p:nvPr/>
          </p:nvSpPr>
          <p:spPr bwMode="auto">
            <a:xfrm>
              <a:off x="13564962" y="997768"/>
              <a:ext cx="207874" cy="110783"/>
            </a:xfrm>
            <a:custGeom>
              <a:avLst/>
              <a:gdLst>
                <a:gd name="T0" fmla="*/ 16 w 101"/>
                <a:gd name="T1" fmla="*/ 45 h 54"/>
                <a:gd name="T2" fmla="*/ 63 w 101"/>
                <a:gd name="T3" fmla="*/ 45 h 54"/>
                <a:gd name="T4" fmla="*/ 92 w 101"/>
                <a:gd name="T5" fmla="*/ 26 h 54"/>
                <a:gd name="T6" fmla="*/ 57 w 101"/>
                <a:gd name="T7" fmla="*/ 18 h 54"/>
                <a:gd name="T8" fmla="*/ 28 w 101"/>
                <a:gd name="T9" fmla="*/ 5 h 54"/>
                <a:gd name="T10" fmla="*/ 20 w 101"/>
                <a:gd name="T11" fmla="*/ 16 h 54"/>
                <a:gd name="T12" fmla="*/ 16 w 101"/>
                <a:gd name="T13" fmla="*/ 45 h 54"/>
              </a:gdLst>
              <a:ahLst/>
              <a:cxnLst>
                <a:cxn ang="0">
                  <a:pos x="T0" y="T1"/>
                </a:cxn>
                <a:cxn ang="0">
                  <a:pos x="T2" y="T3"/>
                </a:cxn>
                <a:cxn ang="0">
                  <a:pos x="T4" y="T5"/>
                </a:cxn>
                <a:cxn ang="0">
                  <a:pos x="T6" y="T7"/>
                </a:cxn>
                <a:cxn ang="0">
                  <a:pos x="T8" y="T9"/>
                </a:cxn>
                <a:cxn ang="0">
                  <a:pos x="T10" y="T11"/>
                </a:cxn>
                <a:cxn ang="0">
                  <a:pos x="T12" y="T13"/>
                </a:cxn>
              </a:cxnLst>
              <a:rect l="0" t="0" r="r" b="b"/>
              <a:pathLst>
                <a:path w="101" h="54">
                  <a:moveTo>
                    <a:pt x="16" y="45"/>
                  </a:moveTo>
                  <a:cubicBezTo>
                    <a:pt x="32" y="51"/>
                    <a:pt x="43" y="54"/>
                    <a:pt x="63" y="45"/>
                  </a:cubicBezTo>
                  <a:cubicBezTo>
                    <a:pt x="83" y="36"/>
                    <a:pt x="101" y="28"/>
                    <a:pt x="92" y="26"/>
                  </a:cubicBezTo>
                  <a:cubicBezTo>
                    <a:pt x="83" y="25"/>
                    <a:pt x="67" y="24"/>
                    <a:pt x="57" y="18"/>
                  </a:cubicBezTo>
                  <a:cubicBezTo>
                    <a:pt x="47" y="13"/>
                    <a:pt x="32" y="0"/>
                    <a:pt x="28" y="5"/>
                  </a:cubicBezTo>
                  <a:cubicBezTo>
                    <a:pt x="24" y="9"/>
                    <a:pt x="20" y="16"/>
                    <a:pt x="20" y="16"/>
                  </a:cubicBezTo>
                  <a:cubicBezTo>
                    <a:pt x="20" y="16"/>
                    <a:pt x="0" y="39"/>
                    <a:pt x="1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1" name="Freeform 1647"/>
            <p:cNvSpPr/>
            <p:nvPr/>
          </p:nvSpPr>
          <p:spPr bwMode="auto">
            <a:xfrm>
              <a:off x="13546290" y="360455"/>
              <a:ext cx="263888" cy="370936"/>
            </a:xfrm>
            <a:custGeom>
              <a:avLst/>
              <a:gdLst>
                <a:gd name="T0" fmla="*/ 99 w 128"/>
                <a:gd name="T1" fmla="*/ 180 h 180"/>
                <a:gd name="T2" fmla="*/ 81 w 128"/>
                <a:gd name="T3" fmla="*/ 176 h 180"/>
                <a:gd name="T4" fmla="*/ 74 w 128"/>
                <a:gd name="T5" fmla="*/ 155 h 180"/>
                <a:gd name="T6" fmla="*/ 40 w 128"/>
                <a:gd name="T7" fmla="*/ 137 h 180"/>
                <a:gd name="T8" fmla="*/ 15 w 128"/>
                <a:gd name="T9" fmla="*/ 107 h 180"/>
                <a:gd name="T10" fmla="*/ 43 w 128"/>
                <a:gd name="T11" fmla="*/ 107 h 180"/>
                <a:gd name="T12" fmla="*/ 77 w 128"/>
                <a:gd name="T13" fmla="*/ 133 h 180"/>
                <a:gd name="T14" fmla="*/ 91 w 128"/>
                <a:gd name="T15" fmla="*/ 133 h 180"/>
                <a:gd name="T16" fmla="*/ 94 w 128"/>
                <a:gd name="T17" fmla="*/ 124 h 180"/>
                <a:gd name="T18" fmla="*/ 85 w 128"/>
                <a:gd name="T19" fmla="*/ 113 h 180"/>
                <a:gd name="T20" fmla="*/ 65 w 128"/>
                <a:gd name="T21" fmla="*/ 103 h 180"/>
                <a:gd name="T22" fmla="*/ 38 w 128"/>
                <a:gd name="T23" fmla="*/ 90 h 180"/>
                <a:gd name="T24" fmla="*/ 17 w 128"/>
                <a:gd name="T25" fmla="*/ 73 h 180"/>
                <a:gd name="T26" fmla="*/ 3 w 128"/>
                <a:gd name="T27" fmla="*/ 50 h 180"/>
                <a:gd name="T28" fmla="*/ 5 w 128"/>
                <a:gd name="T29" fmla="*/ 24 h 180"/>
                <a:gd name="T30" fmla="*/ 29 w 128"/>
                <a:gd name="T31" fmla="*/ 17 h 180"/>
                <a:gd name="T32" fmla="*/ 24 w 128"/>
                <a:gd name="T33" fmla="*/ 0 h 180"/>
                <a:gd name="T34" fmla="*/ 42 w 128"/>
                <a:gd name="T35" fmla="*/ 4 h 180"/>
                <a:gd name="T36" fmla="*/ 47 w 128"/>
                <a:gd name="T37" fmla="*/ 21 h 180"/>
                <a:gd name="T38" fmla="*/ 62 w 128"/>
                <a:gd name="T39" fmla="*/ 27 h 180"/>
                <a:gd name="T40" fmla="*/ 77 w 128"/>
                <a:gd name="T41" fmla="*/ 37 h 180"/>
                <a:gd name="T42" fmla="*/ 101 w 128"/>
                <a:gd name="T43" fmla="*/ 63 h 180"/>
                <a:gd name="T44" fmla="*/ 77 w 128"/>
                <a:gd name="T45" fmla="*/ 65 h 180"/>
                <a:gd name="T46" fmla="*/ 48 w 128"/>
                <a:gd name="T47" fmla="*/ 44 h 180"/>
                <a:gd name="T48" fmla="*/ 33 w 128"/>
                <a:gd name="T49" fmla="*/ 52 h 180"/>
                <a:gd name="T50" fmla="*/ 41 w 128"/>
                <a:gd name="T51" fmla="*/ 62 h 180"/>
                <a:gd name="T52" fmla="*/ 57 w 128"/>
                <a:gd name="T53" fmla="*/ 70 h 180"/>
                <a:gd name="T54" fmla="*/ 95 w 128"/>
                <a:gd name="T55" fmla="*/ 89 h 180"/>
                <a:gd name="T56" fmla="*/ 125 w 128"/>
                <a:gd name="T57" fmla="*/ 127 h 180"/>
                <a:gd name="T58" fmla="*/ 126 w 128"/>
                <a:gd name="T59" fmla="*/ 148 h 180"/>
                <a:gd name="T60" fmla="*/ 113 w 128"/>
                <a:gd name="T61" fmla="*/ 159 h 180"/>
                <a:gd name="T62" fmla="*/ 104 w 128"/>
                <a:gd name="T63" fmla="*/ 161 h 180"/>
                <a:gd name="T64" fmla="*/ 92 w 128"/>
                <a:gd name="T65" fmla="*/ 160 h 180"/>
                <a:gd name="T66" fmla="*/ 99 w 128"/>
                <a:gd name="T6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80">
                  <a:moveTo>
                    <a:pt x="99" y="180"/>
                  </a:moveTo>
                  <a:cubicBezTo>
                    <a:pt x="81" y="176"/>
                    <a:pt x="81" y="176"/>
                    <a:pt x="81" y="176"/>
                  </a:cubicBezTo>
                  <a:cubicBezTo>
                    <a:pt x="74" y="155"/>
                    <a:pt x="74" y="155"/>
                    <a:pt x="74" y="155"/>
                  </a:cubicBezTo>
                  <a:cubicBezTo>
                    <a:pt x="62" y="151"/>
                    <a:pt x="50" y="145"/>
                    <a:pt x="40" y="137"/>
                  </a:cubicBezTo>
                  <a:cubicBezTo>
                    <a:pt x="30" y="129"/>
                    <a:pt x="21" y="119"/>
                    <a:pt x="15" y="107"/>
                  </a:cubicBezTo>
                  <a:cubicBezTo>
                    <a:pt x="43" y="107"/>
                    <a:pt x="43" y="107"/>
                    <a:pt x="43" y="107"/>
                  </a:cubicBezTo>
                  <a:cubicBezTo>
                    <a:pt x="50" y="121"/>
                    <a:pt x="62" y="129"/>
                    <a:pt x="77" y="133"/>
                  </a:cubicBezTo>
                  <a:cubicBezTo>
                    <a:pt x="83" y="134"/>
                    <a:pt x="87" y="135"/>
                    <a:pt x="91" y="133"/>
                  </a:cubicBezTo>
                  <a:cubicBezTo>
                    <a:pt x="95" y="132"/>
                    <a:pt x="96" y="129"/>
                    <a:pt x="94" y="124"/>
                  </a:cubicBezTo>
                  <a:cubicBezTo>
                    <a:pt x="92" y="119"/>
                    <a:pt x="89" y="115"/>
                    <a:pt x="85" y="113"/>
                  </a:cubicBezTo>
                  <a:cubicBezTo>
                    <a:pt x="80" y="110"/>
                    <a:pt x="74" y="107"/>
                    <a:pt x="65" y="103"/>
                  </a:cubicBezTo>
                  <a:cubicBezTo>
                    <a:pt x="55" y="99"/>
                    <a:pt x="46" y="94"/>
                    <a:pt x="38" y="90"/>
                  </a:cubicBezTo>
                  <a:cubicBezTo>
                    <a:pt x="30" y="86"/>
                    <a:pt x="23" y="80"/>
                    <a:pt x="17" y="73"/>
                  </a:cubicBezTo>
                  <a:cubicBezTo>
                    <a:pt x="11" y="67"/>
                    <a:pt x="6" y="59"/>
                    <a:pt x="3" y="50"/>
                  </a:cubicBezTo>
                  <a:cubicBezTo>
                    <a:pt x="0" y="38"/>
                    <a:pt x="0" y="30"/>
                    <a:pt x="5" y="24"/>
                  </a:cubicBezTo>
                  <a:cubicBezTo>
                    <a:pt x="10" y="18"/>
                    <a:pt x="18" y="16"/>
                    <a:pt x="29" y="17"/>
                  </a:cubicBezTo>
                  <a:cubicBezTo>
                    <a:pt x="24" y="0"/>
                    <a:pt x="24" y="0"/>
                    <a:pt x="24" y="0"/>
                  </a:cubicBezTo>
                  <a:cubicBezTo>
                    <a:pt x="42" y="4"/>
                    <a:pt x="42" y="4"/>
                    <a:pt x="42" y="4"/>
                  </a:cubicBezTo>
                  <a:cubicBezTo>
                    <a:pt x="47" y="21"/>
                    <a:pt x="47" y="21"/>
                    <a:pt x="47" y="21"/>
                  </a:cubicBezTo>
                  <a:cubicBezTo>
                    <a:pt x="52" y="22"/>
                    <a:pt x="57" y="24"/>
                    <a:pt x="62" y="27"/>
                  </a:cubicBezTo>
                  <a:cubicBezTo>
                    <a:pt x="67" y="30"/>
                    <a:pt x="72" y="33"/>
                    <a:pt x="77" y="37"/>
                  </a:cubicBezTo>
                  <a:cubicBezTo>
                    <a:pt x="86" y="44"/>
                    <a:pt x="94" y="52"/>
                    <a:pt x="101" y="63"/>
                  </a:cubicBezTo>
                  <a:cubicBezTo>
                    <a:pt x="77" y="65"/>
                    <a:pt x="77" y="65"/>
                    <a:pt x="77" y="65"/>
                  </a:cubicBezTo>
                  <a:cubicBezTo>
                    <a:pt x="70" y="54"/>
                    <a:pt x="60" y="47"/>
                    <a:pt x="48" y="44"/>
                  </a:cubicBezTo>
                  <a:cubicBezTo>
                    <a:pt x="35" y="41"/>
                    <a:pt x="30" y="43"/>
                    <a:pt x="33" y="52"/>
                  </a:cubicBezTo>
                  <a:cubicBezTo>
                    <a:pt x="34" y="56"/>
                    <a:pt x="37" y="59"/>
                    <a:pt x="41" y="62"/>
                  </a:cubicBezTo>
                  <a:cubicBezTo>
                    <a:pt x="44" y="64"/>
                    <a:pt x="50" y="67"/>
                    <a:pt x="57" y="70"/>
                  </a:cubicBezTo>
                  <a:cubicBezTo>
                    <a:pt x="75" y="77"/>
                    <a:pt x="88" y="84"/>
                    <a:pt x="95" y="89"/>
                  </a:cubicBezTo>
                  <a:cubicBezTo>
                    <a:pt x="111" y="100"/>
                    <a:pt x="121" y="113"/>
                    <a:pt x="125" y="127"/>
                  </a:cubicBezTo>
                  <a:cubicBezTo>
                    <a:pt x="128" y="135"/>
                    <a:pt x="128" y="142"/>
                    <a:pt x="126" y="148"/>
                  </a:cubicBezTo>
                  <a:cubicBezTo>
                    <a:pt x="124" y="153"/>
                    <a:pt x="120" y="157"/>
                    <a:pt x="113" y="159"/>
                  </a:cubicBezTo>
                  <a:cubicBezTo>
                    <a:pt x="110" y="160"/>
                    <a:pt x="107" y="161"/>
                    <a:pt x="104" y="161"/>
                  </a:cubicBezTo>
                  <a:cubicBezTo>
                    <a:pt x="100" y="161"/>
                    <a:pt x="96" y="161"/>
                    <a:pt x="92" y="160"/>
                  </a:cubicBezTo>
                  <a:lnTo>
                    <a:pt x="99" y="1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2" name="Freeform 1648"/>
            <p:cNvSpPr/>
            <p:nvPr/>
          </p:nvSpPr>
          <p:spPr bwMode="auto">
            <a:xfrm>
              <a:off x="12844250" y="913125"/>
              <a:ext cx="47301" cy="59748"/>
            </a:xfrm>
            <a:custGeom>
              <a:avLst/>
              <a:gdLst>
                <a:gd name="T0" fmla="*/ 21 w 23"/>
                <a:gd name="T1" fmla="*/ 27 h 29"/>
                <a:gd name="T2" fmla="*/ 15 w 23"/>
                <a:gd name="T3" fmla="*/ 27 h 29"/>
                <a:gd name="T4" fmla="*/ 2 w 23"/>
                <a:gd name="T5" fmla="*/ 9 h 29"/>
                <a:gd name="T6" fmla="*/ 3 w 23"/>
                <a:gd name="T7" fmla="*/ 2 h 29"/>
                <a:gd name="T8" fmla="*/ 9 w 23"/>
                <a:gd name="T9" fmla="*/ 2 h 29"/>
                <a:gd name="T10" fmla="*/ 22 w 23"/>
                <a:gd name="T11" fmla="*/ 20 h 29"/>
                <a:gd name="T12" fmla="*/ 21 w 23"/>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21" y="27"/>
                  </a:moveTo>
                  <a:cubicBezTo>
                    <a:pt x="19" y="29"/>
                    <a:pt x="16" y="29"/>
                    <a:pt x="15" y="27"/>
                  </a:cubicBezTo>
                  <a:cubicBezTo>
                    <a:pt x="2" y="9"/>
                    <a:pt x="2" y="9"/>
                    <a:pt x="2" y="9"/>
                  </a:cubicBezTo>
                  <a:cubicBezTo>
                    <a:pt x="0" y="7"/>
                    <a:pt x="1" y="4"/>
                    <a:pt x="3" y="2"/>
                  </a:cubicBezTo>
                  <a:cubicBezTo>
                    <a:pt x="4" y="0"/>
                    <a:pt x="7" y="0"/>
                    <a:pt x="9" y="2"/>
                  </a:cubicBezTo>
                  <a:cubicBezTo>
                    <a:pt x="22" y="20"/>
                    <a:pt x="22" y="20"/>
                    <a:pt x="22" y="20"/>
                  </a:cubicBezTo>
                  <a:cubicBezTo>
                    <a:pt x="23" y="22"/>
                    <a:pt x="23" y="25"/>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3" name="Freeform 1649"/>
            <p:cNvSpPr/>
            <p:nvPr/>
          </p:nvSpPr>
          <p:spPr bwMode="auto">
            <a:xfrm>
              <a:off x="12847984" y="890719"/>
              <a:ext cx="59748" cy="79664"/>
            </a:xfrm>
            <a:custGeom>
              <a:avLst/>
              <a:gdLst>
                <a:gd name="T0" fmla="*/ 0 w 29"/>
                <a:gd name="T1" fmla="*/ 12 h 39"/>
                <a:gd name="T2" fmla="*/ 20 w 29"/>
                <a:gd name="T3" fmla="*/ 39 h 39"/>
                <a:gd name="T4" fmla="*/ 24 w 29"/>
                <a:gd name="T5" fmla="*/ 38 h 39"/>
                <a:gd name="T6" fmla="*/ 29 w 29"/>
                <a:gd name="T7" fmla="*/ 37 h 39"/>
                <a:gd name="T8" fmla="*/ 2 w 29"/>
                <a:gd name="T9" fmla="*/ 0 h 39"/>
                <a:gd name="T10" fmla="*/ 2 w 29"/>
                <a:gd name="T11" fmla="*/ 1 h 39"/>
                <a:gd name="T12" fmla="*/ 0 w 29"/>
                <a:gd name="T13" fmla="*/ 12 h 39"/>
              </a:gdLst>
              <a:ahLst/>
              <a:cxnLst>
                <a:cxn ang="0">
                  <a:pos x="T0" y="T1"/>
                </a:cxn>
                <a:cxn ang="0">
                  <a:pos x="T2" y="T3"/>
                </a:cxn>
                <a:cxn ang="0">
                  <a:pos x="T4" y="T5"/>
                </a:cxn>
                <a:cxn ang="0">
                  <a:pos x="T6" y="T7"/>
                </a:cxn>
                <a:cxn ang="0">
                  <a:pos x="T8" y="T9"/>
                </a:cxn>
                <a:cxn ang="0">
                  <a:pos x="T10" y="T11"/>
                </a:cxn>
                <a:cxn ang="0">
                  <a:pos x="T12" y="T13"/>
                </a:cxn>
              </a:cxnLst>
              <a:rect l="0" t="0" r="r" b="b"/>
              <a:pathLst>
                <a:path w="29" h="39">
                  <a:moveTo>
                    <a:pt x="0" y="12"/>
                  </a:moveTo>
                  <a:cubicBezTo>
                    <a:pt x="20" y="39"/>
                    <a:pt x="20" y="39"/>
                    <a:pt x="20" y="39"/>
                  </a:cubicBezTo>
                  <a:cubicBezTo>
                    <a:pt x="21" y="39"/>
                    <a:pt x="22" y="39"/>
                    <a:pt x="24" y="38"/>
                  </a:cubicBezTo>
                  <a:cubicBezTo>
                    <a:pt x="26" y="38"/>
                    <a:pt x="28" y="38"/>
                    <a:pt x="29" y="37"/>
                  </a:cubicBezTo>
                  <a:cubicBezTo>
                    <a:pt x="2" y="0"/>
                    <a:pt x="2" y="0"/>
                    <a:pt x="2" y="0"/>
                  </a:cubicBezTo>
                  <a:cubicBezTo>
                    <a:pt x="2" y="1"/>
                    <a:pt x="2" y="1"/>
                    <a:pt x="2" y="1"/>
                  </a:cubicBezTo>
                  <a:cubicBezTo>
                    <a:pt x="2" y="2"/>
                    <a:pt x="0" y="10"/>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4" name="Freeform 1650"/>
            <p:cNvSpPr/>
            <p:nvPr/>
          </p:nvSpPr>
          <p:spPr bwMode="auto">
            <a:xfrm>
              <a:off x="12882837" y="844664"/>
              <a:ext cx="65972" cy="89622"/>
            </a:xfrm>
            <a:custGeom>
              <a:avLst/>
              <a:gdLst>
                <a:gd name="T0" fmla="*/ 30 w 32"/>
                <a:gd name="T1" fmla="*/ 42 h 43"/>
                <a:gd name="T2" fmla="*/ 27 w 32"/>
                <a:gd name="T3" fmla="*/ 42 h 43"/>
                <a:gd name="T4" fmla="*/ 0 w 32"/>
                <a:gd name="T5" fmla="*/ 6 h 43"/>
                <a:gd name="T6" fmla="*/ 1 w 32"/>
                <a:gd name="T7" fmla="*/ 2 h 43"/>
                <a:gd name="T8" fmla="*/ 4 w 32"/>
                <a:gd name="T9" fmla="*/ 1 h 43"/>
                <a:gd name="T10" fmla="*/ 31 w 32"/>
                <a:gd name="T11" fmla="*/ 38 h 43"/>
                <a:gd name="T12" fmla="*/ 30 w 32"/>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2"/>
                  </a:moveTo>
                  <a:cubicBezTo>
                    <a:pt x="29" y="43"/>
                    <a:pt x="28" y="43"/>
                    <a:pt x="27" y="42"/>
                  </a:cubicBezTo>
                  <a:cubicBezTo>
                    <a:pt x="0" y="6"/>
                    <a:pt x="0" y="6"/>
                    <a:pt x="0" y="6"/>
                  </a:cubicBezTo>
                  <a:cubicBezTo>
                    <a:pt x="0" y="5"/>
                    <a:pt x="0" y="3"/>
                    <a:pt x="1" y="2"/>
                  </a:cubicBezTo>
                  <a:cubicBezTo>
                    <a:pt x="2" y="0"/>
                    <a:pt x="4" y="0"/>
                    <a:pt x="4" y="1"/>
                  </a:cubicBezTo>
                  <a:cubicBezTo>
                    <a:pt x="31" y="38"/>
                    <a:pt x="31" y="38"/>
                    <a:pt x="31" y="38"/>
                  </a:cubicBezTo>
                  <a:cubicBezTo>
                    <a:pt x="32" y="39"/>
                    <a:pt x="31" y="40"/>
                    <a:pt x="30"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5" name="Freeform 1651"/>
            <p:cNvSpPr/>
            <p:nvPr/>
          </p:nvSpPr>
          <p:spPr bwMode="auto">
            <a:xfrm>
              <a:off x="12870390" y="859601"/>
              <a:ext cx="65972" cy="88377"/>
            </a:xfrm>
            <a:custGeom>
              <a:avLst/>
              <a:gdLst>
                <a:gd name="T0" fmla="*/ 30 w 32"/>
                <a:gd name="T1" fmla="*/ 41 h 43"/>
                <a:gd name="T2" fmla="*/ 27 w 32"/>
                <a:gd name="T3" fmla="*/ 42 h 43"/>
                <a:gd name="T4" fmla="*/ 1 w 32"/>
                <a:gd name="T5" fmla="*/ 5 h 43"/>
                <a:gd name="T6" fmla="*/ 1 w 32"/>
                <a:gd name="T7" fmla="*/ 1 h 43"/>
                <a:gd name="T8" fmla="*/ 5 w 32"/>
                <a:gd name="T9" fmla="*/ 1 h 43"/>
                <a:gd name="T10" fmla="*/ 31 w 32"/>
                <a:gd name="T11" fmla="*/ 37 h 43"/>
                <a:gd name="T12" fmla="*/ 30 w 32"/>
                <a:gd name="T13" fmla="*/ 41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1"/>
                  </a:moveTo>
                  <a:cubicBezTo>
                    <a:pt x="29" y="42"/>
                    <a:pt x="28" y="43"/>
                    <a:pt x="27" y="42"/>
                  </a:cubicBezTo>
                  <a:cubicBezTo>
                    <a:pt x="1" y="5"/>
                    <a:pt x="1" y="5"/>
                    <a:pt x="1" y="5"/>
                  </a:cubicBezTo>
                  <a:cubicBezTo>
                    <a:pt x="0" y="4"/>
                    <a:pt x="0" y="2"/>
                    <a:pt x="1" y="1"/>
                  </a:cubicBezTo>
                  <a:cubicBezTo>
                    <a:pt x="3" y="0"/>
                    <a:pt x="4" y="0"/>
                    <a:pt x="5" y="1"/>
                  </a:cubicBezTo>
                  <a:cubicBezTo>
                    <a:pt x="31" y="37"/>
                    <a:pt x="31" y="37"/>
                    <a:pt x="31" y="37"/>
                  </a:cubicBezTo>
                  <a:cubicBezTo>
                    <a:pt x="32" y="38"/>
                    <a:pt x="32" y="40"/>
                    <a:pt x="30"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6" name="Freeform 1652"/>
            <p:cNvSpPr/>
            <p:nvPr/>
          </p:nvSpPr>
          <p:spPr bwMode="auto">
            <a:xfrm>
              <a:off x="12857942" y="872048"/>
              <a:ext cx="65972" cy="88377"/>
            </a:xfrm>
            <a:custGeom>
              <a:avLst/>
              <a:gdLst>
                <a:gd name="T0" fmla="*/ 31 w 32"/>
                <a:gd name="T1" fmla="*/ 42 h 43"/>
                <a:gd name="T2" fmla="*/ 27 w 32"/>
                <a:gd name="T3" fmla="*/ 42 h 43"/>
                <a:gd name="T4" fmla="*/ 1 w 32"/>
                <a:gd name="T5" fmla="*/ 6 h 43"/>
                <a:gd name="T6" fmla="*/ 2 w 32"/>
                <a:gd name="T7" fmla="*/ 2 h 43"/>
                <a:gd name="T8" fmla="*/ 5 w 32"/>
                <a:gd name="T9" fmla="*/ 1 h 43"/>
                <a:gd name="T10" fmla="*/ 31 w 32"/>
                <a:gd name="T11" fmla="*/ 38 h 43"/>
                <a:gd name="T12" fmla="*/ 31 w 32"/>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1" y="42"/>
                  </a:moveTo>
                  <a:cubicBezTo>
                    <a:pt x="30" y="43"/>
                    <a:pt x="28" y="43"/>
                    <a:pt x="27" y="42"/>
                  </a:cubicBezTo>
                  <a:cubicBezTo>
                    <a:pt x="1" y="6"/>
                    <a:pt x="1" y="6"/>
                    <a:pt x="1" y="6"/>
                  </a:cubicBezTo>
                  <a:cubicBezTo>
                    <a:pt x="0" y="5"/>
                    <a:pt x="1" y="3"/>
                    <a:pt x="2" y="2"/>
                  </a:cubicBezTo>
                  <a:cubicBezTo>
                    <a:pt x="3" y="0"/>
                    <a:pt x="4" y="0"/>
                    <a:pt x="5" y="1"/>
                  </a:cubicBezTo>
                  <a:cubicBezTo>
                    <a:pt x="31" y="38"/>
                    <a:pt x="31" y="38"/>
                    <a:pt x="31" y="38"/>
                  </a:cubicBezTo>
                  <a:cubicBezTo>
                    <a:pt x="32" y="39"/>
                    <a:pt x="32" y="41"/>
                    <a:pt x="3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7" name="Freeform 1653"/>
            <p:cNvSpPr/>
            <p:nvPr/>
          </p:nvSpPr>
          <p:spPr bwMode="auto">
            <a:xfrm>
              <a:off x="12851718" y="884496"/>
              <a:ext cx="62238" cy="84643"/>
            </a:xfrm>
            <a:custGeom>
              <a:avLst/>
              <a:gdLst>
                <a:gd name="T0" fmla="*/ 29 w 30"/>
                <a:gd name="T1" fmla="*/ 41 h 41"/>
                <a:gd name="T2" fmla="*/ 27 w 30"/>
                <a:gd name="T3" fmla="*/ 40 h 41"/>
                <a:gd name="T4" fmla="*/ 0 w 30"/>
                <a:gd name="T5" fmla="*/ 4 h 41"/>
                <a:gd name="T6" fmla="*/ 0 w 30"/>
                <a:gd name="T7" fmla="*/ 1 h 41"/>
                <a:gd name="T8" fmla="*/ 3 w 30"/>
                <a:gd name="T9" fmla="*/ 1 h 41"/>
                <a:gd name="T10" fmla="*/ 29 w 30"/>
                <a:gd name="T11" fmla="*/ 37 h 41"/>
                <a:gd name="T12" fmla="*/ 29 w 3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0" h="41">
                  <a:moveTo>
                    <a:pt x="29" y="41"/>
                  </a:moveTo>
                  <a:cubicBezTo>
                    <a:pt x="28" y="41"/>
                    <a:pt x="27" y="41"/>
                    <a:pt x="27" y="40"/>
                  </a:cubicBezTo>
                  <a:cubicBezTo>
                    <a:pt x="0" y="4"/>
                    <a:pt x="0" y="4"/>
                    <a:pt x="0" y="4"/>
                  </a:cubicBezTo>
                  <a:cubicBezTo>
                    <a:pt x="0" y="3"/>
                    <a:pt x="0" y="2"/>
                    <a:pt x="0" y="1"/>
                  </a:cubicBezTo>
                  <a:cubicBezTo>
                    <a:pt x="1" y="0"/>
                    <a:pt x="2" y="0"/>
                    <a:pt x="3" y="1"/>
                  </a:cubicBezTo>
                  <a:cubicBezTo>
                    <a:pt x="29" y="37"/>
                    <a:pt x="29" y="37"/>
                    <a:pt x="29" y="37"/>
                  </a:cubicBezTo>
                  <a:cubicBezTo>
                    <a:pt x="30" y="38"/>
                    <a:pt x="30" y="40"/>
                    <a:pt x="29"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8" name="Freeform 1654"/>
            <p:cNvSpPr/>
            <p:nvPr/>
          </p:nvSpPr>
          <p:spPr bwMode="auto">
            <a:xfrm>
              <a:off x="12894040" y="830971"/>
              <a:ext cx="67217" cy="90867"/>
            </a:xfrm>
            <a:custGeom>
              <a:avLst/>
              <a:gdLst>
                <a:gd name="T0" fmla="*/ 31 w 33"/>
                <a:gd name="T1" fmla="*/ 42 h 44"/>
                <a:gd name="T2" fmla="*/ 28 w 33"/>
                <a:gd name="T3" fmla="*/ 43 h 44"/>
                <a:gd name="T4" fmla="*/ 1 w 33"/>
                <a:gd name="T5" fmla="*/ 6 h 44"/>
                <a:gd name="T6" fmla="*/ 2 w 33"/>
                <a:gd name="T7" fmla="*/ 2 h 44"/>
                <a:gd name="T8" fmla="*/ 5 w 33"/>
                <a:gd name="T9" fmla="*/ 1 h 44"/>
                <a:gd name="T10" fmla="*/ 32 w 33"/>
                <a:gd name="T11" fmla="*/ 38 h 44"/>
                <a:gd name="T12" fmla="*/ 31 w 33"/>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33" h="44">
                  <a:moveTo>
                    <a:pt x="31" y="42"/>
                  </a:moveTo>
                  <a:cubicBezTo>
                    <a:pt x="30" y="44"/>
                    <a:pt x="29" y="44"/>
                    <a:pt x="28" y="43"/>
                  </a:cubicBezTo>
                  <a:cubicBezTo>
                    <a:pt x="1" y="6"/>
                    <a:pt x="1" y="6"/>
                    <a:pt x="1" y="6"/>
                  </a:cubicBezTo>
                  <a:cubicBezTo>
                    <a:pt x="0" y="5"/>
                    <a:pt x="1" y="3"/>
                    <a:pt x="2" y="2"/>
                  </a:cubicBezTo>
                  <a:cubicBezTo>
                    <a:pt x="3" y="1"/>
                    <a:pt x="4" y="0"/>
                    <a:pt x="5" y="1"/>
                  </a:cubicBezTo>
                  <a:cubicBezTo>
                    <a:pt x="32" y="38"/>
                    <a:pt x="32" y="38"/>
                    <a:pt x="32" y="38"/>
                  </a:cubicBezTo>
                  <a:cubicBezTo>
                    <a:pt x="33" y="39"/>
                    <a:pt x="32" y="41"/>
                    <a:pt x="3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9" name="Freeform 1655"/>
            <p:cNvSpPr>
              <a:spLocks noEditPoints="1"/>
            </p:cNvSpPr>
            <p:nvPr/>
          </p:nvSpPr>
          <p:spPr bwMode="auto">
            <a:xfrm>
              <a:off x="12910222" y="533476"/>
              <a:ext cx="308699" cy="369691"/>
            </a:xfrm>
            <a:custGeom>
              <a:avLst/>
              <a:gdLst>
                <a:gd name="T0" fmla="*/ 1 w 150"/>
                <a:gd name="T1" fmla="*/ 142 h 179"/>
                <a:gd name="T2" fmla="*/ 0 w 150"/>
                <a:gd name="T3" fmla="*/ 140 h 179"/>
                <a:gd name="T4" fmla="*/ 0 w 150"/>
                <a:gd name="T5" fmla="*/ 138 h 179"/>
                <a:gd name="T6" fmla="*/ 6 w 150"/>
                <a:gd name="T7" fmla="*/ 120 h 179"/>
                <a:gd name="T8" fmla="*/ 10 w 150"/>
                <a:gd name="T9" fmla="*/ 115 h 179"/>
                <a:gd name="T10" fmla="*/ 15 w 150"/>
                <a:gd name="T11" fmla="*/ 107 h 179"/>
                <a:gd name="T12" fmla="*/ 23 w 150"/>
                <a:gd name="T13" fmla="*/ 88 h 179"/>
                <a:gd name="T14" fmla="*/ 25 w 150"/>
                <a:gd name="T15" fmla="*/ 83 h 179"/>
                <a:gd name="T16" fmla="*/ 26 w 150"/>
                <a:gd name="T17" fmla="*/ 80 h 179"/>
                <a:gd name="T18" fmla="*/ 34 w 150"/>
                <a:gd name="T19" fmla="*/ 57 h 179"/>
                <a:gd name="T20" fmla="*/ 52 w 150"/>
                <a:gd name="T21" fmla="*/ 28 h 179"/>
                <a:gd name="T22" fmla="*/ 56 w 150"/>
                <a:gd name="T23" fmla="*/ 25 h 179"/>
                <a:gd name="T24" fmla="*/ 78 w 150"/>
                <a:gd name="T25" fmla="*/ 7 h 179"/>
                <a:gd name="T26" fmla="*/ 98 w 150"/>
                <a:gd name="T27" fmla="*/ 2 h 179"/>
                <a:gd name="T28" fmla="*/ 135 w 150"/>
                <a:gd name="T29" fmla="*/ 17 h 179"/>
                <a:gd name="T30" fmla="*/ 137 w 150"/>
                <a:gd name="T31" fmla="*/ 20 h 179"/>
                <a:gd name="T32" fmla="*/ 147 w 150"/>
                <a:gd name="T33" fmla="*/ 70 h 179"/>
                <a:gd name="T34" fmla="*/ 124 w 150"/>
                <a:gd name="T35" fmla="*/ 122 h 179"/>
                <a:gd name="T36" fmla="*/ 122 w 150"/>
                <a:gd name="T37" fmla="*/ 124 h 179"/>
                <a:gd name="T38" fmla="*/ 81 w 150"/>
                <a:gd name="T39" fmla="*/ 150 h 179"/>
                <a:gd name="T40" fmla="*/ 76 w 150"/>
                <a:gd name="T41" fmla="*/ 153 h 179"/>
                <a:gd name="T42" fmla="*/ 72 w 150"/>
                <a:gd name="T43" fmla="*/ 155 h 179"/>
                <a:gd name="T44" fmla="*/ 55 w 150"/>
                <a:gd name="T45" fmla="*/ 163 h 179"/>
                <a:gd name="T46" fmla="*/ 49 w 150"/>
                <a:gd name="T47" fmla="*/ 168 h 179"/>
                <a:gd name="T48" fmla="*/ 30 w 150"/>
                <a:gd name="T49" fmla="*/ 179 h 179"/>
                <a:gd name="T50" fmla="*/ 28 w 150"/>
                <a:gd name="T51" fmla="*/ 179 h 179"/>
                <a:gd name="T52" fmla="*/ 26 w 150"/>
                <a:gd name="T53" fmla="*/ 176 h 179"/>
                <a:gd name="T54" fmla="*/ 19 w 150"/>
                <a:gd name="T55" fmla="*/ 166 h 179"/>
                <a:gd name="T56" fmla="*/ 12 w 150"/>
                <a:gd name="T57" fmla="*/ 156 h 179"/>
                <a:gd name="T58" fmla="*/ 1 w 150"/>
                <a:gd name="T59" fmla="*/ 142 h 179"/>
                <a:gd name="T60" fmla="*/ 128 w 150"/>
                <a:gd name="T61" fmla="*/ 30 h 179"/>
                <a:gd name="T62" fmla="*/ 126 w 150"/>
                <a:gd name="T63" fmla="*/ 27 h 179"/>
                <a:gd name="T64" fmla="*/ 96 w 150"/>
                <a:gd name="T65" fmla="*/ 15 h 179"/>
                <a:gd name="T66" fmla="*/ 80 w 150"/>
                <a:gd name="T67" fmla="*/ 19 h 179"/>
                <a:gd name="T68" fmla="*/ 61 w 150"/>
                <a:gd name="T69" fmla="*/ 33 h 179"/>
                <a:gd name="T70" fmla="*/ 59 w 150"/>
                <a:gd name="T71" fmla="*/ 36 h 179"/>
                <a:gd name="T72" fmla="*/ 44 w 150"/>
                <a:gd name="T73" fmla="*/ 60 h 179"/>
                <a:gd name="T74" fmla="*/ 35 w 150"/>
                <a:gd name="T75" fmla="*/ 82 h 179"/>
                <a:gd name="T76" fmla="*/ 34 w 150"/>
                <a:gd name="T77" fmla="*/ 85 h 179"/>
                <a:gd name="T78" fmla="*/ 32 w 150"/>
                <a:gd name="T79" fmla="*/ 90 h 179"/>
                <a:gd name="T80" fmla="*/ 23 w 150"/>
                <a:gd name="T81" fmla="*/ 113 h 179"/>
                <a:gd name="T82" fmla="*/ 17 w 150"/>
                <a:gd name="T83" fmla="*/ 122 h 179"/>
                <a:gd name="T84" fmla="*/ 13 w 150"/>
                <a:gd name="T85" fmla="*/ 126 h 179"/>
                <a:gd name="T86" fmla="*/ 11 w 150"/>
                <a:gd name="T87" fmla="*/ 134 h 179"/>
                <a:gd name="T88" fmla="*/ 21 w 150"/>
                <a:gd name="T89" fmla="*/ 146 h 179"/>
                <a:gd name="T90" fmla="*/ 28 w 150"/>
                <a:gd name="T91" fmla="*/ 156 h 179"/>
                <a:gd name="T92" fmla="*/ 35 w 150"/>
                <a:gd name="T93" fmla="*/ 166 h 179"/>
                <a:gd name="T94" fmla="*/ 44 w 150"/>
                <a:gd name="T95" fmla="*/ 159 h 179"/>
                <a:gd name="T96" fmla="*/ 52 w 150"/>
                <a:gd name="T97" fmla="*/ 152 h 179"/>
                <a:gd name="T98" fmla="*/ 71 w 150"/>
                <a:gd name="T99" fmla="*/ 143 h 179"/>
                <a:gd name="T100" fmla="*/ 75 w 150"/>
                <a:gd name="T101" fmla="*/ 141 h 179"/>
                <a:gd name="T102" fmla="*/ 80 w 150"/>
                <a:gd name="T103" fmla="*/ 138 h 179"/>
                <a:gd name="T104" fmla="*/ 116 w 150"/>
                <a:gd name="T105" fmla="*/ 115 h 179"/>
                <a:gd name="T106" fmla="*/ 117 w 150"/>
                <a:gd name="T107" fmla="*/ 114 h 179"/>
                <a:gd name="T108" fmla="*/ 137 w 150"/>
                <a:gd name="T109" fmla="*/ 71 h 179"/>
                <a:gd name="T110" fmla="*/ 128 w 150"/>
                <a:gd name="T111" fmla="*/ 3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 h="179">
                  <a:moveTo>
                    <a:pt x="1" y="142"/>
                  </a:moveTo>
                  <a:cubicBezTo>
                    <a:pt x="0" y="140"/>
                    <a:pt x="0" y="140"/>
                    <a:pt x="0" y="140"/>
                  </a:cubicBezTo>
                  <a:cubicBezTo>
                    <a:pt x="0" y="138"/>
                    <a:pt x="0" y="138"/>
                    <a:pt x="0" y="138"/>
                  </a:cubicBezTo>
                  <a:cubicBezTo>
                    <a:pt x="1" y="132"/>
                    <a:pt x="2" y="126"/>
                    <a:pt x="6" y="120"/>
                  </a:cubicBezTo>
                  <a:cubicBezTo>
                    <a:pt x="7" y="118"/>
                    <a:pt x="8" y="116"/>
                    <a:pt x="10" y="115"/>
                  </a:cubicBezTo>
                  <a:cubicBezTo>
                    <a:pt x="12" y="112"/>
                    <a:pt x="13" y="109"/>
                    <a:pt x="15" y="107"/>
                  </a:cubicBezTo>
                  <a:cubicBezTo>
                    <a:pt x="18" y="101"/>
                    <a:pt x="21" y="94"/>
                    <a:pt x="23" y="88"/>
                  </a:cubicBezTo>
                  <a:cubicBezTo>
                    <a:pt x="23" y="86"/>
                    <a:pt x="24" y="85"/>
                    <a:pt x="25" y="83"/>
                  </a:cubicBezTo>
                  <a:cubicBezTo>
                    <a:pt x="26" y="80"/>
                    <a:pt x="26" y="80"/>
                    <a:pt x="26" y="80"/>
                  </a:cubicBezTo>
                  <a:cubicBezTo>
                    <a:pt x="28" y="72"/>
                    <a:pt x="31" y="65"/>
                    <a:pt x="34" y="57"/>
                  </a:cubicBezTo>
                  <a:cubicBezTo>
                    <a:pt x="38" y="48"/>
                    <a:pt x="44" y="39"/>
                    <a:pt x="52" y="28"/>
                  </a:cubicBezTo>
                  <a:cubicBezTo>
                    <a:pt x="56" y="25"/>
                    <a:pt x="56" y="25"/>
                    <a:pt x="56" y="25"/>
                  </a:cubicBezTo>
                  <a:cubicBezTo>
                    <a:pt x="63" y="17"/>
                    <a:pt x="70" y="11"/>
                    <a:pt x="78" y="7"/>
                  </a:cubicBezTo>
                  <a:cubicBezTo>
                    <a:pt x="85" y="3"/>
                    <a:pt x="92" y="2"/>
                    <a:pt x="98" y="2"/>
                  </a:cubicBezTo>
                  <a:cubicBezTo>
                    <a:pt x="113" y="0"/>
                    <a:pt x="125" y="5"/>
                    <a:pt x="135" y="17"/>
                  </a:cubicBezTo>
                  <a:cubicBezTo>
                    <a:pt x="137" y="20"/>
                    <a:pt x="137" y="20"/>
                    <a:pt x="137" y="20"/>
                  </a:cubicBezTo>
                  <a:cubicBezTo>
                    <a:pt x="146" y="35"/>
                    <a:pt x="150" y="52"/>
                    <a:pt x="147" y="70"/>
                  </a:cubicBezTo>
                  <a:cubicBezTo>
                    <a:pt x="145" y="89"/>
                    <a:pt x="137" y="106"/>
                    <a:pt x="124" y="122"/>
                  </a:cubicBezTo>
                  <a:cubicBezTo>
                    <a:pt x="122" y="124"/>
                    <a:pt x="122" y="124"/>
                    <a:pt x="122" y="124"/>
                  </a:cubicBezTo>
                  <a:cubicBezTo>
                    <a:pt x="108" y="139"/>
                    <a:pt x="94" y="145"/>
                    <a:pt x="81" y="150"/>
                  </a:cubicBezTo>
                  <a:cubicBezTo>
                    <a:pt x="80" y="151"/>
                    <a:pt x="78" y="152"/>
                    <a:pt x="76" y="153"/>
                  </a:cubicBezTo>
                  <a:cubicBezTo>
                    <a:pt x="75" y="154"/>
                    <a:pt x="73" y="154"/>
                    <a:pt x="72" y="155"/>
                  </a:cubicBezTo>
                  <a:cubicBezTo>
                    <a:pt x="66" y="157"/>
                    <a:pt x="61" y="160"/>
                    <a:pt x="55" y="163"/>
                  </a:cubicBezTo>
                  <a:cubicBezTo>
                    <a:pt x="53" y="164"/>
                    <a:pt x="51" y="166"/>
                    <a:pt x="49" y="168"/>
                  </a:cubicBezTo>
                  <a:cubicBezTo>
                    <a:pt x="43" y="174"/>
                    <a:pt x="36" y="179"/>
                    <a:pt x="30" y="179"/>
                  </a:cubicBezTo>
                  <a:cubicBezTo>
                    <a:pt x="28" y="179"/>
                    <a:pt x="28" y="179"/>
                    <a:pt x="28" y="179"/>
                  </a:cubicBezTo>
                  <a:cubicBezTo>
                    <a:pt x="26" y="176"/>
                    <a:pt x="26" y="176"/>
                    <a:pt x="26" y="176"/>
                  </a:cubicBezTo>
                  <a:cubicBezTo>
                    <a:pt x="24" y="172"/>
                    <a:pt x="21" y="169"/>
                    <a:pt x="19" y="166"/>
                  </a:cubicBezTo>
                  <a:cubicBezTo>
                    <a:pt x="17" y="162"/>
                    <a:pt x="14" y="159"/>
                    <a:pt x="12" y="156"/>
                  </a:cubicBezTo>
                  <a:cubicBezTo>
                    <a:pt x="8" y="150"/>
                    <a:pt x="5" y="146"/>
                    <a:pt x="1" y="142"/>
                  </a:cubicBezTo>
                  <a:close/>
                  <a:moveTo>
                    <a:pt x="128" y="30"/>
                  </a:moveTo>
                  <a:cubicBezTo>
                    <a:pt x="126" y="27"/>
                    <a:pt x="126" y="27"/>
                    <a:pt x="126" y="27"/>
                  </a:cubicBezTo>
                  <a:cubicBezTo>
                    <a:pt x="119" y="17"/>
                    <a:pt x="109" y="13"/>
                    <a:pt x="96" y="15"/>
                  </a:cubicBezTo>
                  <a:cubicBezTo>
                    <a:pt x="91" y="15"/>
                    <a:pt x="86" y="16"/>
                    <a:pt x="80" y="19"/>
                  </a:cubicBezTo>
                  <a:cubicBezTo>
                    <a:pt x="73" y="22"/>
                    <a:pt x="67" y="27"/>
                    <a:pt x="61" y="33"/>
                  </a:cubicBezTo>
                  <a:cubicBezTo>
                    <a:pt x="59" y="36"/>
                    <a:pt x="59" y="36"/>
                    <a:pt x="59" y="36"/>
                  </a:cubicBezTo>
                  <a:cubicBezTo>
                    <a:pt x="52" y="45"/>
                    <a:pt x="47" y="53"/>
                    <a:pt x="44" y="60"/>
                  </a:cubicBezTo>
                  <a:cubicBezTo>
                    <a:pt x="41" y="68"/>
                    <a:pt x="38" y="75"/>
                    <a:pt x="35" y="82"/>
                  </a:cubicBezTo>
                  <a:cubicBezTo>
                    <a:pt x="34" y="85"/>
                    <a:pt x="34" y="85"/>
                    <a:pt x="34" y="85"/>
                  </a:cubicBezTo>
                  <a:cubicBezTo>
                    <a:pt x="34" y="87"/>
                    <a:pt x="33" y="89"/>
                    <a:pt x="32" y="90"/>
                  </a:cubicBezTo>
                  <a:cubicBezTo>
                    <a:pt x="30" y="97"/>
                    <a:pt x="27" y="105"/>
                    <a:pt x="23" y="113"/>
                  </a:cubicBezTo>
                  <a:cubicBezTo>
                    <a:pt x="21" y="116"/>
                    <a:pt x="19" y="119"/>
                    <a:pt x="17" y="122"/>
                  </a:cubicBezTo>
                  <a:cubicBezTo>
                    <a:pt x="16" y="123"/>
                    <a:pt x="14" y="125"/>
                    <a:pt x="13" y="126"/>
                  </a:cubicBezTo>
                  <a:cubicBezTo>
                    <a:pt x="12" y="128"/>
                    <a:pt x="11" y="131"/>
                    <a:pt x="11" y="134"/>
                  </a:cubicBezTo>
                  <a:cubicBezTo>
                    <a:pt x="14" y="137"/>
                    <a:pt x="17" y="141"/>
                    <a:pt x="21" y="146"/>
                  </a:cubicBezTo>
                  <a:cubicBezTo>
                    <a:pt x="23" y="149"/>
                    <a:pt x="25" y="153"/>
                    <a:pt x="28" y="156"/>
                  </a:cubicBezTo>
                  <a:cubicBezTo>
                    <a:pt x="30" y="159"/>
                    <a:pt x="32" y="162"/>
                    <a:pt x="35" y="166"/>
                  </a:cubicBezTo>
                  <a:cubicBezTo>
                    <a:pt x="37" y="165"/>
                    <a:pt x="41" y="162"/>
                    <a:pt x="44" y="159"/>
                  </a:cubicBezTo>
                  <a:cubicBezTo>
                    <a:pt x="47" y="156"/>
                    <a:pt x="50" y="154"/>
                    <a:pt x="52" y="152"/>
                  </a:cubicBezTo>
                  <a:cubicBezTo>
                    <a:pt x="58" y="148"/>
                    <a:pt x="65" y="145"/>
                    <a:pt x="71" y="143"/>
                  </a:cubicBezTo>
                  <a:cubicBezTo>
                    <a:pt x="72" y="142"/>
                    <a:pt x="73" y="142"/>
                    <a:pt x="75" y="141"/>
                  </a:cubicBezTo>
                  <a:cubicBezTo>
                    <a:pt x="76" y="140"/>
                    <a:pt x="78" y="139"/>
                    <a:pt x="80" y="138"/>
                  </a:cubicBezTo>
                  <a:cubicBezTo>
                    <a:pt x="92" y="133"/>
                    <a:pt x="104" y="128"/>
                    <a:pt x="116" y="115"/>
                  </a:cubicBezTo>
                  <a:cubicBezTo>
                    <a:pt x="117" y="114"/>
                    <a:pt x="117" y="114"/>
                    <a:pt x="117" y="114"/>
                  </a:cubicBezTo>
                  <a:cubicBezTo>
                    <a:pt x="128" y="101"/>
                    <a:pt x="135" y="87"/>
                    <a:pt x="137" y="71"/>
                  </a:cubicBezTo>
                  <a:cubicBezTo>
                    <a:pt x="139" y="56"/>
                    <a:pt x="136" y="42"/>
                    <a:pt x="128"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Tree>
  </p:cSld>
  <p:clrMapOvr>
    <a:masterClrMapping/>
  </p:clrMapOvr>
  <mc:AlternateContent xmlns:mc="http://schemas.openxmlformats.org/markup-compatibility/2006">
    <mc:Choice xmlns:p14="http://schemas.microsoft.com/office/powerpoint/2010/main" Requires="p14">
      <p:transition p14:dur="500">
        <p:pull/>
      </p:transition>
    </mc:Choice>
    <mc:Fallback>
      <p:transition>
        <p:pull/>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p:transition>
    </mc:Choice>
    <mc:Fallback>
      <p:transition>
        <p:pull/>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838201"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p:transition>
    </mc:Choice>
    <mc:Fallback>
      <p:transition>
        <p:pull/>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5" name="Footer Placeholder 4"/>
          <p:cNvSpPr>
            <a:spLocks noGrp="1"/>
          </p:cNvSpPr>
          <p:nvPr>
            <p:ph type="ftr" sz="quarter" idx="11"/>
          </p:nvPr>
        </p:nvSpPr>
        <p:spPr/>
        <p:txBody>
          <a:bodyPr/>
          <a:lstStyle>
            <a:lvl1pPr>
              <a:defRPr/>
            </a:lvl1pPr>
          </a:lstStyle>
          <a:p>
            <a:endParaRPr lang="zh-CN" altLang="en-US"/>
          </a:p>
        </p:txBody>
      </p:sp>
      <p:sp>
        <p:nvSpPr>
          <p:cNvPr id="6"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p:transition>
    </mc:Choice>
    <mc:Fallback>
      <p:transition>
        <p:pull/>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10" name="矩形 9"/>
          <p:cNvSpPr/>
          <p:nvPr userDrawn="1"/>
        </p:nvSpPr>
        <p:spPr>
          <a:xfrm>
            <a:off x="0" y="1"/>
            <a:ext cx="12192000"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grpSp>
        <p:nvGrpSpPr>
          <p:cNvPr id="4" name="组合 3"/>
          <p:cNvGrpSpPr/>
          <p:nvPr userDrawn="1"/>
        </p:nvGrpSpPr>
        <p:grpSpPr>
          <a:xfrm>
            <a:off x="5706783" y="783772"/>
            <a:ext cx="5875618" cy="5093939"/>
            <a:chOff x="342831" y="783772"/>
            <a:chExt cx="5875618" cy="5093939"/>
          </a:xfrm>
        </p:grpSpPr>
        <p:grpSp>
          <p:nvGrpSpPr>
            <p:cNvPr id="14" name="Group 1474"/>
            <p:cNvGrpSpPr>
              <a:grpSpLocks noChangeAspect="1"/>
            </p:cNvGrpSpPr>
            <p:nvPr userDrawn="1"/>
          </p:nvGrpSpPr>
          <p:grpSpPr bwMode="auto">
            <a:xfrm>
              <a:off x="1915139" y="783772"/>
              <a:ext cx="4303310" cy="4123479"/>
              <a:chOff x="1797" y="213"/>
              <a:chExt cx="4092" cy="3921"/>
            </a:xfrm>
          </p:grpSpPr>
          <p:sp>
            <p:nvSpPr>
              <p:cNvPr id="15" name="Freeform 1475"/>
              <p:cNvSpPr/>
              <p:nvPr/>
            </p:nvSpPr>
            <p:spPr bwMode="auto">
              <a:xfrm>
                <a:off x="3399" y="2697"/>
                <a:ext cx="85" cy="250"/>
              </a:xfrm>
              <a:custGeom>
                <a:avLst/>
                <a:gdLst>
                  <a:gd name="T0" fmla="*/ 81 w 85"/>
                  <a:gd name="T1" fmla="*/ 0 h 250"/>
                  <a:gd name="T2" fmla="*/ 0 w 85"/>
                  <a:gd name="T3" fmla="*/ 92 h 250"/>
                  <a:gd name="T4" fmla="*/ 9 w 85"/>
                  <a:gd name="T5" fmla="*/ 250 h 250"/>
                  <a:gd name="T6" fmla="*/ 85 w 85"/>
                  <a:gd name="T7" fmla="*/ 1 h 250"/>
                  <a:gd name="T8" fmla="*/ 81 w 85"/>
                  <a:gd name="T9" fmla="*/ 0 h 250"/>
                </a:gdLst>
                <a:ahLst/>
                <a:cxnLst>
                  <a:cxn ang="0">
                    <a:pos x="T0" y="T1"/>
                  </a:cxn>
                  <a:cxn ang="0">
                    <a:pos x="T2" y="T3"/>
                  </a:cxn>
                  <a:cxn ang="0">
                    <a:pos x="T4" y="T5"/>
                  </a:cxn>
                  <a:cxn ang="0">
                    <a:pos x="T6" y="T7"/>
                  </a:cxn>
                  <a:cxn ang="0">
                    <a:pos x="T8" y="T9"/>
                  </a:cxn>
                </a:cxnLst>
                <a:rect l="0" t="0" r="r" b="b"/>
                <a:pathLst>
                  <a:path w="85" h="250">
                    <a:moveTo>
                      <a:pt x="81" y="0"/>
                    </a:moveTo>
                    <a:lnTo>
                      <a:pt x="0" y="92"/>
                    </a:lnTo>
                    <a:lnTo>
                      <a:pt x="9" y="250"/>
                    </a:lnTo>
                    <a:lnTo>
                      <a:pt x="85" y="1"/>
                    </a:lnTo>
                    <a:lnTo>
                      <a:pt x="81" y="0"/>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1476"/>
              <p:cNvSpPr/>
              <p:nvPr/>
            </p:nvSpPr>
            <p:spPr bwMode="auto">
              <a:xfrm>
                <a:off x="3399" y="2697"/>
                <a:ext cx="85" cy="250"/>
              </a:xfrm>
              <a:custGeom>
                <a:avLst/>
                <a:gdLst>
                  <a:gd name="T0" fmla="*/ 81 w 85"/>
                  <a:gd name="T1" fmla="*/ 0 h 250"/>
                  <a:gd name="T2" fmla="*/ 0 w 85"/>
                  <a:gd name="T3" fmla="*/ 92 h 250"/>
                  <a:gd name="T4" fmla="*/ 9 w 85"/>
                  <a:gd name="T5" fmla="*/ 250 h 250"/>
                  <a:gd name="T6" fmla="*/ 85 w 85"/>
                  <a:gd name="T7" fmla="*/ 1 h 250"/>
                  <a:gd name="T8" fmla="*/ 81 w 85"/>
                  <a:gd name="T9" fmla="*/ 0 h 250"/>
                </a:gdLst>
                <a:ahLst/>
                <a:cxnLst>
                  <a:cxn ang="0">
                    <a:pos x="T0" y="T1"/>
                  </a:cxn>
                  <a:cxn ang="0">
                    <a:pos x="T2" y="T3"/>
                  </a:cxn>
                  <a:cxn ang="0">
                    <a:pos x="T4" y="T5"/>
                  </a:cxn>
                  <a:cxn ang="0">
                    <a:pos x="T6" y="T7"/>
                  </a:cxn>
                  <a:cxn ang="0">
                    <a:pos x="T8" y="T9"/>
                  </a:cxn>
                </a:cxnLst>
                <a:rect l="0" t="0" r="r" b="b"/>
                <a:pathLst>
                  <a:path w="85" h="250">
                    <a:moveTo>
                      <a:pt x="81" y="0"/>
                    </a:moveTo>
                    <a:lnTo>
                      <a:pt x="0" y="92"/>
                    </a:lnTo>
                    <a:lnTo>
                      <a:pt x="9" y="250"/>
                    </a:lnTo>
                    <a:lnTo>
                      <a:pt x="85" y="1"/>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1477"/>
              <p:cNvSpPr/>
              <p:nvPr/>
            </p:nvSpPr>
            <p:spPr bwMode="auto">
              <a:xfrm>
                <a:off x="2789" y="2418"/>
                <a:ext cx="640" cy="909"/>
              </a:xfrm>
              <a:custGeom>
                <a:avLst/>
                <a:gdLst>
                  <a:gd name="T0" fmla="*/ 0 w 640"/>
                  <a:gd name="T1" fmla="*/ 0 h 909"/>
                  <a:gd name="T2" fmla="*/ 51 w 640"/>
                  <a:gd name="T3" fmla="*/ 522 h 909"/>
                  <a:gd name="T4" fmla="*/ 640 w 640"/>
                  <a:gd name="T5" fmla="*/ 909 h 909"/>
                  <a:gd name="T6" fmla="*/ 612 w 640"/>
                  <a:gd name="T7" fmla="*/ 373 h 909"/>
                  <a:gd name="T8" fmla="*/ 0 w 640"/>
                  <a:gd name="T9" fmla="*/ 0 h 909"/>
                </a:gdLst>
                <a:ahLst/>
                <a:cxnLst>
                  <a:cxn ang="0">
                    <a:pos x="T0" y="T1"/>
                  </a:cxn>
                  <a:cxn ang="0">
                    <a:pos x="T2" y="T3"/>
                  </a:cxn>
                  <a:cxn ang="0">
                    <a:pos x="T4" y="T5"/>
                  </a:cxn>
                  <a:cxn ang="0">
                    <a:pos x="T6" y="T7"/>
                  </a:cxn>
                  <a:cxn ang="0">
                    <a:pos x="T8" y="T9"/>
                  </a:cxn>
                </a:cxnLst>
                <a:rect l="0" t="0" r="r" b="b"/>
                <a:pathLst>
                  <a:path w="640" h="909">
                    <a:moveTo>
                      <a:pt x="0" y="0"/>
                    </a:moveTo>
                    <a:lnTo>
                      <a:pt x="51" y="522"/>
                    </a:lnTo>
                    <a:lnTo>
                      <a:pt x="640" y="909"/>
                    </a:lnTo>
                    <a:lnTo>
                      <a:pt x="612" y="373"/>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1478"/>
              <p:cNvSpPr/>
              <p:nvPr/>
            </p:nvSpPr>
            <p:spPr bwMode="auto">
              <a:xfrm>
                <a:off x="2881" y="1109"/>
                <a:ext cx="745" cy="639"/>
              </a:xfrm>
              <a:custGeom>
                <a:avLst/>
                <a:gdLst>
                  <a:gd name="T0" fmla="*/ 365 w 745"/>
                  <a:gd name="T1" fmla="*/ 51 h 639"/>
                  <a:gd name="T2" fmla="*/ 0 w 745"/>
                  <a:gd name="T3" fmla="*/ 372 h 639"/>
                  <a:gd name="T4" fmla="*/ 68 w 745"/>
                  <a:gd name="T5" fmla="*/ 639 h 639"/>
                  <a:gd name="T6" fmla="*/ 494 w 745"/>
                  <a:gd name="T7" fmla="*/ 546 h 639"/>
                  <a:gd name="T8" fmla="*/ 745 w 745"/>
                  <a:gd name="T9" fmla="*/ 154 h 639"/>
                  <a:gd name="T10" fmla="*/ 510 w 745"/>
                  <a:gd name="T11" fmla="*/ 0 h 639"/>
                  <a:gd name="T12" fmla="*/ 365 w 745"/>
                  <a:gd name="T13" fmla="*/ 51 h 639"/>
                </a:gdLst>
                <a:ahLst/>
                <a:cxnLst>
                  <a:cxn ang="0">
                    <a:pos x="T0" y="T1"/>
                  </a:cxn>
                  <a:cxn ang="0">
                    <a:pos x="T2" y="T3"/>
                  </a:cxn>
                  <a:cxn ang="0">
                    <a:pos x="T4" y="T5"/>
                  </a:cxn>
                  <a:cxn ang="0">
                    <a:pos x="T6" y="T7"/>
                  </a:cxn>
                  <a:cxn ang="0">
                    <a:pos x="T8" y="T9"/>
                  </a:cxn>
                  <a:cxn ang="0">
                    <a:pos x="T10" y="T11"/>
                  </a:cxn>
                  <a:cxn ang="0">
                    <a:pos x="T12" y="T13"/>
                  </a:cxn>
                </a:cxnLst>
                <a:rect l="0" t="0" r="r" b="b"/>
                <a:pathLst>
                  <a:path w="745" h="639">
                    <a:moveTo>
                      <a:pt x="365" y="51"/>
                    </a:moveTo>
                    <a:lnTo>
                      <a:pt x="0" y="372"/>
                    </a:lnTo>
                    <a:lnTo>
                      <a:pt x="68" y="639"/>
                    </a:lnTo>
                    <a:lnTo>
                      <a:pt x="494" y="546"/>
                    </a:lnTo>
                    <a:lnTo>
                      <a:pt x="745" y="154"/>
                    </a:lnTo>
                    <a:lnTo>
                      <a:pt x="510" y="0"/>
                    </a:lnTo>
                    <a:lnTo>
                      <a:pt x="365" y="51"/>
                    </a:lnTo>
                    <a:close/>
                  </a:path>
                </a:pathLst>
              </a:custGeom>
              <a:solidFill>
                <a:schemeClr val="accent4">
                  <a:lumMod val="75000"/>
                </a:schemeClr>
              </a:solidFill>
              <a:ln w="9525">
                <a:noFill/>
                <a:round/>
              </a:ln>
            </p:spPr>
            <p:txBody>
              <a:bodyPr vert="horz" wrap="square" lIns="91440" tIns="45720" rIns="91440" bIns="45720" numCol="1" anchor="t" anchorCtr="0" compatLnSpc="1"/>
              <a:lstStyle/>
              <a:p>
                <a:endParaRPr lang="id-ID"/>
              </a:p>
            </p:txBody>
          </p:sp>
          <p:sp>
            <p:nvSpPr>
              <p:cNvPr id="19" name="Freeform 1479"/>
              <p:cNvSpPr/>
              <p:nvPr/>
            </p:nvSpPr>
            <p:spPr bwMode="auto">
              <a:xfrm>
                <a:off x="2871" y="1119"/>
                <a:ext cx="745" cy="639"/>
              </a:xfrm>
              <a:custGeom>
                <a:avLst/>
                <a:gdLst>
                  <a:gd name="T0" fmla="*/ 365 w 745"/>
                  <a:gd name="T1" fmla="*/ 51 h 639"/>
                  <a:gd name="T2" fmla="*/ 0 w 745"/>
                  <a:gd name="T3" fmla="*/ 372 h 639"/>
                  <a:gd name="T4" fmla="*/ 68 w 745"/>
                  <a:gd name="T5" fmla="*/ 639 h 639"/>
                  <a:gd name="T6" fmla="*/ 494 w 745"/>
                  <a:gd name="T7" fmla="*/ 546 h 639"/>
                  <a:gd name="T8" fmla="*/ 745 w 745"/>
                  <a:gd name="T9" fmla="*/ 154 h 639"/>
                  <a:gd name="T10" fmla="*/ 510 w 745"/>
                  <a:gd name="T11" fmla="*/ 0 h 639"/>
                  <a:gd name="T12" fmla="*/ 365 w 745"/>
                  <a:gd name="T13" fmla="*/ 51 h 639"/>
                </a:gdLst>
                <a:ahLst/>
                <a:cxnLst>
                  <a:cxn ang="0">
                    <a:pos x="T0" y="T1"/>
                  </a:cxn>
                  <a:cxn ang="0">
                    <a:pos x="T2" y="T3"/>
                  </a:cxn>
                  <a:cxn ang="0">
                    <a:pos x="T4" y="T5"/>
                  </a:cxn>
                  <a:cxn ang="0">
                    <a:pos x="T6" y="T7"/>
                  </a:cxn>
                  <a:cxn ang="0">
                    <a:pos x="T8" y="T9"/>
                  </a:cxn>
                  <a:cxn ang="0">
                    <a:pos x="T10" y="T11"/>
                  </a:cxn>
                  <a:cxn ang="0">
                    <a:pos x="T12" y="T13"/>
                  </a:cxn>
                </a:cxnLst>
                <a:rect l="0" t="0" r="r" b="b"/>
                <a:pathLst>
                  <a:path w="745" h="639">
                    <a:moveTo>
                      <a:pt x="365" y="51"/>
                    </a:moveTo>
                    <a:lnTo>
                      <a:pt x="0" y="372"/>
                    </a:lnTo>
                    <a:lnTo>
                      <a:pt x="68" y="639"/>
                    </a:lnTo>
                    <a:lnTo>
                      <a:pt x="494" y="546"/>
                    </a:lnTo>
                    <a:lnTo>
                      <a:pt x="745" y="154"/>
                    </a:lnTo>
                    <a:lnTo>
                      <a:pt x="510" y="0"/>
                    </a:lnTo>
                    <a:lnTo>
                      <a:pt x="365"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Freeform 1480"/>
              <p:cNvSpPr/>
              <p:nvPr/>
            </p:nvSpPr>
            <p:spPr bwMode="auto">
              <a:xfrm>
                <a:off x="3280" y="1375"/>
                <a:ext cx="639" cy="802"/>
              </a:xfrm>
              <a:custGeom>
                <a:avLst/>
                <a:gdLst>
                  <a:gd name="T0" fmla="*/ 0 w 639"/>
                  <a:gd name="T1" fmla="*/ 0 h 802"/>
                  <a:gd name="T2" fmla="*/ 639 w 639"/>
                  <a:gd name="T3" fmla="*/ 356 h 802"/>
                  <a:gd name="T4" fmla="*/ 537 w 639"/>
                  <a:gd name="T5" fmla="*/ 802 h 802"/>
                  <a:gd name="T6" fmla="*/ 22 w 639"/>
                  <a:gd name="T7" fmla="*/ 515 h 802"/>
                  <a:gd name="T8" fmla="*/ 0 w 639"/>
                  <a:gd name="T9" fmla="*/ 0 h 802"/>
                </a:gdLst>
                <a:ahLst/>
                <a:cxnLst>
                  <a:cxn ang="0">
                    <a:pos x="T0" y="T1"/>
                  </a:cxn>
                  <a:cxn ang="0">
                    <a:pos x="T2" y="T3"/>
                  </a:cxn>
                  <a:cxn ang="0">
                    <a:pos x="T4" y="T5"/>
                  </a:cxn>
                  <a:cxn ang="0">
                    <a:pos x="T6" y="T7"/>
                  </a:cxn>
                  <a:cxn ang="0">
                    <a:pos x="T8" y="T9"/>
                  </a:cxn>
                </a:cxnLst>
                <a:rect l="0" t="0" r="r" b="b"/>
                <a:pathLst>
                  <a:path w="639" h="802">
                    <a:moveTo>
                      <a:pt x="0" y="0"/>
                    </a:moveTo>
                    <a:lnTo>
                      <a:pt x="639" y="356"/>
                    </a:lnTo>
                    <a:lnTo>
                      <a:pt x="537" y="802"/>
                    </a:lnTo>
                    <a:lnTo>
                      <a:pt x="22" y="515"/>
                    </a:lnTo>
                    <a:lnTo>
                      <a:pt x="0" y="0"/>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1481"/>
              <p:cNvSpPr/>
              <p:nvPr/>
            </p:nvSpPr>
            <p:spPr bwMode="auto">
              <a:xfrm>
                <a:off x="3245" y="1889"/>
                <a:ext cx="514" cy="1016"/>
              </a:xfrm>
              <a:custGeom>
                <a:avLst/>
                <a:gdLst>
                  <a:gd name="T0" fmla="*/ 0 w 514"/>
                  <a:gd name="T1" fmla="*/ 475 h 1016"/>
                  <a:gd name="T2" fmla="*/ 30 w 514"/>
                  <a:gd name="T3" fmla="*/ 1016 h 1016"/>
                  <a:gd name="T4" fmla="*/ 231 w 514"/>
                  <a:gd name="T5" fmla="*/ 834 h 1016"/>
                  <a:gd name="T6" fmla="*/ 514 w 514"/>
                  <a:gd name="T7" fmla="*/ 0 h 1016"/>
                  <a:gd name="T8" fmla="*/ 0 w 514"/>
                  <a:gd name="T9" fmla="*/ 475 h 1016"/>
                </a:gdLst>
                <a:ahLst/>
                <a:cxnLst>
                  <a:cxn ang="0">
                    <a:pos x="T0" y="T1"/>
                  </a:cxn>
                  <a:cxn ang="0">
                    <a:pos x="T2" y="T3"/>
                  </a:cxn>
                  <a:cxn ang="0">
                    <a:pos x="T4" y="T5"/>
                  </a:cxn>
                  <a:cxn ang="0">
                    <a:pos x="T6" y="T7"/>
                  </a:cxn>
                  <a:cxn ang="0">
                    <a:pos x="T8" y="T9"/>
                  </a:cxn>
                </a:cxnLst>
                <a:rect l="0" t="0" r="r" b="b"/>
                <a:pathLst>
                  <a:path w="514" h="1016">
                    <a:moveTo>
                      <a:pt x="0" y="475"/>
                    </a:moveTo>
                    <a:lnTo>
                      <a:pt x="30" y="1016"/>
                    </a:lnTo>
                    <a:lnTo>
                      <a:pt x="231" y="834"/>
                    </a:lnTo>
                    <a:lnTo>
                      <a:pt x="514" y="0"/>
                    </a:lnTo>
                    <a:lnTo>
                      <a:pt x="0" y="475"/>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1482"/>
              <p:cNvSpPr/>
              <p:nvPr/>
            </p:nvSpPr>
            <p:spPr bwMode="auto">
              <a:xfrm>
                <a:off x="2840" y="2931"/>
                <a:ext cx="622" cy="882"/>
              </a:xfrm>
              <a:custGeom>
                <a:avLst/>
                <a:gdLst>
                  <a:gd name="T0" fmla="*/ 48 w 622"/>
                  <a:gd name="T1" fmla="*/ 500 h 882"/>
                  <a:gd name="T2" fmla="*/ 0 w 622"/>
                  <a:gd name="T3" fmla="*/ 0 h 882"/>
                  <a:gd name="T4" fmla="*/ 589 w 622"/>
                  <a:gd name="T5" fmla="*/ 387 h 882"/>
                  <a:gd name="T6" fmla="*/ 622 w 622"/>
                  <a:gd name="T7" fmla="*/ 882 h 882"/>
                  <a:gd name="T8" fmla="*/ 48 w 622"/>
                  <a:gd name="T9" fmla="*/ 500 h 882"/>
                </a:gdLst>
                <a:ahLst/>
                <a:cxnLst>
                  <a:cxn ang="0">
                    <a:pos x="T0" y="T1"/>
                  </a:cxn>
                  <a:cxn ang="0">
                    <a:pos x="T2" y="T3"/>
                  </a:cxn>
                  <a:cxn ang="0">
                    <a:pos x="T4" y="T5"/>
                  </a:cxn>
                  <a:cxn ang="0">
                    <a:pos x="T6" y="T7"/>
                  </a:cxn>
                  <a:cxn ang="0">
                    <a:pos x="T8" y="T9"/>
                  </a:cxn>
                </a:cxnLst>
                <a:rect l="0" t="0" r="r" b="b"/>
                <a:pathLst>
                  <a:path w="622" h="882">
                    <a:moveTo>
                      <a:pt x="48" y="500"/>
                    </a:moveTo>
                    <a:lnTo>
                      <a:pt x="0" y="0"/>
                    </a:lnTo>
                    <a:lnTo>
                      <a:pt x="589" y="387"/>
                    </a:lnTo>
                    <a:lnTo>
                      <a:pt x="622" y="882"/>
                    </a:lnTo>
                    <a:lnTo>
                      <a:pt x="48" y="50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Freeform 1483"/>
              <p:cNvSpPr/>
              <p:nvPr/>
            </p:nvSpPr>
            <p:spPr bwMode="auto">
              <a:xfrm>
                <a:off x="2840" y="2940"/>
                <a:ext cx="622" cy="882"/>
              </a:xfrm>
              <a:custGeom>
                <a:avLst/>
                <a:gdLst>
                  <a:gd name="T0" fmla="*/ 48 w 622"/>
                  <a:gd name="T1" fmla="*/ 500 h 882"/>
                  <a:gd name="T2" fmla="*/ 0 w 622"/>
                  <a:gd name="T3" fmla="*/ 0 h 882"/>
                  <a:gd name="T4" fmla="*/ 589 w 622"/>
                  <a:gd name="T5" fmla="*/ 387 h 882"/>
                  <a:gd name="T6" fmla="*/ 622 w 622"/>
                  <a:gd name="T7" fmla="*/ 882 h 882"/>
                  <a:gd name="T8" fmla="*/ 48 w 622"/>
                  <a:gd name="T9" fmla="*/ 500 h 882"/>
                </a:gdLst>
                <a:ahLst/>
                <a:cxnLst>
                  <a:cxn ang="0">
                    <a:pos x="T0" y="T1"/>
                  </a:cxn>
                  <a:cxn ang="0">
                    <a:pos x="T2" y="T3"/>
                  </a:cxn>
                  <a:cxn ang="0">
                    <a:pos x="T4" y="T5"/>
                  </a:cxn>
                  <a:cxn ang="0">
                    <a:pos x="T6" y="T7"/>
                  </a:cxn>
                  <a:cxn ang="0">
                    <a:pos x="T8" y="T9"/>
                  </a:cxn>
                </a:cxnLst>
                <a:rect l="0" t="0" r="r" b="b"/>
                <a:pathLst>
                  <a:path w="622" h="882">
                    <a:moveTo>
                      <a:pt x="48" y="500"/>
                    </a:moveTo>
                    <a:lnTo>
                      <a:pt x="0" y="0"/>
                    </a:lnTo>
                    <a:lnTo>
                      <a:pt x="589" y="387"/>
                    </a:lnTo>
                    <a:lnTo>
                      <a:pt x="622" y="882"/>
                    </a:lnTo>
                    <a:lnTo>
                      <a:pt x="48" y="5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1484"/>
              <p:cNvSpPr/>
              <p:nvPr/>
            </p:nvSpPr>
            <p:spPr bwMode="auto">
              <a:xfrm>
                <a:off x="3197" y="3023"/>
                <a:ext cx="820" cy="1034"/>
              </a:xfrm>
              <a:custGeom>
                <a:avLst/>
                <a:gdLst>
                  <a:gd name="T0" fmla="*/ 189 w 820"/>
                  <a:gd name="T1" fmla="*/ 0 h 1034"/>
                  <a:gd name="T2" fmla="*/ 0 w 820"/>
                  <a:gd name="T3" fmla="*/ 625 h 1034"/>
                  <a:gd name="T4" fmla="*/ 610 w 820"/>
                  <a:gd name="T5" fmla="*/ 1034 h 1034"/>
                  <a:gd name="T6" fmla="*/ 820 w 820"/>
                  <a:gd name="T7" fmla="*/ 402 h 1034"/>
                  <a:gd name="T8" fmla="*/ 189 w 820"/>
                  <a:gd name="T9" fmla="*/ 0 h 1034"/>
                </a:gdLst>
                <a:ahLst/>
                <a:cxnLst>
                  <a:cxn ang="0">
                    <a:pos x="T0" y="T1"/>
                  </a:cxn>
                  <a:cxn ang="0">
                    <a:pos x="T2" y="T3"/>
                  </a:cxn>
                  <a:cxn ang="0">
                    <a:pos x="T4" y="T5"/>
                  </a:cxn>
                  <a:cxn ang="0">
                    <a:pos x="T6" y="T7"/>
                  </a:cxn>
                  <a:cxn ang="0">
                    <a:pos x="T8" y="T9"/>
                  </a:cxn>
                </a:cxnLst>
                <a:rect l="0" t="0" r="r" b="b"/>
                <a:pathLst>
                  <a:path w="820" h="1034">
                    <a:moveTo>
                      <a:pt x="189" y="0"/>
                    </a:moveTo>
                    <a:lnTo>
                      <a:pt x="0" y="625"/>
                    </a:lnTo>
                    <a:lnTo>
                      <a:pt x="610" y="1034"/>
                    </a:lnTo>
                    <a:lnTo>
                      <a:pt x="820" y="402"/>
                    </a:lnTo>
                    <a:lnTo>
                      <a:pt x="189"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1485"/>
              <p:cNvSpPr/>
              <p:nvPr/>
            </p:nvSpPr>
            <p:spPr bwMode="auto">
              <a:xfrm>
                <a:off x="3197" y="3023"/>
                <a:ext cx="820" cy="1034"/>
              </a:xfrm>
              <a:custGeom>
                <a:avLst/>
                <a:gdLst>
                  <a:gd name="T0" fmla="*/ 189 w 820"/>
                  <a:gd name="T1" fmla="*/ 0 h 1034"/>
                  <a:gd name="T2" fmla="*/ 0 w 820"/>
                  <a:gd name="T3" fmla="*/ 625 h 1034"/>
                  <a:gd name="T4" fmla="*/ 610 w 820"/>
                  <a:gd name="T5" fmla="*/ 1034 h 1034"/>
                  <a:gd name="T6" fmla="*/ 820 w 820"/>
                  <a:gd name="T7" fmla="*/ 402 h 1034"/>
                  <a:gd name="T8" fmla="*/ 189 w 820"/>
                  <a:gd name="T9" fmla="*/ 0 h 1034"/>
                </a:gdLst>
                <a:ahLst/>
                <a:cxnLst>
                  <a:cxn ang="0">
                    <a:pos x="T0" y="T1"/>
                  </a:cxn>
                  <a:cxn ang="0">
                    <a:pos x="T2" y="T3"/>
                  </a:cxn>
                  <a:cxn ang="0">
                    <a:pos x="T4" y="T5"/>
                  </a:cxn>
                  <a:cxn ang="0">
                    <a:pos x="T6" y="T7"/>
                  </a:cxn>
                  <a:cxn ang="0">
                    <a:pos x="T8" y="T9"/>
                  </a:cxn>
                </a:cxnLst>
                <a:rect l="0" t="0" r="r" b="b"/>
                <a:pathLst>
                  <a:path w="820" h="1034">
                    <a:moveTo>
                      <a:pt x="189" y="0"/>
                    </a:moveTo>
                    <a:lnTo>
                      <a:pt x="0" y="625"/>
                    </a:lnTo>
                    <a:lnTo>
                      <a:pt x="610" y="1034"/>
                    </a:lnTo>
                    <a:lnTo>
                      <a:pt x="820" y="402"/>
                    </a:lnTo>
                    <a:lnTo>
                      <a:pt x="1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1486"/>
              <p:cNvSpPr/>
              <p:nvPr/>
            </p:nvSpPr>
            <p:spPr bwMode="auto">
              <a:xfrm>
                <a:off x="2509" y="2182"/>
                <a:ext cx="238" cy="235"/>
              </a:xfrm>
              <a:custGeom>
                <a:avLst/>
                <a:gdLst>
                  <a:gd name="T0" fmla="*/ 0 w 238"/>
                  <a:gd name="T1" fmla="*/ 109 h 235"/>
                  <a:gd name="T2" fmla="*/ 238 w 238"/>
                  <a:gd name="T3" fmla="*/ 0 h 235"/>
                  <a:gd name="T4" fmla="*/ 165 w 238"/>
                  <a:gd name="T5" fmla="*/ 235 h 235"/>
                  <a:gd name="T6" fmla="*/ 0 w 238"/>
                  <a:gd name="T7" fmla="*/ 109 h 235"/>
                </a:gdLst>
                <a:ahLst/>
                <a:cxnLst>
                  <a:cxn ang="0">
                    <a:pos x="T0" y="T1"/>
                  </a:cxn>
                  <a:cxn ang="0">
                    <a:pos x="T2" y="T3"/>
                  </a:cxn>
                  <a:cxn ang="0">
                    <a:pos x="T4" y="T5"/>
                  </a:cxn>
                  <a:cxn ang="0">
                    <a:pos x="T6" y="T7"/>
                  </a:cxn>
                </a:cxnLst>
                <a:rect l="0" t="0" r="r" b="b"/>
                <a:pathLst>
                  <a:path w="238" h="235">
                    <a:moveTo>
                      <a:pt x="0" y="109"/>
                    </a:moveTo>
                    <a:lnTo>
                      <a:pt x="238" y="0"/>
                    </a:lnTo>
                    <a:lnTo>
                      <a:pt x="165" y="235"/>
                    </a:lnTo>
                    <a:lnTo>
                      <a:pt x="0" y="109"/>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1487"/>
              <p:cNvSpPr/>
              <p:nvPr/>
            </p:nvSpPr>
            <p:spPr bwMode="auto">
              <a:xfrm>
                <a:off x="2225" y="2069"/>
                <a:ext cx="624" cy="871"/>
              </a:xfrm>
              <a:custGeom>
                <a:avLst/>
                <a:gdLst>
                  <a:gd name="T0" fmla="*/ 0 w 624"/>
                  <a:gd name="T1" fmla="*/ 0 h 871"/>
                  <a:gd name="T2" fmla="*/ 573 w 624"/>
                  <a:gd name="T3" fmla="*/ 349 h 871"/>
                  <a:gd name="T4" fmla="*/ 624 w 624"/>
                  <a:gd name="T5" fmla="*/ 871 h 871"/>
                  <a:gd name="T6" fmla="*/ 78 w 624"/>
                  <a:gd name="T7" fmla="*/ 510 h 871"/>
                  <a:gd name="T8" fmla="*/ 0 w 624"/>
                  <a:gd name="T9" fmla="*/ 0 h 871"/>
                </a:gdLst>
                <a:ahLst/>
                <a:cxnLst>
                  <a:cxn ang="0">
                    <a:pos x="T0" y="T1"/>
                  </a:cxn>
                  <a:cxn ang="0">
                    <a:pos x="T2" y="T3"/>
                  </a:cxn>
                  <a:cxn ang="0">
                    <a:pos x="T4" y="T5"/>
                  </a:cxn>
                  <a:cxn ang="0">
                    <a:pos x="T6" y="T7"/>
                  </a:cxn>
                  <a:cxn ang="0">
                    <a:pos x="T8" y="T9"/>
                  </a:cxn>
                </a:cxnLst>
                <a:rect l="0" t="0" r="r" b="b"/>
                <a:pathLst>
                  <a:path w="624" h="871">
                    <a:moveTo>
                      <a:pt x="0" y="0"/>
                    </a:moveTo>
                    <a:lnTo>
                      <a:pt x="573" y="349"/>
                    </a:lnTo>
                    <a:lnTo>
                      <a:pt x="624" y="871"/>
                    </a:lnTo>
                    <a:lnTo>
                      <a:pt x="78" y="51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1488"/>
              <p:cNvSpPr/>
              <p:nvPr/>
            </p:nvSpPr>
            <p:spPr bwMode="auto">
              <a:xfrm>
                <a:off x="2216" y="2069"/>
                <a:ext cx="624" cy="871"/>
              </a:xfrm>
              <a:custGeom>
                <a:avLst/>
                <a:gdLst>
                  <a:gd name="T0" fmla="*/ 0 w 624"/>
                  <a:gd name="T1" fmla="*/ 0 h 871"/>
                  <a:gd name="T2" fmla="*/ 573 w 624"/>
                  <a:gd name="T3" fmla="*/ 349 h 871"/>
                  <a:gd name="T4" fmla="*/ 624 w 624"/>
                  <a:gd name="T5" fmla="*/ 871 h 871"/>
                  <a:gd name="T6" fmla="*/ 78 w 624"/>
                  <a:gd name="T7" fmla="*/ 510 h 871"/>
                  <a:gd name="T8" fmla="*/ 0 w 624"/>
                  <a:gd name="T9" fmla="*/ 0 h 871"/>
                </a:gdLst>
                <a:ahLst/>
                <a:cxnLst>
                  <a:cxn ang="0">
                    <a:pos x="T0" y="T1"/>
                  </a:cxn>
                  <a:cxn ang="0">
                    <a:pos x="T2" y="T3"/>
                  </a:cxn>
                  <a:cxn ang="0">
                    <a:pos x="T4" y="T5"/>
                  </a:cxn>
                  <a:cxn ang="0">
                    <a:pos x="T6" y="T7"/>
                  </a:cxn>
                  <a:cxn ang="0">
                    <a:pos x="T8" y="T9"/>
                  </a:cxn>
                </a:cxnLst>
                <a:rect l="0" t="0" r="r" b="b"/>
                <a:pathLst>
                  <a:path w="624" h="871">
                    <a:moveTo>
                      <a:pt x="0" y="0"/>
                    </a:moveTo>
                    <a:lnTo>
                      <a:pt x="573" y="349"/>
                    </a:lnTo>
                    <a:lnTo>
                      <a:pt x="624" y="871"/>
                    </a:lnTo>
                    <a:lnTo>
                      <a:pt x="78" y="5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1489"/>
              <p:cNvSpPr/>
              <p:nvPr/>
            </p:nvSpPr>
            <p:spPr bwMode="auto">
              <a:xfrm>
                <a:off x="2424" y="1402"/>
                <a:ext cx="581" cy="1020"/>
              </a:xfrm>
              <a:custGeom>
                <a:avLst/>
                <a:gdLst>
                  <a:gd name="T0" fmla="*/ 548 w 581"/>
                  <a:gd name="T1" fmla="*/ 0 h 1020"/>
                  <a:gd name="T2" fmla="*/ 581 w 581"/>
                  <a:gd name="T3" fmla="*/ 549 h 1020"/>
                  <a:gd name="T4" fmla="*/ 57 w 581"/>
                  <a:gd name="T5" fmla="*/ 1020 h 1020"/>
                  <a:gd name="T6" fmla="*/ 0 w 581"/>
                  <a:gd name="T7" fmla="*/ 483 h 1020"/>
                  <a:gd name="T8" fmla="*/ 548 w 581"/>
                  <a:gd name="T9" fmla="*/ 0 h 1020"/>
                </a:gdLst>
                <a:ahLst/>
                <a:cxnLst>
                  <a:cxn ang="0">
                    <a:pos x="T0" y="T1"/>
                  </a:cxn>
                  <a:cxn ang="0">
                    <a:pos x="T2" y="T3"/>
                  </a:cxn>
                  <a:cxn ang="0">
                    <a:pos x="T4" y="T5"/>
                  </a:cxn>
                  <a:cxn ang="0">
                    <a:pos x="T6" y="T7"/>
                  </a:cxn>
                  <a:cxn ang="0">
                    <a:pos x="T8" y="T9"/>
                  </a:cxn>
                </a:cxnLst>
                <a:rect l="0" t="0" r="r" b="b"/>
                <a:pathLst>
                  <a:path w="581" h="1020">
                    <a:moveTo>
                      <a:pt x="548" y="0"/>
                    </a:moveTo>
                    <a:lnTo>
                      <a:pt x="581" y="549"/>
                    </a:lnTo>
                    <a:lnTo>
                      <a:pt x="57" y="1020"/>
                    </a:lnTo>
                    <a:lnTo>
                      <a:pt x="0" y="483"/>
                    </a:lnTo>
                    <a:lnTo>
                      <a:pt x="548"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1490"/>
              <p:cNvSpPr/>
              <p:nvPr/>
            </p:nvSpPr>
            <p:spPr bwMode="auto">
              <a:xfrm>
                <a:off x="2600" y="1986"/>
                <a:ext cx="675" cy="919"/>
              </a:xfrm>
              <a:custGeom>
                <a:avLst/>
                <a:gdLst>
                  <a:gd name="T0" fmla="*/ 645 w 675"/>
                  <a:gd name="T1" fmla="*/ 378 h 919"/>
                  <a:gd name="T2" fmla="*/ 675 w 675"/>
                  <a:gd name="T3" fmla="*/ 919 h 919"/>
                  <a:gd name="T4" fmla="*/ 51 w 675"/>
                  <a:gd name="T5" fmla="*/ 538 h 919"/>
                  <a:gd name="T6" fmla="*/ 0 w 675"/>
                  <a:gd name="T7" fmla="*/ 0 h 919"/>
                  <a:gd name="T8" fmla="*/ 645 w 675"/>
                  <a:gd name="T9" fmla="*/ 378 h 919"/>
                </a:gdLst>
                <a:ahLst/>
                <a:cxnLst>
                  <a:cxn ang="0">
                    <a:pos x="T0" y="T1"/>
                  </a:cxn>
                  <a:cxn ang="0">
                    <a:pos x="T2" y="T3"/>
                  </a:cxn>
                  <a:cxn ang="0">
                    <a:pos x="T4" y="T5"/>
                  </a:cxn>
                  <a:cxn ang="0">
                    <a:pos x="T6" y="T7"/>
                  </a:cxn>
                  <a:cxn ang="0">
                    <a:pos x="T8" y="T9"/>
                  </a:cxn>
                </a:cxnLst>
                <a:rect l="0" t="0" r="r" b="b"/>
                <a:pathLst>
                  <a:path w="675" h="919">
                    <a:moveTo>
                      <a:pt x="645" y="378"/>
                    </a:moveTo>
                    <a:lnTo>
                      <a:pt x="675" y="919"/>
                    </a:lnTo>
                    <a:lnTo>
                      <a:pt x="51" y="538"/>
                    </a:lnTo>
                    <a:lnTo>
                      <a:pt x="0" y="0"/>
                    </a:lnTo>
                    <a:lnTo>
                      <a:pt x="645" y="37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1491"/>
              <p:cNvSpPr/>
              <p:nvPr/>
            </p:nvSpPr>
            <p:spPr bwMode="auto">
              <a:xfrm>
                <a:off x="2600" y="1501"/>
                <a:ext cx="1198" cy="863"/>
              </a:xfrm>
              <a:custGeom>
                <a:avLst/>
                <a:gdLst>
                  <a:gd name="T0" fmla="*/ 645 w 1198"/>
                  <a:gd name="T1" fmla="*/ 863 h 863"/>
                  <a:gd name="T2" fmla="*/ 1198 w 1198"/>
                  <a:gd name="T3" fmla="*/ 363 h 863"/>
                  <a:gd name="T4" fmla="*/ 549 w 1198"/>
                  <a:gd name="T5" fmla="*/ 0 h 863"/>
                  <a:gd name="T6" fmla="*/ 0 w 1198"/>
                  <a:gd name="T7" fmla="*/ 485 h 863"/>
                  <a:gd name="T8" fmla="*/ 645 w 1198"/>
                  <a:gd name="T9" fmla="*/ 863 h 863"/>
                </a:gdLst>
                <a:ahLst/>
                <a:cxnLst>
                  <a:cxn ang="0">
                    <a:pos x="T0" y="T1"/>
                  </a:cxn>
                  <a:cxn ang="0">
                    <a:pos x="T2" y="T3"/>
                  </a:cxn>
                  <a:cxn ang="0">
                    <a:pos x="T4" y="T5"/>
                  </a:cxn>
                  <a:cxn ang="0">
                    <a:pos x="T6" y="T7"/>
                  </a:cxn>
                  <a:cxn ang="0">
                    <a:pos x="T8" y="T9"/>
                  </a:cxn>
                </a:cxnLst>
                <a:rect l="0" t="0" r="r" b="b"/>
                <a:pathLst>
                  <a:path w="1198" h="863">
                    <a:moveTo>
                      <a:pt x="645" y="863"/>
                    </a:moveTo>
                    <a:lnTo>
                      <a:pt x="1198" y="363"/>
                    </a:lnTo>
                    <a:lnTo>
                      <a:pt x="549" y="0"/>
                    </a:lnTo>
                    <a:lnTo>
                      <a:pt x="0" y="485"/>
                    </a:lnTo>
                    <a:lnTo>
                      <a:pt x="645" y="86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1492"/>
              <p:cNvSpPr/>
              <p:nvPr/>
            </p:nvSpPr>
            <p:spPr bwMode="auto">
              <a:xfrm>
                <a:off x="3798" y="3170"/>
                <a:ext cx="675" cy="887"/>
              </a:xfrm>
              <a:custGeom>
                <a:avLst/>
                <a:gdLst>
                  <a:gd name="T0" fmla="*/ 0 w 675"/>
                  <a:gd name="T1" fmla="*/ 887 h 887"/>
                  <a:gd name="T2" fmla="*/ 210 w 675"/>
                  <a:gd name="T3" fmla="*/ 255 h 887"/>
                  <a:gd name="T4" fmla="*/ 675 w 675"/>
                  <a:gd name="T5" fmla="*/ 0 h 887"/>
                  <a:gd name="T6" fmla="*/ 473 w 675"/>
                  <a:gd name="T7" fmla="*/ 603 h 887"/>
                  <a:gd name="T8" fmla="*/ 0 w 675"/>
                  <a:gd name="T9" fmla="*/ 887 h 887"/>
                </a:gdLst>
                <a:ahLst/>
                <a:cxnLst>
                  <a:cxn ang="0">
                    <a:pos x="T0" y="T1"/>
                  </a:cxn>
                  <a:cxn ang="0">
                    <a:pos x="T2" y="T3"/>
                  </a:cxn>
                  <a:cxn ang="0">
                    <a:pos x="T4" y="T5"/>
                  </a:cxn>
                  <a:cxn ang="0">
                    <a:pos x="T6" y="T7"/>
                  </a:cxn>
                  <a:cxn ang="0">
                    <a:pos x="T8" y="T9"/>
                  </a:cxn>
                </a:cxnLst>
                <a:rect l="0" t="0" r="r" b="b"/>
                <a:pathLst>
                  <a:path w="675" h="887">
                    <a:moveTo>
                      <a:pt x="0" y="887"/>
                    </a:moveTo>
                    <a:lnTo>
                      <a:pt x="210" y="255"/>
                    </a:lnTo>
                    <a:lnTo>
                      <a:pt x="675" y="0"/>
                    </a:lnTo>
                    <a:lnTo>
                      <a:pt x="473" y="603"/>
                    </a:lnTo>
                    <a:lnTo>
                      <a:pt x="0" y="88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1493"/>
              <p:cNvSpPr/>
              <p:nvPr/>
            </p:nvSpPr>
            <p:spPr bwMode="auto">
              <a:xfrm>
                <a:off x="3807" y="3170"/>
                <a:ext cx="675" cy="887"/>
              </a:xfrm>
              <a:custGeom>
                <a:avLst/>
                <a:gdLst>
                  <a:gd name="T0" fmla="*/ 0 w 675"/>
                  <a:gd name="T1" fmla="*/ 887 h 887"/>
                  <a:gd name="T2" fmla="*/ 210 w 675"/>
                  <a:gd name="T3" fmla="*/ 255 h 887"/>
                  <a:gd name="T4" fmla="*/ 675 w 675"/>
                  <a:gd name="T5" fmla="*/ 0 h 887"/>
                  <a:gd name="T6" fmla="*/ 473 w 675"/>
                  <a:gd name="T7" fmla="*/ 603 h 887"/>
                  <a:gd name="T8" fmla="*/ 0 w 675"/>
                  <a:gd name="T9" fmla="*/ 887 h 887"/>
                </a:gdLst>
                <a:ahLst/>
                <a:cxnLst>
                  <a:cxn ang="0">
                    <a:pos x="T0" y="T1"/>
                  </a:cxn>
                  <a:cxn ang="0">
                    <a:pos x="T2" y="T3"/>
                  </a:cxn>
                  <a:cxn ang="0">
                    <a:pos x="T4" y="T5"/>
                  </a:cxn>
                  <a:cxn ang="0">
                    <a:pos x="T6" y="T7"/>
                  </a:cxn>
                  <a:cxn ang="0">
                    <a:pos x="T8" y="T9"/>
                  </a:cxn>
                </a:cxnLst>
                <a:rect l="0" t="0" r="r" b="b"/>
                <a:pathLst>
                  <a:path w="675" h="887">
                    <a:moveTo>
                      <a:pt x="0" y="887"/>
                    </a:moveTo>
                    <a:lnTo>
                      <a:pt x="210" y="255"/>
                    </a:lnTo>
                    <a:lnTo>
                      <a:pt x="675" y="0"/>
                    </a:lnTo>
                    <a:lnTo>
                      <a:pt x="473" y="603"/>
                    </a:lnTo>
                    <a:lnTo>
                      <a:pt x="0" y="8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1494"/>
              <p:cNvSpPr/>
              <p:nvPr/>
            </p:nvSpPr>
            <p:spPr bwMode="auto">
              <a:xfrm>
                <a:off x="4280" y="2928"/>
                <a:ext cx="637" cy="845"/>
              </a:xfrm>
              <a:custGeom>
                <a:avLst/>
                <a:gdLst>
                  <a:gd name="T0" fmla="*/ 427 w 637"/>
                  <a:gd name="T1" fmla="*/ 588 h 845"/>
                  <a:gd name="T2" fmla="*/ 637 w 637"/>
                  <a:gd name="T3" fmla="*/ 0 h 845"/>
                  <a:gd name="T4" fmla="*/ 202 w 637"/>
                  <a:gd name="T5" fmla="*/ 242 h 845"/>
                  <a:gd name="T6" fmla="*/ 0 w 637"/>
                  <a:gd name="T7" fmla="*/ 845 h 845"/>
                  <a:gd name="T8" fmla="*/ 427 w 637"/>
                  <a:gd name="T9" fmla="*/ 588 h 845"/>
                </a:gdLst>
                <a:ahLst/>
                <a:cxnLst>
                  <a:cxn ang="0">
                    <a:pos x="T0" y="T1"/>
                  </a:cxn>
                  <a:cxn ang="0">
                    <a:pos x="T2" y="T3"/>
                  </a:cxn>
                  <a:cxn ang="0">
                    <a:pos x="T4" y="T5"/>
                  </a:cxn>
                  <a:cxn ang="0">
                    <a:pos x="T6" y="T7"/>
                  </a:cxn>
                  <a:cxn ang="0">
                    <a:pos x="T8" y="T9"/>
                  </a:cxn>
                </a:cxnLst>
                <a:rect l="0" t="0" r="r" b="b"/>
                <a:pathLst>
                  <a:path w="637" h="845">
                    <a:moveTo>
                      <a:pt x="427" y="588"/>
                    </a:moveTo>
                    <a:lnTo>
                      <a:pt x="637" y="0"/>
                    </a:lnTo>
                    <a:lnTo>
                      <a:pt x="202" y="242"/>
                    </a:lnTo>
                    <a:lnTo>
                      <a:pt x="0" y="845"/>
                    </a:lnTo>
                    <a:lnTo>
                      <a:pt x="427" y="588"/>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1495"/>
              <p:cNvSpPr/>
              <p:nvPr/>
            </p:nvSpPr>
            <p:spPr bwMode="auto">
              <a:xfrm>
                <a:off x="4280" y="2928"/>
                <a:ext cx="637" cy="845"/>
              </a:xfrm>
              <a:custGeom>
                <a:avLst/>
                <a:gdLst>
                  <a:gd name="T0" fmla="*/ 427 w 637"/>
                  <a:gd name="T1" fmla="*/ 588 h 845"/>
                  <a:gd name="T2" fmla="*/ 637 w 637"/>
                  <a:gd name="T3" fmla="*/ 0 h 845"/>
                  <a:gd name="T4" fmla="*/ 202 w 637"/>
                  <a:gd name="T5" fmla="*/ 242 h 845"/>
                  <a:gd name="T6" fmla="*/ 0 w 637"/>
                  <a:gd name="T7" fmla="*/ 845 h 845"/>
                  <a:gd name="T8" fmla="*/ 427 w 637"/>
                  <a:gd name="T9" fmla="*/ 588 h 845"/>
                </a:gdLst>
                <a:ahLst/>
                <a:cxnLst>
                  <a:cxn ang="0">
                    <a:pos x="T0" y="T1"/>
                  </a:cxn>
                  <a:cxn ang="0">
                    <a:pos x="T2" y="T3"/>
                  </a:cxn>
                  <a:cxn ang="0">
                    <a:pos x="T4" y="T5"/>
                  </a:cxn>
                  <a:cxn ang="0">
                    <a:pos x="T6" y="T7"/>
                  </a:cxn>
                  <a:cxn ang="0">
                    <a:pos x="T8" y="T9"/>
                  </a:cxn>
                </a:cxnLst>
                <a:rect l="0" t="0" r="r" b="b"/>
                <a:pathLst>
                  <a:path w="637" h="845">
                    <a:moveTo>
                      <a:pt x="427" y="588"/>
                    </a:moveTo>
                    <a:lnTo>
                      <a:pt x="637" y="0"/>
                    </a:lnTo>
                    <a:lnTo>
                      <a:pt x="202" y="242"/>
                    </a:lnTo>
                    <a:lnTo>
                      <a:pt x="0" y="845"/>
                    </a:lnTo>
                    <a:lnTo>
                      <a:pt x="427" y="5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1496"/>
              <p:cNvSpPr/>
              <p:nvPr/>
            </p:nvSpPr>
            <p:spPr bwMode="auto">
              <a:xfrm>
                <a:off x="4482" y="2692"/>
                <a:ext cx="435" cy="478"/>
              </a:xfrm>
              <a:custGeom>
                <a:avLst/>
                <a:gdLst>
                  <a:gd name="T0" fmla="*/ 0 w 435"/>
                  <a:gd name="T1" fmla="*/ 478 h 478"/>
                  <a:gd name="T2" fmla="*/ 435 w 435"/>
                  <a:gd name="T3" fmla="*/ 236 h 478"/>
                  <a:gd name="T4" fmla="*/ 35 w 435"/>
                  <a:gd name="T5" fmla="*/ 0 h 478"/>
                  <a:gd name="T6" fmla="*/ 0 w 435"/>
                  <a:gd name="T7" fmla="*/ 478 h 478"/>
                </a:gdLst>
                <a:ahLst/>
                <a:cxnLst>
                  <a:cxn ang="0">
                    <a:pos x="T0" y="T1"/>
                  </a:cxn>
                  <a:cxn ang="0">
                    <a:pos x="T2" y="T3"/>
                  </a:cxn>
                  <a:cxn ang="0">
                    <a:pos x="T4" y="T5"/>
                  </a:cxn>
                  <a:cxn ang="0">
                    <a:pos x="T6" y="T7"/>
                  </a:cxn>
                </a:cxnLst>
                <a:rect l="0" t="0" r="r" b="b"/>
                <a:pathLst>
                  <a:path w="435" h="478">
                    <a:moveTo>
                      <a:pt x="0" y="478"/>
                    </a:moveTo>
                    <a:lnTo>
                      <a:pt x="435" y="236"/>
                    </a:lnTo>
                    <a:lnTo>
                      <a:pt x="35"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1497"/>
              <p:cNvSpPr/>
              <p:nvPr/>
            </p:nvSpPr>
            <p:spPr bwMode="auto">
              <a:xfrm>
                <a:off x="4482" y="2692"/>
                <a:ext cx="435" cy="478"/>
              </a:xfrm>
              <a:custGeom>
                <a:avLst/>
                <a:gdLst>
                  <a:gd name="T0" fmla="*/ 0 w 435"/>
                  <a:gd name="T1" fmla="*/ 478 h 478"/>
                  <a:gd name="T2" fmla="*/ 435 w 435"/>
                  <a:gd name="T3" fmla="*/ 236 h 478"/>
                  <a:gd name="T4" fmla="*/ 35 w 435"/>
                  <a:gd name="T5" fmla="*/ 0 h 478"/>
                  <a:gd name="T6" fmla="*/ 0 w 435"/>
                  <a:gd name="T7" fmla="*/ 478 h 478"/>
                </a:gdLst>
                <a:ahLst/>
                <a:cxnLst>
                  <a:cxn ang="0">
                    <a:pos x="T0" y="T1"/>
                  </a:cxn>
                  <a:cxn ang="0">
                    <a:pos x="T2" y="T3"/>
                  </a:cxn>
                  <a:cxn ang="0">
                    <a:pos x="T4" y="T5"/>
                  </a:cxn>
                  <a:cxn ang="0">
                    <a:pos x="T6" y="T7"/>
                  </a:cxn>
                </a:cxnLst>
                <a:rect l="0" t="0" r="r" b="b"/>
                <a:pathLst>
                  <a:path w="435" h="478">
                    <a:moveTo>
                      <a:pt x="0" y="478"/>
                    </a:moveTo>
                    <a:lnTo>
                      <a:pt x="435" y="236"/>
                    </a:lnTo>
                    <a:lnTo>
                      <a:pt x="35" y="0"/>
                    </a:lnTo>
                    <a:lnTo>
                      <a:pt x="0" y="4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1498"/>
              <p:cNvSpPr/>
              <p:nvPr/>
            </p:nvSpPr>
            <p:spPr bwMode="auto">
              <a:xfrm>
                <a:off x="4707" y="2740"/>
                <a:ext cx="555" cy="776"/>
              </a:xfrm>
              <a:custGeom>
                <a:avLst/>
                <a:gdLst>
                  <a:gd name="T0" fmla="*/ 346 w 555"/>
                  <a:gd name="T1" fmla="*/ 567 h 776"/>
                  <a:gd name="T2" fmla="*/ 555 w 555"/>
                  <a:gd name="T3" fmla="*/ 0 h 776"/>
                  <a:gd name="T4" fmla="*/ 210 w 555"/>
                  <a:gd name="T5" fmla="*/ 188 h 776"/>
                  <a:gd name="T6" fmla="*/ 0 w 555"/>
                  <a:gd name="T7" fmla="*/ 776 h 776"/>
                  <a:gd name="T8" fmla="*/ 346 w 555"/>
                  <a:gd name="T9" fmla="*/ 567 h 776"/>
                </a:gdLst>
                <a:ahLst/>
                <a:cxnLst>
                  <a:cxn ang="0">
                    <a:pos x="T0" y="T1"/>
                  </a:cxn>
                  <a:cxn ang="0">
                    <a:pos x="T2" y="T3"/>
                  </a:cxn>
                  <a:cxn ang="0">
                    <a:pos x="T4" y="T5"/>
                  </a:cxn>
                  <a:cxn ang="0">
                    <a:pos x="T6" y="T7"/>
                  </a:cxn>
                  <a:cxn ang="0">
                    <a:pos x="T8" y="T9"/>
                  </a:cxn>
                </a:cxnLst>
                <a:rect l="0" t="0" r="r" b="b"/>
                <a:pathLst>
                  <a:path w="555" h="776">
                    <a:moveTo>
                      <a:pt x="346" y="567"/>
                    </a:moveTo>
                    <a:lnTo>
                      <a:pt x="555" y="0"/>
                    </a:lnTo>
                    <a:lnTo>
                      <a:pt x="210" y="188"/>
                    </a:lnTo>
                    <a:lnTo>
                      <a:pt x="0" y="776"/>
                    </a:lnTo>
                    <a:lnTo>
                      <a:pt x="346" y="56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1499"/>
              <p:cNvSpPr/>
              <p:nvPr/>
            </p:nvSpPr>
            <p:spPr bwMode="auto">
              <a:xfrm>
                <a:off x="4707" y="2740"/>
                <a:ext cx="555" cy="776"/>
              </a:xfrm>
              <a:custGeom>
                <a:avLst/>
                <a:gdLst>
                  <a:gd name="T0" fmla="*/ 346 w 555"/>
                  <a:gd name="T1" fmla="*/ 567 h 776"/>
                  <a:gd name="T2" fmla="*/ 555 w 555"/>
                  <a:gd name="T3" fmla="*/ 0 h 776"/>
                  <a:gd name="T4" fmla="*/ 210 w 555"/>
                  <a:gd name="T5" fmla="*/ 188 h 776"/>
                  <a:gd name="T6" fmla="*/ 0 w 555"/>
                  <a:gd name="T7" fmla="*/ 776 h 776"/>
                  <a:gd name="T8" fmla="*/ 346 w 555"/>
                  <a:gd name="T9" fmla="*/ 567 h 776"/>
                </a:gdLst>
                <a:ahLst/>
                <a:cxnLst>
                  <a:cxn ang="0">
                    <a:pos x="T0" y="T1"/>
                  </a:cxn>
                  <a:cxn ang="0">
                    <a:pos x="T2" y="T3"/>
                  </a:cxn>
                  <a:cxn ang="0">
                    <a:pos x="T4" y="T5"/>
                  </a:cxn>
                  <a:cxn ang="0">
                    <a:pos x="T6" y="T7"/>
                  </a:cxn>
                  <a:cxn ang="0">
                    <a:pos x="T8" y="T9"/>
                  </a:cxn>
                </a:cxnLst>
                <a:rect l="0" t="0" r="r" b="b"/>
                <a:pathLst>
                  <a:path w="555" h="776">
                    <a:moveTo>
                      <a:pt x="346" y="567"/>
                    </a:moveTo>
                    <a:lnTo>
                      <a:pt x="555" y="0"/>
                    </a:lnTo>
                    <a:lnTo>
                      <a:pt x="210" y="188"/>
                    </a:lnTo>
                    <a:lnTo>
                      <a:pt x="0" y="776"/>
                    </a:lnTo>
                    <a:lnTo>
                      <a:pt x="346" y="5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1500"/>
              <p:cNvSpPr/>
              <p:nvPr/>
            </p:nvSpPr>
            <p:spPr bwMode="auto">
              <a:xfrm>
                <a:off x="4619" y="2480"/>
                <a:ext cx="490" cy="474"/>
              </a:xfrm>
              <a:custGeom>
                <a:avLst/>
                <a:gdLst>
                  <a:gd name="T0" fmla="*/ 330 w 490"/>
                  <a:gd name="T1" fmla="*/ 474 h 474"/>
                  <a:gd name="T2" fmla="*/ 490 w 490"/>
                  <a:gd name="T3" fmla="*/ 24 h 474"/>
                  <a:gd name="T4" fmla="*/ 95 w 490"/>
                  <a:gd name="T5" fmla="*/ 0 h 474"/>
                  <a:gd name="T6" fmla="*/ 0 w 490"/>
                  <a:gd name="T7" fmla="*/ 282 h 474"/>
                  <a:gd name="T8" fmla="*/ 330 w 490"/>
                  <a:gd name="T9" fmla="*/ 474 h 474"/>
                </a:gdLst>
                <a:ahLst/>
                <a:cxnLst>
                  <a:cxn ang="0">
                    <a:pos x="T0" y="T1"/>
                  </a:cxn>
                  <a:cxn ang="0">
                    <a:pos x="T2" y="T3"/>
                  </a:cxn>
                  <a:cxn ang="0">
                    <a:pos x="T4" y="T5"/>
                  </a:cxn>
                  <a:cxn ang="0">
                    <a:pos x="T6" y="T7"/>
                  </a:cxn>
                  <a:cxn ang="0">
                    <a:pos x="T8" y="T9"/>
                  </a:cxn>
                </a:cxnLst>
                <a:rect l="0" t="0" r="r" b="b"/>
                <a:pathLst>
                  <a:path w="490" h="474">
                    <a:moveTo>
                      <a:pt x="330" y="474"/>
                    </a:moveTo>
                    <a:lnTo>
                      <a:pt x="490" y="24"/>
                    </a:lnTo>
                    <a:lnTo>
                      <a:pt x="95" y="0"/>
                    </a:lnTo>
                    <a:lnTo>
                      <a:pt x="0" y="282"/>
                    </a:lnTo>
                    <a:lnTo>
                      <a:pt x="330" y="474"/>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1501"/>
              <p:cNvSpPr/>
              <p:nvPr/>
            </p:nvSpPr>
            <p:spPr bwMode="auto">
              <a:xfrm>
                <a:off x="4588" y="2442"/>
                <a:ext cx="218" cy="407"/>
              </a:xfrm>
              <a:custGeom>
                <a:avLst/>
                <a:gdLst>
                  <a:gd name="T0" fmla="*/ 101 w 218"/>
                  <a:gd name="T1" fmla="*/ 352 h 407"/>
                  <a:gd name="T2" fmla="*/ 218 w 218"/>
                  <a:gd name="T3" fmla="*/ 0 h 407"/>
                  <a:gd name="T4" fmla="*/ 126 w 218"/>
                  <a:gd name="T5" fmla="*/ 29 h 407"/>
                  <a:gd name="T6" fmla="*/ 0 w 218"/>
                  <a:gd name="T7" fmla="*/ 407 h 407"/>
                  <a:gd name="T8" fmla="*/ 101 w 218"/>
                  <a:gd name="T9" fmla="*/ 352 h 407"/>
                </a:gdLst>
                <a:ahLst/>
                <a:cxnLst>
                  <a:cxn ang="0">
                    <a:pos x="T0" y="T1"/>
                  </a:cxn>
                  <a:cxn ang="0">
                    <a:pos x="T2" y="T3"/>
                  </a:cxn>
                  <a:cxn ang="0">
                    <a:pos x="T4" y="T5"/>
                  </a:cxn>
                  <a:cxn ang="0">
                    <a:pos x="T6" y="T7"/>
                  </a:cxn>
                  <a:cxn ang="0">
                    <a:pos x="T8" y="T9"/>
                  </a:cxn>
                </a:cxnLst>
                <a:rect l="0" t="0" r="r" b="b"/>
                <a:pathLst>
                  <a:path w="218" h="407">
                    <a:moveTo>
                      <a:pt x="101" y="352"/>
                    </a:moveTo>
                    <a:lnTo>
                      <a:pt x="218" y="0"/>
                    </a:lnTo>
                    <a:lnTo>
                      <a:pt x="126" y="29"/>
                    </a:lnTo>
                    <a:lnTo>
                      <a:pt x="0" y="407"/>
                    </a:lnTo>
                    <a:lnTo>
                      <a:pt x="101" y="3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1502"/>
              <p:cNvSpPr/>
              <p:nvPr/>
            </p:nvSpPr>
            <p:spPr bwMode="auto">
              <a:xfrm>
                <a:off x="4017" y="2471"/>
                <a:ext cx="697" cy="954"/>
              </a:xfrm>
              <a:custGeom>
                <a:avLst/>
                <a:gdLst>
                  <a:gd name="T0" fmla="*/ 243 w 697"/>
                  <a:gd name="T1" fmla="*/ 222 h 954"/>
                  <a:gd name="T2" fmla="*/ 0 w 697"/>
                  <a:gd name="T3" fmla="*/ 954 h 954"/>
                  <a:gd name="T4" fmla="*/ 465 w 697"/>
                  <a:gd name="T5" fmla="*/ 699 h 954"/>
                  <a:gd name="T6" fmla="*/ 697 w 697"/>
                  <a:gd name="T7" fmla="*/ 0 h 954"/>
                  <a:gd name="T8" fmla="*/ 243 w 697"/>
                  <a:gd name="T9" fmla="*/ 222 h 954"/>
                </a:gdLst>
                <a:ahLst/>
                <a:cxnLst>
                  <a:cxn ang="0">
                    <a:pos x="T0" y="T1"/>
                  </a:cxn>
                  <a:cxn ang="0">
                    <a:pos x="T2" y="T3"/>
                  </a:cxn>
                  <a:cxn ang="0">
                    <a:pos x="T4" y="T5"/>
                  </a:cxn>
                  <a:cxn ang="0">
                    <a:pos x="T6" y="T7"/>
                  </a:cxn>
                  <a:cxn ang="0">
                    <a:pos x="T8" y="T9"/>
                  </a:cxn>
                </a:cxnLst>
                <a:rect l="0" t="0" r="r" b="b"/>
                <a:pathLst>
                  <a:path w="697" h="954">
                    <a:moveTo>
                      <a:pt x="243" y="222"/>
                    </a:moveTo>
                    <a:lnTo>
                      <a:pt x="0" y="954"/>
                    </a:lnTo>
                    <a:lnTo>
                      <a:pt x="465" y="699"/>
                    </a:lnTo>
                    <a:lnTo>
                      <a:pt x="697" y="0"/>
                    </a:lnTo>
                    <a:lnTo>
                      <a:pt x="243" y="22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1503"/>
              <p:cNvSpPr/>
              <p:nvPr/>
            </p:nvSpPr>
            <p:spPr bwMode="auto">
              <a:xfrm>
                <a:off x="4017" y="2471"/>
                <a:ext cx="697" cy="954"/>
              </a:xfrm>
              <a:custGeom>
                <a:avLst/>
                <a:gdLst>
                  <a:gd name="T0" fmla="*/ 243 w 697"/>
                  <a:gd name="T1" fmla="*/ 222 h 954"/>
                  <a:gd name="T2" fmla="*/ 0 w 697"/>
                  <a:gd name="T3" fmla="*/ 954 h 954"/>
                  <a:gd name="T4" fmla="*/ 465 w 697"/>
                  <a:gd name="T5" fmla="*/ 699 h 954"/>
                  <a:gd name="T6" fmla="*/ 697 w 697"/>
                  <a:gd name="T7" fmla="*/ 0 h 954"/>
                  <a:gd name="T8" fmla="*/ 243 w 697"/>
                  <a:gd name="T9" fmla="*/ 222 h 954"/>
                </a:gdLst>
                <a:ahLst/>
                <a:cxnLst>
                  <a:cxn ang="0">
                    <a:pos x="T0" y="T1"/>
                  </a:cxn>
                  <a:cxn ang="0">
                    <a:pos x="T2" y="T3"/>
                  </a:cxn>
                  <a:cxn ang="0">
                    <a:pos x="T4" y="T5"/>
                  </a:cxn>
                  <a:cxn ang="0">
                    <a:pos x="T6" y="T7"/>
                  </a:cxn>
                  <a:cxn ang="0">
                    <a:pos x="T8" y="T9"/>
                  </a:cxn>
                </a:cxnLst>
                <a:rect l="0" t="0" r="r" b="b"/>
                <a:pathLst>
                  <a:path w="697" h="954">
                    <a:moveTo>
                      <a:pt x="243" y="222"/>
                    </a:moveTo>
                    <a:lnTo>
                      <a:pt x="0" y="954"/>
                    </a:lnTo>
                    <a:lnTo>
                      <a:pt x="465" y="699"/>
                    </a:lnTo>
                    <a:lnTo>
                      <a:pt x="697" y="0"/>
                    </a:lnTo>
                    <a:lnTo>
                      <a:pt x="243"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1504"/>
              <p:cNvSpPr/>
              <p:nvPr/>
            </p:nvSpPr>
            <p:spPr bwMode="auto">
              <a:xfrm>
                <a:off x="4260" y="1754"/>
                <a:ext cx="694" cy="939"/>
              </a:xfrm>
              <a:custGeom>
                <a:avLst/>
                <a:gdLst>
                  <a:gd name="T0" fmla="*/ 252 w 694"/>
                  <a:gd name="T1" fmla="*/ 186 h 939"/>
                  <a:gd name="T2" fmla="*/ 0 w 694"/>
                  <a:gd name="T3" fmla="*/ 939 h 939"/>
                  <a:gd name="T4" fmla="*/ 454 w 694"/>
                  <a:gd name="T5" fmla="*/ 717 h 939"/>
                  <a:gd name="T6" fmla="*/ 694 w 694"/>
                  <a:gd name="T7" fmla="*/ 0 h 939"/>
                  <a:gd name="T8" fmla="*/ 252 w 694"/>
                  <a:gd name="T9" fmla="*/ 186 h 939"/>
                </a:gdLst>
                <a:ahLst/>
                <a:cxnLst>
                  <a:cxn ang="0">
                    <a:pos x="T0" y="T1"/>
                  </a:cxn>
                  <a:cxn ang="0">
                    <a:pos x="T2" y="T3"/>
                  </a:cxn>
                  <a:cxn ang="0">
                    <a:pos x="T4" y="T5"/>
                  </a:cxn>
                  <a:cxn ang="0">
                    <a:pos x="T6" y="T7"/>
                  </a:cxn>
                  <a:cxn ang="0">
                    <a:pos x="T8" y="T9"/>
                  </a:cxn>
                </a:cxnLst>
                <a:rect l="0" t="0" r="r" b="b"/>
                <a:pathLst>
                  <a:path w="694" h="939">
                    <a:moveTo>
                      <a:pt x="252" y="186"/>
                    </a:moveTo>
                    <a:lnTo>
                      <a:pt x="0" y="939"/>
                    </a:lnTo>
                    <a:lnTo>
                      <a:pt x="454" y="717"/>
                    </a:lnTo>
                    <a:lnTo>
                      <a:pt x="694" y="0"/>
                    </a:lnTo>
                    <a:lnTo>
                      <a:pt x="252" y="18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1505"/>
              <p:cNvSpPr/>
              <p:nvPr/>
            </p:nvSpPr>
            <p:spPr bwMode="auto">
              <a:xfrm>
                <a:off x="4260" y="1754"/>
                <a:ext cx="694" cy="939"/>
              </a:xfrm>
              <a:custGeom>
                <a:avLst/>
                <a:gdLst>
                  <a:gd name="T0" fmla="*/ 252 w 694"/>
                  <a:gd name="T1" fmla="*/ 186 h 939"/>
                  <a:gd name="T2" fmla="*/ 0 w 694"/>
                  <a:gd name="T3" fmla="*/ 939 h 939"/>
                  <a:gd name="T4" fmla="*/ 454 w 694"/>
                  <a:gd name="T5" fmla="*/ 717 h 939"/>
                  <a:gd name="T6" fmla="*/ 694 w 694"/>
                  <a:gd name="T7" fmla="*/ 0 h 939"/>
                  <a:gd name="T8" fmla="*/ 252 w 694"/>
                  <a:gd name="T9" fmla="*/ 186 h 939"/>
                </a:gdLst>
                <a:ahLst/>
                <a:cxnLst>
                  <a:cxn ang="0">
                    <a:pos x="T0" y="T1"/>
                  </a:cxn>
                  <a:cxn ang="0">
                    <a:pos x="T2" y="T3"/>
                  </a:cxn>
                  <a:cxn ang="0">
                    <a:pos x="T4" y="T5"/>
                  </a:cxn>
                  <a:cxn ang="0">
                    <a:pos x="T6" y="T7"/>
                  </a:cxn>
                  <a:cxn ang="0">
                    <a:pos x="T8" y="T9"/>
                  </a:cxn>
                </a:cxnLst>
                <a:rect l="0" t="0" r="r" b="b"/>
                <a:pathLst>
                  <a:path w="694" h="939">
                    <a:moveTo>
                      <a:pt x="252" y="186"/>
                    </a:moveTo>
                    <a:lnTo>
                      <a:pt x="0" y="939"/>
                    </a:lnTo>
                    <a:lnTo>
                      <a:pt x="454" y="717"/>
                    </a:lnTo>
                    <a:lnTo>
                      <a:pt x="694" y="0"/>
                    </a:lnTo>
                    <a:lnTo>
                      <a:pt x="252"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1506"/>
              <p:cNvSpPr/>
              <p:nvPr/>
            </p:nvSpPr>
            <p:spPr bwMode="auto">
              <a:xfrm>
                <a:off x="3204" y="622"/>
                <a:ext cx="586" cy="767"/>
              </a:xfrm>
              <a:custGeom>
                <a:avLst/>
                <a:gdLst>
                  <a:gd name="T0" fmla="*/ 32 w 586"/>
                  <a:gd name="T1" fmla="*/ 548 h 767"/>
                  <a:gd name="T2" fmla="*/ 0 w 586"/>
                  <a:gd name="T3" fmla="*/ 0 h 767"/>
                  <a:gd name="T4" fmla="*/ 586 w 586"/>
                  <a:gd name="T5" fmla="*/ 313 h 767"/>
                  <a:gd name="T6" fmla="*/ 424 w 586"/>
                  <a:gd name="T7" fmla="*/ 767 h 767"/>
                  <a:gd name="T8" fmla="*/ 32 w 586"/>
                  <a:gd name="T9" fmla="*/ 548 h 767"/>
                </a:gdLst>
                <a:ahLst/>
                <a:cxnLst>
                  <a:cxn ang="0">
                    <a:pos x="T0" y="T1"/>
                  </a:cxn>
                  <a:cxn ang="0">
                    <a:pos x="T2" y="T3"/>
                  </a:cxn>
                  <a:cxn ang="0">
                    <a:pos x="T4" y="T5"/>
                  </a:cxn>
                  <a:cxn ang="0">
                    <a:pos x="T6" y="T7"/>
                  </a:cxn>
                  <a:cxn ang="0">
                    <a:pos x="T8" y="T9"/>
                  </a:cxn>
                </a:cxnLst>
                <a:rect l="0" t="0" r="r" b="b"/>
                <a:pathLst>
                  <a:path w="586" h="767">
                    <a:moveTo>
                      <a:pt x="32" y="548"/>
                    </a:moveTo>
                    <a:lnTo>
                      <a:pt x="0" y="0"/>
                    </a:lnTo>
                    <a:lnTo>
                      <a:pt x="586" y="313"/>
                    </a:lnTo>
                    <a:lnTo>
                      <a:pt x="424" y="767"/>
                    </a:lnTo>
                    <a:lnTo>
                      <a:pt x="32" y="548"/>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1507"/>
              <p:cNvSpPr/>
              <p:nvPr/>
            </p:nvSpPr>
            <p:spPr bwMode="auto">
              <a:xfrm>
                <a:off x="3204" y="622"/>
                <a:ext cx="586" cy="767"/>
              </a:xfrm>
              <a:custGeom>
                <a:avLst/>
                <a:gdLst>
                  <a:gd name="T0" fmla="*/ 32 w 586"/>
                  <a:gd name="T1" fmla="*/ 548 h 767"/>
                  <a:gd name="T2" fmla="*/ 0 w 586"/>
                  <a:gd name="T3" fmla="*/ 0 h 767"/>
                  <a:gd name="T4" fmla="*/ 586 w 586"/>
                  <a:gd name="T5" fmla="*/ 313 h 767"/>
                  <a:gd name="T6" fmla="*/ 424 w 586"/>
                  <a:gd name="T7" fmla="*/ 767 h 767"/>
                  <a:gd name="T8" fmla="*/ 32 w 586"/>
                  <a:gd name="T9" fmla="*/ 548 h 767"/>
                </a:gdLst>
                <a:ahLst/>
                <a:cxnLst>
                  <a:cxn ang="0">
                    <a:pos x="T0" y="T1"/>
                  </a:cxn>
                  <a:cxn ang="0">
                    <a:pos x="T2" y="T3"/>
                  </a:cxn>
                  <a:cxn ang="0">
                    <a:pos x="T4" y="T5"/>
                  </a:cxn>
                  <a:cxn ang="0">
                    <a:pos x="T6" y="T7"/>
                  </a:cxn>
                  <a:cxn ang="0">
                    <a:pos x="T8" y="T9"/>
                  </a:cxn>
                </a:cxnLst>
                <a:rect l="0" t="0" r="r" b="b"/>
                <a:pathLst>
                  <a:path w="586" h="767">
                    <a:moveTo>
                      <a:pt x="32" y="548"/>
                    </a:moveTo>
                    <a:lnTo>
                      <a:pt x="0" y="0"/>
                    </a:lnTo>
                    <a:lnTo>
                      <a:pt x="586" y="313"/>
                    </a:lnTo>
                    <a:lnTo>
                      <a:pt x="424" y="767"/>
                    </a:lnTo>
                    <a:lnTo>
                      <a:pt x="32" y="5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1508"/>
              <p:cNvSpPr/>
              <p:nvPr/>
            </p:nvSpPr>
            <p:spPr bwMode="auto">
              <a:xfrm>
                <a:off x="4480" y="1296"/>
                <a:ext cx="235" cy="309"/>
              </a:xfrm>
              <a:custGeom>
                <a:avLst/>
                <a:gdLst>
                  <a:gd name="T0" fmla="*/ 235 w 235"/>
                  <a:gd name="T1" fmla="*/ 0 h 309"/>
                  <a:gd name="T2" fmla="*/ 220 w 235"/>
                  <a:gd name="T3" fmla="*/ 309 h 309"/>
                  <a:gd name="T4" fmla="*/ 0 w 235"/>
                  <a:gd name="T5" fmla="*/ 271 h 309"/>
                  <a:gd name="T6" fmla="*/ 37 w 235"/>
                  <a:gd name="T7" fmla="*/ 199 h 309"/>
                  <a:gd name="T8" fmla="*/ 235 w 235"/>
                  <a:gd name="T9" fmla="*/ 0 h 309"/>
                </a:gdLst>
                <a:ahLst/>
                <a:cxnLst>
                  <a:cxn ang="0">
                    <a:pos x="T0" y="T1"/>
                  </a:cxn>
                  <a:cxn ang="0">
                    <a:pos x="T2" y="T3"/>
                  </a:cxn>
                  <a:cxn ang="0">
                    <a:pos x="T4" y="T5"/>
                  </a:cxn>
                  <a:cxn ang="0">
                    <a:pos x="T6" y="T7"/>
                  </a:cxn>
                  <a:cxn ang="0">
                    <a:pos x="T8" y="T9"/>
                  </a:cxn>
                </a:cxnLst>
                <a:rect l="0" t="0" r="r" b="b"/>
                <a:pathLst>
                  <a:path w="235" h="309">
                    <a:moveTo>
                      <a:pt x="235" y="0"/>
                    </a:moveTo>
                    <a:lnTo>
                      <a:pt x="220" y="309"/>
                    </a:lnTo>
                    <a:lnTo>
                      <a:pt x="0" y="271"/>
                    </a:lnTo>
                    <a:lnTo>
                      <a:pt x="37" y="199"/>
                    </a:lnTo>
                    <a:lnTo>
                      <a:pt x="235"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 name="Freeform 1510"/>
              <p:cNvSpPr/>
              <p:nvPr/>
            </p:nvSpPr>
            <p:spPr bwMode="auto">
              <a:xfrm>
                <a:off x="4219" y="922"/>
                <a:ext cx="101" cy="121"/>
              </a:xfrm>
              <a:custGeom>
                <a:avLst/>
                <a:gdLst>
                  <a:gd name="T0" fmla="*/ 101 w 101"/>
                  <a:gd name="T1" fmla="*/ 54 h 121"/>
                  <a:gd name="T2" fmla="*/ 0 w 101"/>
                  <a:gd name="T3" fmla="*/ 0 h 121"/>
                  <a:gd name="T4" fmla="*/ 26 w 101"/>
                  <a:gd name="T5" fmla="*/ 121 h 121"/>
                  <a:gd name="T6" fmla="*/ 101 w 101"/>
                  <a:gd name="T7" fmla="*/ 54 h 121"/>
                </a:gdLst>
                <a:ahLst/>
                <a:cxnLst>
                  <a:cxn ang="0">
                    <a:pos x="T0" y="T1"/>
                  </a:cxn>
                  <a:cxn ang="0">
                    <a:pos x="T2" y="T3"/>
                  </a:cxn>
                  <a:cxn ang="0">
                    <a:pos x="T4" y="T5"/>
                  </a:cxn>
                  <a:cxn ang="0">
                    <a:pos x="T6" y="T7"/>
                  </a:cxn>
                </a:cxnLst>
                <a:rect l="0" t="0" r="r" b="b"/>
                <a:pathLst>
                  <a:path w="101" h="121">
                    <a:moveTo>
                      <a:pt x="101" y="54"/>
                    </a:moveTo>
                    <a:lnTo>
                      <a:pt x="0" y="0"/>
                    </a:lnTo>
                    <a:lnTo>
                      <a:pt x="26" y="121"/>
                    </a:lnTo>
                    <a:lnTo>
                      <a:pt x="101" y="5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Freeform 1511"/>
              <p:cNvSpPr/>
              <p:nvPr/>
            </p:nvSpPr>
            <p:spPr bwMode="auto">
              <a:xfrm>
                <a:off x="3769" y="513"/>
                <a:ext cx="499" cy="955"/>
              </a:xfrm>
              <a:custGeom>
                <a:avLst/>
                <a:gdLst>
                  <a:gd name="T0" fmla="*/ 201 w 499"/>
                  <a:gd name="T1" fmla="*/ 159 h 955"/>
                  <a:gd name="T2" fmla="*/ 499 w 499"/>
                  <a:gd name="T3" fmla="*/ 0 h 955"/>
                  <a:gd name="T4" fmla="*/ 476 w 499"/>
                  <a:gd name="T5" fmla="*/ 530 h 955"/>
                  <a:gd name="T6" fmla="*/ 450 w 499"/>
                  <a:gd name="T7" fmla="*/ 573 h 955"/>
                  <a:gd name="T8" fmla="*/ 0 w 499"/>
                  <a:gd name="T9" fmla="*/ 955 h 955"/>
                  <a:gd name="T10" fmla="*/ 21 w 499"/>
                  <a:gd name="T11" fmla="*/ 422 h 955"/>
                  <a:gd name="T12" fmla="*/ 201 w 499"/>
                  <a:gd name="T13" fmla="*/ 159 h 955"/>
                </a:gdLst>
                <a:ahLst/>
                <a:cxnLst>
                  <a:cxn ang="0">
                    <a:pos x="T0" y="T1"/>
                  </a:cxn>
                  <a:cxn ang="0">
                    <a:pos x="T2" y="T3"/>
                  </a:cxn>
                  <a:cxn ang="0">
                    <a:pos x="T4" y="T5"/>
                  </a:cxn>
                  <a:cxn ang="0">
                    <a:pos x="T6" y="T7"/>
                  </a:cxn>
                  <a:cxn ang="0">
                    <a:pos x="T8" y="T9"/>
                  </a:cxn>
                  <a:cxn ang="0">
                    <a:pos x="T10" y="T11"/>
                  </a:cxn>
                  <a:cxn ang="0">
                    <a:pos x="T12" y="T13"/>
                  </a:cxn>
                </a:cxnLst>
                <a:rect l="0" t="0" r="r" b="b"/>
                <a:pathLst>
                  <a:path w="499" h="955">
                    <a:moveTo>
                      <a:pt x="201" y="159"/>
                    </a:moveTo>
                    <a:lnTo>
                      <a:pt x="499" y="0"/>
                    </a:lnTo>
                    <a:lnTo>
                      <a:pt x="476" y="530"/>
                    </a:lnTo>
                    <a:lnTo>
                      <a:pt x="450" y="573"/>
                    </a:lnTo>
                    <a:lnTo>
                      <a:pt x="0" y="955"/>
                    </a:lnTo>
                    <a:lnTo>
                      <a:pt x="21" y="422"/>
                    </a:lnTo>
                    <a:lnTo>
                      <a:pt x="201" y="159"/>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 name="Freeform 1512"/>
              <p:cNvSpPr/>
              <p:nvPr/>
            </p:nvSpPr>
            <p:spPr bwMode="auto">
              <a:xfrm>
                <a:off x="4149" y="976"/>
                <a:ext cx="171" cy="300"/>
              </a:xfrm>
              <a:custGeom>
                <a:avLst/>
                <a:gdLst>
                  <a:gd name="T0" fmla="*/ 88 w 171"/>
                  <a:gd name="T1" fmla="*/ 120 h 300"/>
                  <a:gd name="T2" fmla="*/ 96 w 171"/>
                  <a:gd name="T3" fmla="*/ 67 h 300"/>
                  <a:gd name="T4" fmla="*/ 171 w 171"/>
                  <a:gd name="T5" fmla="*/ 0 h 300"/>
                  <a:gd name="T6" fmla="*/ 158 w 171"/>
                  <a:gd name="T7" fmla="*/ 300 h 300"/>
                  <a:gd name="T8" fmla="*/ 0 w 171"/>
                  <a:gd name="T9" fmla="*/ 151 h 300"/>
                  <a:gd name="T10" fmla="*/ 88 w 171"/>
                  <a:gd name="T11" fmla="*/ 120 h 300"/>
                </a:gdLst>
                <a:ahLst/>
                <a:cxnLst>
                  <a:cxn ang="0">
                    <a:pos x="T0" y="T1"/>
                  </a:cxn>
                  <a:cxn ang="0">
                    <a:pos x="T2" y="T3"/>
                  </a:cxn>
                  <a:cxn ang="0">
                    <a:pos x="T4" y="T5"/>
                  </a:cxn>
                  <a:cxn ang="0">
                    <a:pos x="T6" y="T7"/>
                  </a:cxn>
                  <a:cxn ang="0">
                    <a:pos x="T8" y="T9"/>
                  </a:cxn>
                  <a:cxn ang="0">
                    <a:pos x="T10" y="T11"/>
                  </a:cxn>
                </a:cxnLst>
                <a:rect l="0" t="0" r="r" b="b"/>
                <a:pathLst>
                  <a:path w="171" h="300">
                    <a:moveTo>
                      <a:pt x="88" y="120"/>
                    </a:moveTo>
                    <a:lnTo>
                      <a:pt x="96" y="67"/>
                    </a:lnTo>
                    <a:lnTo>
                      <a:pt x="171" y="0"/>
                    </a:lnTo>
                    <a:lnTo>
                      <a:pt x="158" y="300"/>
                    </a:lnTo>
                    <a:lnTo>
                      <a:pt x="0" y="151"/>
                    </a:lnTo>
                    <a:lnTo>
                      <a:pt x="88" y="12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1513"/>
              <p:cNvSpPr/>
              <p:nvPr/>
            </p:nvSpPr>
            <p:spPr bwMode="auto">
              <a:xfrm>
                <a:off x="4052" y="1043"/>
                <a:ext cx="663" cy="453"/>
              </a:xfrm>
              <a:custGeom>
                <a:avLst/>
                <a:gdLst>
                  <a:gd name="T0" fmla="*/ 193 w 663"/>
                  <a:gd name="T1" fmla="*/ 0 h 453"/>
                  <a:gd name="T2" fmla="*/ 663 w 663"/>
                  <a:gd name="T3" fmla="*/ 253 h 453"/>
                  <a:gd name="T4" fmla="*/ 463 w 663"/>
                  <a:gd name="T5" fmla="*/ 453 h 453"/>
                  <a:gd name="T6" fmla="*/ 0 w 663"/>
                  <a:gd name="T7" fmla="*/ 190 h 453"/>
                  <a:gd name="T8" fmla="*/ 97 w 663"/>
                  <a:gd name="T9" fmla="*/ 84 h 453"/>
                  <a:gd name="T10" fmla="*/ 193 w 663"/>
                  <a:gd name="T11" fmla="*/ 0 h 453"/>
                </a:gdLst>
                <a:ahLst/>
                <a:cxnLst>
                  <a:cxn ang="0">
                    <a:pos x="T0" y="T1"/>
                  </a:cxn>
                  <a:cxn ang="0">
                    <a:pos x="T2" y="T3"/>
                  </a:cxn>
                  <a:cxn ang="0">
                    <a:pos x="T4" y="T5"/>
                  </a:cxn>
                  <a:cxn ang="0">
                    <a:pos x="T6" y="T7"/>
                  </a:cxn>
                  <a:cxn ang="0">
                    <a:pos x="T8" y="T9"/>
                  </a:cxn>
                  <a:cxn ang="0">
                    <a:pos x="T10" y="T11"/>
                  </a:cxn>
                </a:cxnLst>
                <a:rect l="0" t="0" r="r" b="b"/>
                <a:pathLst>
                  <a:path w="663" h="453">
                    <a:moveTo>
                      <a:pt x="193" y="0"/>
                    </a:moveTo>
                    <a:lnTo>
                      <a:pt x="663" y="253"/>
                    </a:lnTo>
                    <a:lnTo>
                      <a:pt x="463" y="453"/>
                    </a:lnTo>
                    <a:lnTo>
                      <a:pt x="0" y="190"/>
                    </a:lnTo>
                    <a:lnTo>
                      <a:pt x="97" y="84"/>
                    </a:lnTo>
                    <a:lnTo>
                      <a:pt x="193"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1514"/>
              <p:cNvSpPr/>
              <p:nvPr/>
            </p:nvSpPr>
            <p:spPr bwMode="auto">
              <a:xfrm>
                <a:off x="4052" y="1043"/>
                <a:ext cx="663" cy="453"/>
              </a:xfrm>
              <a:custGeom>
                <a:avLst/>
                <a:gdLst>
                  <a:gd name="T0" fmla="*/ 193 w 663"/>
                  <a:gd name="T1" fmla="*/ 0 h 453"/>
                  <a:gd name="T2" fmla="*/ 663 w 663"/>
                  <a:gd name="T3" fmla="*/ 253 h 453"/>
                  <a:gd name="T4" fmla="*/ 463 w 663"/>
                  <a:gd name="T5" fmla="*/ 453 h 453"/>
                  <a:gd name="T6" fmla="*/ 0 w 663"/>
                  <a:gd name="T7" fmla="*/ 190 h 453"/>
                  <a:gd name="T8" fmla="*/ 97 w 663"/>
                  <a:gd name="T9" fmla="*/ 84 h 453"/>
                  <a:gd name="T10" fmla="*/ 193 w 663"/>
                  <a:gd name="T11" fmla="*/ 0 h 453"/>
                </a:gdLst>
                <a:ahLst/>
                <a:cxnLst>
                  <a:cxn ang="0">
                    <a:pos x="T0" y="T1"/>
                  </a:cxn>
                  <a:cxn ang="0">
                    <a:pos x="T2" y="T3"/>
                  </a:cxn>
                  <a:cxn ang="0">
                    <a:pos x="T4" y="T5"/>
                  </a:cxn>
                  <a:cxn ang="0">
                    <a:pos x="T6" y="T7"/>
                  </a:cxn>
                  <a:cxn ang="0">
                    <a:pos x="T8" y="T9"/>
                  </a:cxn>
                  <a:cxn ang="0">
                    <a:pos x="T10" y="T11"/>
                  </a:cxn>
                </a:cxnLst>
                <a:rect l="0" t="0" r="r" b="b"/>
                <a:pathLst>
                  <a:path w="663" h="453">
                    <a:moveTo>
                      <a:pt x="193" y="0"/>
                    </a:moveTo>
                    <a:lnTo>
                      <a:pt x="663" y="253"/>
                    </a:lnTo>
                    <a:lnTo>
                      <a:pt x="463" y="453"/>
                    </a:lnTo>
                    <a:lnTo>
                      <a:pt x="0" y="190"/>
                    </a:lnTo>
                    <a:lnTo>
                      <a:pt x="97" y="84"/>
                    </a:lnTo>
                    <a:lnTo>
                      <a:pt x="1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1515"/>
              <p:cNvSpPr/>
              <p:nvPr/>
            </p:nvSpPr>
            <p:spPr bwMode="auto">
              <a:xfrm>
                <a:off x="4214" y="1279"/>
                <a:ext cx="218" cy="313"/>
              </a:xfrm>
              <a:custGeom>
                <a:avLst/>
                <a:gdLst>
                  <a:gd name="T0" fmla="*/ 218 w 218"/>
                  <a:gd name="T1" fmla="*/ 0 h 313"/>
                  <a:gd name="T2" fmla="*/ 203 w 218"/>
                  <a:gd name="T3" fmla="*/ 313 h 313"/>
                  <a:gd name="T4" fmla="*/ 0 w 218"/>
                  <a:gd name="T5" fmla="*/ 141 h 313"/>
                  <a:gd name="T6" fmla="*/ 218 w 218"/>
                  <a:gd name="T7" fmla="*/ 0 h 313"/>
                </a:gdLst>
                <a:ahLst/>
                <a:cxnLst>
                  <a:cxn ang="0">
                    <a:pos x="T0" y="T1"/>
                  </a:cxn>
                  <a:cxn ang="0">
                    <a:pos x="T2" y="T3"/>
                  </a:cxn>
                  <a:cxn ang="0">
                    <a:pos x="T4" y="T5"/>
                  </a:cxn>
                  <a:cxn ang="0">
                    <a:pos x="T6" y="T7"/>
                  </a:cxn>
                </a:cxnLst>
                <a:rect l="0" t="0" r="r" b="b"/>
                <a:pathLst>
                  <a:path w="218" h="313">
                    <a:moveTo>
                      <a:pt x="218" y="0"/>
                    </a:moveTo>
                    <a:lnTo>
                      <a:pt x="203" y="313"/>
                    </a:lnTo>
                    <a:lnTo>
                      <a:pt x="0" y="141"/>
                    </a:lnTo>
                    <a:lnTo>
                      <a:pt x="218"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5" name="Freeform 1516"/>
              <p:cNvSpPr/>
              <p:nvPr/>
            </p:nvSpPr>
            <p:spPr bwMode="auto">
              <a:xfrm>
                <a:off x="4214" y="1279"/>
                <a:ext cx="218" cy="313"/>
              </a:xfrm>
              <a:custGeom>
                <a:avLst/>
                <a:gdLst>
                  <a:gd name="T0" fmla="*/ 218 w 218"/>
                  <a:gd name="T1" fmla="*/ 0 h 313"/>
                  <a:gd name="T2" fmla="*/ 203 w 218"/>
                  <a:gd name="T3" fmla="*/ 313 h 313"/>
                  <a:gd name="T4" fmla="*/ 0 w 218"/>
                  <a:gd name="T5" fmla="*/ 141 h 313"/>
                  <a:gd name="T6" fmla="*/ 218 w 218"/>
                  <a:gd name="T7" fmla="*/ 0 h 313"/>
                </a:gdLst>
                <a:ahLst/>
                <a:cxnLst>
                  <a:cxn ang="0">
                    <a:pos x="T0" y="T1"/>
                  </a:cxn>
                  <a:cxn ang="0">
                    <a:pos x="T2" y="T3"/>
                  </a:cxn>
                  <a:cxn ang="0">
                    <a:pos x="T4" y="T5"/>
                  </a:cxn>
                  <a:cxn ang="0">
                    <a:pos x="T6" y="T7"/>
                  </a:cxn>
                </a:cxnLst>
                <a:rect l="0" t="0" r="r" b="b"/>
                <a:pathLst>
                  <a:path w="218" h="313">
                    <a:moveTo>
                      <a:pt x="218" y="0"/>
                    </a:moveTo>
                    <a:lnTo>
                      <a:pt x="203" y="313"/>
                    </a:lnTo>
                    <a:lnTo>
                      <a:pt x="0" y="141"/>
                    </a:lnTo>
                    <a:lnTo>
                      <a:pt x="2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Freeform 1517"/>
              <p:cNvSpPr/>
              <p:nvPr/>
            </p:nvSpPr>
            <p:spPr bwMode="auto">
              <a:xfrm>
                <a:off x="3280" y="935"/>
                <a:ext cx="1152" cy="806"/>
              </a:xfrm>
              <a:custGeom>
                <a:avLst/>
                <a:gdLst>
                  <a:gd name="T0" fmla="*/ 0 w 1152"/>
                  <a:gd name="T1" fmla="*/ 450 h 806"/>
                  <a:gd name="T2" fmla="*/ 639 w 1152"/>
                  <a:gd name="T3" fmla="*/ 806 h 806"/>
                  <a:gd name="T4" fmla="*/ 1152 w 1152"/>
                  <a:gd name="T5" fmla="*/ 344 h 806"/>
                  <a:gd name="T6" fmla="*/ 510 w 1152"/>
                  <a:gd name="T7" fmla="*/ 0 h 806"/>
                  <a:gd name="T8" fmla="*/ 0 w 1152"/>
                  <a:gd name="T9" fmla="*/ 450 h 806"/>
                </a:gdLst>
                <a:ahLst/>
                <a:cxnLst>
                  <a:cxn ang="0">
                    <a:pos x="T0" y="T1"/>
                  </a:cxn>
                  <a:cxn ang="0">
                    <a:pos x="T2" y="T3"/>
                  </a:cxn>
                  <a:cxn ang="0">
                    <a:pos x="T4" y="T5"/>
                  </a:cxn>
                  <a:cxn ang="0">
                    <a:pos x="T6" y="T7"/>
                  </a:cxn>
                  <a:cxn ang="0">
                    <a:pos x="T8" y="T9"/>
                  </a:cxn>
                </a:cxnLst>
                <a:rect l="0" t="0" r="r" b="b"/>
                <a:pathLst>
                  <a:path w="1152" h="806">
                    <a:moveTo>
                      <a:pt x="0" y="450"/>
                    </a:moveTo>
                    <a:lnTo>
                      <a:pt x="639" y="806"/>
                    </a:lnTo>
                    <a:lnTo>
                      <a:pt x="1152" y="344"/>
                    </a:lnTo>
                    <a:lnTo>
                      <a:pt x="510" y="0"/>
                    </a:lnTo>
                    <a:lnTo>
                      <a:pt x="0" y="45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1518"/>
              <p:cNvSpPr/>
              <p:nvPr/>
            </p:nvSpPr>
            <p:spPr bwMode="auto">
              <a:xfrm>
                <a:off x="3280" y="935"/>
                <a:ext cx="1152" cy="806"/>
              </a:xfrm>
              <a:custGeom>
                <a:avLst/>
                <a:gdLst>
                  <a:gd name="T0" fmla="*/ 0 w 1152"/>
                  <a:gd name="T1" fmla="*/ 450 h 806"/>
                  <a:gd name="T2" fmla="*/ 639 w 1152"/>
                  <a:gd name="T3" fmla="*/ 806 h 806"/>
                  <a:gd name="T4" fmla="*/ 1152 w 1152"/>
                  <a:gd name="T5" fmla="*/ 344 h 806"/>
                  <a:gd name="T6" fmla="*/ 510 w 1152"/>
                  <a:gd name="T7" fmla="*/ 0 h 806"/>
                  <a:gd name="T8" fmla="*/ 0 w 1152"/>
                  <a:gd name="T9" fmla="*/ 450 h 806"/>
                </a:gdLst>
                <a:ahLst/>
                <a:cxnLst>
                  <a:cxn ang="0">
                    <a:pos x="T0" y="T1"/>
                  </a:cxn>
                  <a:cxn ang="0">
                    <a:pos x="T2" y="T3"/>
                  </a:cxn>
                  <a:cxn ang="0">
                    <a:pos x="T4" y="T5"/>
                  </a:cxn>
                  <a:cxn ang="0">
                    <a:pos x="T6" y="T7"/>
                  </a:cxn>
                  <a:cxn ang="0">
                    <a:pos x="T8" y="T9"/>
                  </a:cxn>
                </a:cxnLst>
                <a:rect l="0" t="0" r="r" b="b"/>
                <a:pathLst>
                  <a:path w="1152" h="806">
                    <a:moveTo>
                      <a:pt x="0" y="450"/>
                    </a:moveTo>
                    <a:lnTo>
                      <a:pt x="639" y="806"/>
                    </a:lnTo>
                    <a:lnTo>
                      <a:pt x="1152" y="344"/>
                    </a:lnTo>
                    <a:lnTo>
                      <a:pt x="510" y="0"/>
                    </a:lnTo>
                    <a:lnTo>
                      <a:pt x="0"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1519"/>
              <p:cNvSpPr/>
              <p:nvPr/>
            </p:nvSpPr>
            <p:spPr bwMode="auto">
              <a:xfrm>
                <a:off x="3826" y="1391"/>
                <a:ext cx="1128" cy="558"/>
              </a:xfrm>
              <a:custGeom>
                <a:avLst/>
                <a:gdLst>
                  <a:gd name="T0" fmla="*/ 0 w 1128"/>
                  <a:gd name="T1" fmla="*/ 174 h 558"/>
                  <a:gd name="T2" fmla="*/ 686 w 1128"/>
                  <a:gd name="T3" fmla="*/ 558 h 558"/>
                  <a:gd name="T4" fmla="*/ 1128 w 1128"/>
                  <a:gd name="T5" fmla="*/ 372 h 558"/>
                  <a:gd name="T6" fmla="*/ 494 w 1128"/>
                  <a:gd name="T7" fmla="*/ 0 h 558"/>
                  <a:gd name="T8" fmla="*/ 0 w 1128"/>
                  <a:gd name="T9" fmla="*/ 174 h 558"/>
                </a:gdLst>
                <a:ahLst/>
                <a:cxnLst>
                  <a:cxn ang="0">
                    <a:pos x="T0" y="T1"/>
                  </a:cxn>
                  <a:cxn ang="0">
                    <a:pos x="T2" y="T3"/>
                  </a:cxn>
                  <a:cxn ang="0">
                    <a:pos x="T4" y="T5"/>
                  </a:cxn>
                  <a:cxn ang="0">
                    <a:pos x="T6" y="T7"/>
                  </a:cxn>
                  <a:cxn ang="0">
                    <a:pos x="T8" y="T9"/>
                  </a:cxn>
                </a:cxnLst>
                <a:rect l="0" t="0" r="r" b="b"/>
                <a:pathLst>
                  <a:path w="1128" h="558">
                    <a:moveTo>
                      <a:pt x="0" y="174"/>
                    </a:moveTo>
                    <a:lnTo>
                      <a:pt x="686" y="558"/>
                    </a:lnTo>
                    <a:lnTo>
                      <a:pt x="1128" y="372"/>
                    </a:lnTo>
                    <a:lnTo>
                      <a:pt x="494" y="0"/>
                    </a:lnTo>
                    <a:lnTo>
                      <a:pt x="0" y="174"/>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1520"/>
              <p:cNvSpPr/>
              <p:nvPr/>
            </p:nvSpPr>
            <p:spPr bwMode="auto">
              <a:xfrm>
                <a:off x="3826" y="1382"/>
                <a:ext cx="1128" cy="558"/>
              </a:xfrm>
              <a:custGeom>
                <a:avLst/>
                <a:gdLst>
                  <a:gd name="T0" fmla="*/ 0 w 1128"/>
                  <a:gd name="T1" fmla="*/ 174 h 558"/>
                  <a:gd name="T2" fmla="*/ 686 w 1128"/>
                  <a:gd name="T3" fmla="*/ 558 h 558"/>
                  <a:gd name="T4" fmla="*/ 1128 w 1128"/>
                  <a:gd name="T5" fmla="*/ 372 h 558"/>
                  <a:gd name="T6" fmla="*/ 494 w 1128"/>
                  <a:gd name="T7" fmla="*/ 0 h 558"/>
                  <a:gd name="T8" fmla="*/ 0 w 1128"/>
                  <a:gd name="T9" fmla="*/ 174 h 558"/>
                </a:gdLst>
                <a:ahLst/>
                <a:cxnLst>
                  <a:cxn ang="0">
                    <a:pos x="T0" y="T1"/>
                  </a:cxn>
                  <a:cxn ang="0">
                    <a:pos x="T2" y="T3"/>
                  </a:cxn>
                  <a:cxn ang="0">
                    <a:pos x="T4" y="T5"/>
                  </a:cxn>
                  <a:cxn ang="0">
                    <a:pos x="T6" y="T7"/>
                  </a:cxn>
                  <a:cxn ang="0">
                    <a:pos x="T8" y="T9"/>
                  </a:cxn>
                </a:cxnLst>
                <a:rect l="0" t="0" r="r" b="b"/>
                <a:pathLst>
                  <a:path w="1128" h="558">
                    <a:moveTo>
                      <a:pt x="0" y="174"/>
                    </a:moveTo>
                    <a:lnTo>
                      <a:pt x="686" y="558"/>
                    </a:lnTo>
                    <a:lnTo>
                      <a:pt x="1128" y="372"/>
                    </a:lnTo>
                    <a:lnTo>
                      <a:pt x="494" y="0"/>
                    </a:lnTo>
                    <a:lnTo>
                      <a:pt x="0"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1521"/>
              <p:cNvSpPr/>
              <p:nvPr/>
            </p:nvSpPr>
            <p:spPr bwMode="auto">
              <a:xfrm>
                <a:off x="4949" y="2100"/>
                <a:ext cx="584" cy="845"/>
              </a:xfrm>
              <a:custGeom>
                <a:avLst/>
                <a:gdLst>
                  <a:gd name="T0" fmla="*/ 0 w 584"/>
                  <a:gd name="T1" fmla="*/ 845 h 845"/>
                  <a:gd name="T2" fmla="*/ 341 w 584"/>
                  <a:gd name="T3" fmla="*/ 658 h 845"/>
                  <a:gd name="T4" fmla="*/ 584 w 584"/>
                  <a:gd name="T5" fmla="*/ 0 h 845"/>
                  <a:gd name="T6" fmla="*/ 483 w 584"/>
                  <a:gd name="T7" fmla="*/ 40 h 845"/>
                  <a:gd name="T8" fmla="*/ 160 w 584"/>
                  <a:gd name="T9" fmla="*/ 395 h 845"/>
                  <a:gd name="T10" fmla="*/ 0 w 584"/>
                  <a:gd name="T11" fmla="*/ 845 h 845"/>
                </a:gdLst>
                <a:ahLst/>
                <a:cxnLst>
                  <a:cxn ang="0">
                    <a:pos x="T0" y="T1"/>
                  </a:cxn>
                  <a:cxn ang="0">
                    <a:pos x="T2" y="T3"/>
                  </a:cxn>
                  <a:cxn ang="0">
                    <a:pos x="T4" y="T5"/>
                  </a:cxn>
                  <a:cxn ang="0">
                    <a:pos x="T6" y="T7"/>
                  </a:cxn>
                  <a:cxn ang="0">
                    <a:pos x="T8" y="T9"/>
                  </a:cxn>
                  <a:cxn ang="0">
                    <a:pos x="T10" y="T11"/>
                  </a:cxn>
                </a:cxnLst>
                <a:rect l="0" t="0" r="r" b="b"/>
                <a:pathLst>
                  <a:path w="584" h="845">
                    <a:moveTo>
                      <a:pt x="0" y="845"/>
                    </a:moveTo>
                    <a:lnTo>
                      <a:pt x="341" y="658"/>
                    </a:lnTo>
                    <a:lnTo>
                      <a:pt x="584" y="0"/>
                    </a:lnTo>
                    <a:lnTo>
                      <a:pt x="483" y="40"/>
                    </a:lnTo>
                    <a:lnTo>
                      <a:pt x="160" y="395"/>
                    </a:lnTo>
                    <a:lnTo>
                      <a:pt x="0" y="84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1522"/>
              <p:cNvSpPr/>
              <p:nvPr/>
            </p:nvSpPr>
            <p:spPr bwMode="auto">
              <a:xfrm>
                <a:off x="4830" y="1221"/>
                <a:ext cx="723" cy="593"/>
              </a:xfrm>
              <a:custGeom>
                <a:avLst/>
                <a:gdLst>
                  <a:gd name="T0" fmla="*/ 0 w 723"/>
                  <a:gd name="T1" fmla="*/ 270 h 593"/>
                  <a:gd name="T2" fmla="*/ 640 w 723"/>
                  <a:gd name="T3" fmla="*/ 593 h 593"/>
                  <a:gd name="T4" fmla="*/ 723 w 723"/>
                  <a:gd name="T5" fmla="*/ 336 h 593"/>
                  <a:gd name="T6" fmla="*/ 97 w 723"/>
                  <a:gd name="T7" fmla="*/ 0 h 593"/>
                  <a:gd name="T8" fmla="*/ 0 w 723"/>
                  <a:gd name="T9" fmla="*/ 270 h 593"/>
                </a:gdLst>
                <a:ahLst/>
                <a:cxnLst>
                  <a:cxn ang="0">
                    <a:pos x="T0" y="T1"/>
                  </a:cxn>
                  <a:cxn ang="0">
                    <a:pos x="T2" y="T3"/>
                  </a:cxn>
                  <a:cxn ang="0">
                    <a:pos x="T4" y="T5"/>
                  </a:cxn>
                  <a:cxn ang="0">
                    <a:pos x="T6" y="T7"/>
                  </a:cxn>
                  <a:cxn ang="0">
                    <a:pos x="T8" y="T9"/>
                  </a:cxn>
                </a:cxnLst>
                <a:rect l="0" t="0" r="r" b="b"/>
                <a:pathLst>
                  <a:path w="723" h="593">
                    <a:moveTo>
                      <a:pt x="0" y="270"/>
                    </a:moveTo>
                    <a:lnTo>
                      <a:pt x="640" y="593"/>
                    </a:lnTo>
                    <a:lnTo>
                      <a:pt x="723" y="336"/>
                    </a:lnTo>
                    <a:lnTo>
                      <a:pt x="97" y="0"/>
                    </a:lnTo>
                    <a:lnTo>
                      <a:pt x="0" y="27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1523"/>
              <p:cNvSpPr/>
              <p:nvPr/>
            </p:nvSpPr>
            <p:spPr bwMode="auto">
              <a:xfrm>
                <a:off x="4830" y="1221"/>
                <a:ext cx="723" cy="593"/>
              </a:xfrm>
              <a:custGeom>
                <a:avLst/>
                <a:gdLst>
                  <a:gd name="T0" fmla="*/ 0 w 723"/>
                  <a:gd name="T1" fmla="*/ 270 h 593"/>
                  <a:gd name="T2" fmla="*/ 640 w 723"/>
                  <a:gd name="T3" fmla="*/ 593 h 593"/>
                  <a:gd name="T4" fmla="*/ 723 w 723"/>
                  <a:gd name="T5" fmla="*/ 336 h 593"/>
                  <a:gd name="T6" fmla="*/ 97 w 723"/>
                  <a:gd name="T7" fmla="*/ 0 h 593"/>
                  <a:gd name="T8" fmla="*/ 0 w 723"/>
                  <a:gd name="T9" fmla="*/ 270 h 593"/>
                </a:gdLst>
                <a:ahLst/>
                <a:cxnLst>
                  <a:cxn ang="0">
                    <a:pos x="T0" y="T1"/>
                  </a:cxn>
                  <a:cxn ang="0">
                    <a:pos x="T2" y="T3"/>
                  </a:cxn>
                  <a:cxn ang="0">
                    <a:pos x="T4" y="T5"/>
                  </a:cxn>
                  <a:cxn ang="0">
                    <a:pos x="T6" y="T7"/>
                  </a:cxn>
                  <a:cxn ang="0">
                    <a:pos x="T8" y="T9"/>
                  </a:cxn>
                </a:cxnLst>
                <a:rect l="0" t="0" r="r" b="b"/>
                <a:pathLst>
                  <a:path w="723" h="593">
                    <a:moveTo>
                      <a:pt x="0" y="270"/>
                    </a:moveTo>
                    <a:lnTo>
                      <a:pt x="640" y="593"/>
                    </a:lnTo>
                    <a:lnTo>
                      <a:pt x="723" y="336"/>
                    </a:lnTo>
                    <a:lnTo>
                      <a:pt x="97" y="0"/>
                    </a:lnTo>
                    <a:lnTo>
                      <a:pt x="0" y="2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3" name="Freeform 1524"/>
              <p:cNvSpPr/>
              <p:nvPr/>
            </p:nvSpPr>
            <p:spPr bwMode="auto">
              <a:xfrm>
                <a:off x="5306" y="1417"/>
                <a:ext cx="583" cy="816"/>
              </a:xfrm>
              <a:custGeom>
                <a:avLst/>
                <a:gdLst>
                  <a:gd name="T0" fmla="*/ 343 w 583"/>
                  <a:gd name="T1" fmla="*/ 650 h 816"/>
                  <a:gd name="T2" fmla="*/ 583 w 583"/>
                  <a:gd name="T3" fmla="*/ 0 h 816"/>
                  <a:gd name="T4" fmla="*/ 247 w 583"/>
                  <a:gd name="T5" fmla="*/ 140 h 816"/>
                  <a:gd name="T6" fmla="*/ 0 w 583"/>
                  <a:gd name="T7" fmla="*/ 816 h 816"/>
                  <a:gd name="T8" fmla="*/ 343 w 583"/>
                  <a:gd name="T9" fmla="*/ 650 h 816"/>
                </a:gdLst>
                <a:ahLst/>
                <a:cxnLst>
                  <a:cxn ang="0">
                    <a:pos x="T0" y="T1"/>
                  </a:cxn>
                  <a:cxn ang="0">
                    <a:pos x="T2" y="T3"/>
                  </a:cxn>
                  <a:cxn ang="0">
                    <a:pos x="T4" y="T5"/>
                  </a:cxn>
                  <a:cxn ang="0">
                    <a:pos x="T6" y="T7"/>
                  </a:cxn>
                  <a:cxn ang="0">
                    <a:pos x="T8" y="T9"/>
                  </a:cxn>
                </a:cxnLst>
                <a:rect l="0" t="0" r="r" b="b"/>
                <a:pathLst>
                  <a:path w="583" h="816">
                    <a:moveTo>
                      <a:pt x="343" y="650"/>
                    </a:moveTo>
                    <a:lnTo>
                      <a:pt x="583" y="0"/>
                    </a:lnTo>
                    <a:lnTo>
                      <a:pt x="247" y="140"/>
                    </a:lnTo>
                    <a:lnTo>
                      <a:pt x="0" y="816"/>
                    </a:lnTo>
                    <a:lnTo>
                      <a:pt x="343" y="65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1525"/>
              <p:cNvSpPr/>
              <p:nvPr/>
            </p:nvSpPr>
            <p:spPr bwMode="auto">
              <a:xfrm>
                <a:off x="5306" y="1417"/>
                <a:ext cx="583" cy="816"/>
              </a:xfrm>
              <a:custGeom>
                <a:avLst/>
                <a:gdLst>
                  <a:gd name="T0" fmla="*/ 343 w 583"/>
                  <a:gd name="T1" fmla="*/ 650 h 816"/>
                  <a:gd name="T2" fmla="*/ 583 w 583"/>
                  <a:gd name="T3" fmla="*/ 0 h 816"/>
                  <a:gd name="T4" fmla="*/ 247 w 583"/>
                  <a:gd name="T5" fmla="*/ 140 h 816"/>
                  <a:gd name="T6" fmla="*/ 0 w 583"/>
                  <a:gd name="T7" fmla="*/ 816 h 816"/>
                  <a:gd name="T8" fmla="*/ 343 w 583"/>
                  <a:gd name="T9" fmla="*/ 650 h 816"/>
                </a:gdLst>
                <a:ahLst/>
                <a:cxnLst>
                  <a:cxn ang="0">
                    <a:pos x="T0" y="T1"/>
                  </a:cxn>
                  <a:cxn ang="0">
                    <a:pos x="T2" y="T3"/>
                  </a:cxn>
                  <a:cxn ang="0">
                    <a:pos x="T4" y="T5"/>
                  </a:cxn>
                  <a:cxn ang="0">
                    <a:pos x="T6" y="T7"/>
                  </a:cxn>
                  <a:cxn ang="0">
                    <a:pos x="T8" y="T9"/>
                  </a:cxn>
                </a:cxnLst>
                <a:rect l="0" t="0" r="r" b="b"/>
                <a:pathLst>
                  <a:path w="583" h="816">
                    <a:moveTo>
                      <a:pt x="343" y="650"/>
                    </a:moveTo>
                    <a:lnTo>
                      <a:pt x="583" y="0"/>
                    </a:lnTo>
                    <a:lnTo>
                      <a:pt x="247" y="140"/>
                    </a:lnTo>
                    <a:lnTo>
                      <a:pt x="0" y="816"/>
                    </a:lnTo>
                    <a:lnTo>
                      <a:pt x="343" y="6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5" name="Freeform 1526"/>
              <p:cNvSpPr/>
              <p:nvPr/>
            </p:nvSpPr>
            <p:spPr bwMode="auto">
              <a:xfrm>
                <a:off x="4544" y="1359"/>
                <a:ext cx="1096" cy="540"/>
              </a:xfrm>
              <a:custGeom>
                <a:avLst/>
                <a:gdLst>
                  <a:gd name="T0" fmla="*/ 464 w 1096"/>
                  <a:gd name="T1" fmla="*/ 0 h 540"/>
                  <a:gd name="T2" fmla="*/ 1096 w 1096"/>
                  <a:gd name="T3" fmla="*/ 342 h 540"/>
                  <a:gd name="T4" fmla="*/ 634 w 1096"/>
                  <a:gd name="T5" fmla="*/ 540 h 540"/>
                  <a:gd name="T6" fmla="*/ 0 w 1096"/>
                  <a:gd name="T7" fmla="*/ 169 h 540"/>
                  <a:gd name="T8" fmla="*/ 464 w 1096"/>
                  <a:gd name="T9" fmla="*/ 0 h 540"/>
                </a:gdLst>
                <a:ahLst/>
                <a:cxnLst>
                  <a:cxn ang="0">
                    <a:pos x="T0" y="T1"/>
                  </a:cxn>
                  <a:cxn ang="0">
                    <a:pos x="T2" y="T3"/>
                  </a:cxn>
                  <a:cxn ang="0">
                    <a:pos x="T4" y="T5"/>
                  </a:cxn>
                  <a:cxn ang="0">
                    <a:pos x="T6" y="T7"/>
                  </a:cxn>
                  <a:cxn ang="0">
                    <a:pos x="T8" y="T9"/>
                  </a:cxn>
                </a:cxnLst>
                <a:rect l="0" t="0" r="r" b="b"/>
                <a:pathLst>
                  <a:path w="1096" h="540">
                    <a:moveTo>
                      <a:pt x="464" y="0"/>
                    </a:moveTo>
                    <a:lnTo>
                      <a:pt x="1096" y="342"/>
                    </a:lnTo>
                    <a:lnTo>
                      <a:pt x="634" y="540"/>
                    </a:lnTo>
                    <a:lnTo>
                      <a:pt x="0" y="169"/>
                    </a:lnTo>
                    <a:lnTo>
                      <a:pt x="464"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Freeform 1527"/>
              <p:cNvSpPr/>
              <p:nvPr/>
            </p:nvSpPr>
            <p:spPr bwMode="auto">
              <a:xfrm>
                <a:off x="4553" y="1350"/>
                <a:ext cx="1096" cy="540"/>
              </a:xfrm>
              <a:custGeom>
                <a:avLst/>
                <a:gdLst>
                  <a:gd name="T0" fmla="*/ 464 w 1096"/>
                  <a:gd name="T1" fmla="*/ 0 h 540"/>
                  <a:gd name="T2" fmla="*/ 1096 w 1096"/>
                  <a:gd name="T3" fmla="*/ 342 h 540"/>
                  <a:gd name="T4" fmla="*/ 634 w 1096"/>
                  <a:gd name="T5" fmla="*/ 540 h 540"/>
                  <a:gd name="T6" fmla="*/ 0 w 1096"/>
                  <a:gd name="T7" fmla="*/ 169 h 540"/>
                  <a:gd name="T8" fmla="*/ 464 w 1096"/>
                  <a:gd name="T9" fmla="*/ 0 h 540"/>
                </a:gdLst>
                <a:ahLst/>
                <a:cxnLst>
                  <a:cxn ang="0">
                    <a:pos x="T0" y="T1"/>
                  </a:cxn>
                  <a:cxn ang="0">
                    <a:pos x="T2" y="T3"/>
                  </a:cxn>
                  <a:cxn ang="0">
                    <a:pos x="T4" y="T5"/>
                  </a:cxn>
                  <a:cxn ang="0">
                    <a:pos x="T6" y="T7"/>
                  </a:cxn>
                  <a:cxn ang="0">
                    <a:pos x="T8" y="T9"/>
                  </a:cxn>
                </a:cxnLst>
                <a:rect l="0" t="0" r="r" b="b"/>
                <a:pathLst>
                  <a:path w="1096" h="540">
                    <a:moveTo>
                      <a:pt x="464" y="0"/>
                    </a:moveTo>
                    <a:lnTo>
                      <a:pt x="1096" y="342"/>
                    </a:lnTo>
                    <a:lnTo>
                      <a:pt x="634" y="540"/>
                    </a:lnTo>
                    <a:lnTo>
                      <a:pt x="0" y="169"/>
                    </a:lnTo>
                    <a:lnTo>
                      <a:pt x="4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1528"/>
              <p:cNvSpPr/>
              <p:nvPr/>
            </p:nvSpPr>
            <p:spPr bwMode="auto">
              <a:xfrm>
                <a:off x="4927" y="1097"/>
                <a:ext cx="962" cy="460"/>
              </a:xfrm>
              <a:custGeom>
                <a:avLst/>
                <a:gdLst>
                  <a:gd name="T0" fmla="*/ 353 w 962"/>
                  <a:gd name="T1" fmla="*/ 0 h 460"/>
                  <a:gd name="T2" fmla="*/ 962 w 962"/>
                  <a:gd name="T3" fmla="*/ 320 h 460"/>
                  <a:gd name="T4" fmla="*/ 626 w 962"/>
                  <a:gd name="T5" fmla="*/ 460 h 460"/>
                  <a:gd name="T6" fmla="*/ 0 w 962"/>
                  <a:gd name="T7" fmla="*/ 124 h 460"/>
                  <a:gd name="T8" fmla="*/ 353 w 962"/>
                  <a:gd name="T9" fmla="*/ 0 h 460"/>
                </a:gdLst>
                <a:ahLst/>
                <a:cxnLst>
                  <a:cxn ang="0">
                    <a:pos x="T0" y="T1"/>
                  </a:cxn>
                  <a:cxn ang="0">
                    <a:pos x="T2" y="T3"/>
                  </a:cxn>
                  <a:cxn ang="0">
                    <a:pos x="T4" y="T5"/>
                  </a:cxn>
                  <a:cxn ang="0">
                    <a:pos x="T6" y="T7"/>
                  </a:cxn>
                  <a:cxn ang="0">
                    <a:pos x="T8" y="T9"/>
                  </a:cxn>
                </a:cxnLst>
                <a:rect l="0" t="0" r="r" b="b"/>
                <a:pathLst>
                  <a:path w="962" h="460">
                    <a:moveTo>
                      <a:pt x="353" y="0"/>
                    </a:moveTo>
                    <a:lnTo>
                      <a:pt x="962" y="320"/>
                    </a:lnTo>
                    <a:lnTo>
                      <a:pt x="626" y="460"/>
                    </a:lnTo>
                    <a:lnTo>
                      <a:pt x="0" y="124"/>
                    </a:lnTo>
                    <a:lnTo>
                      <a:pt x="35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1529"/>
              <p:cNvSpPr/>
              <p:nvPr/>
            </p:nvSpPr>
            <p:spPr bwMode="auto">
              <a:xfrm>
                <a:off x="4925" y="1692"/>
                <a:ext cx="715" cy="904"/>
              </a:xfrm>
              <a:custGeom>
                <a:avLst/>
                <a:gdLst>
                  <a:gd name="T0" fmla="*/ 488 w 715"/>
                  <a:gd name="T1" fmla="*/ 622 h 904"/>
                  <a:gd name="T2" fmla="*/ 715 w 715"/>
                  <a:gd name="T3" fmla="*/ 0 h 904"/>
                  <a:gd name="T4" fmla="*/ 253 w 715"/>
                  <a:gd name="T5" fmla="*/ 198 h 904"/>
                  <a:gd name="T6" fmla="*/ 0 w 715"/>
                  <a:gd name="T7" fmla="*/ 904 h 904"/>
                  <a:gd name="T8" fmla="*/ 488 w 715"/>
                  <a:gd name="T9" fmla="*/ 622 h 904"/>
                </a:gdLst>
                <a:ahLst/>
                <a:cxnLst>
                  <a:cxn ang="0">
                    <a:pos x="T0" y="T1"/>
                  </a:cxn>
                  <a:cxn ang="0">
                    <a:pos x="T2" y="T3"/>
                  </a:cxn>
                  <a:cxn ang="0">
                    <a:pos x="T4" y="T5"/>
                  </a:cxn>
                  <a:cxn ang="0">
                    <a:pos x="T6" y="T7"/>
                  </a:cxn>
                  <a:cxn ang="0">
                    <a:pos x="T8" y="T9"/>
                  </a:cxn>
                </a:cxnLst>
                <a:rect l="0" t="0" r="r" b="b"/>
                <a:pathLst>
                  <a:path w="715" h="904">
                    <a:moveTo>
                      <a:pt x="488" y="622"/>
                    </a:moveTo>
                    <a:lnTo>
                      <a:pt x="715" y="0"/>
                    </a:lnTo>
                    <a:lnTo>
                      <a:pt x="253" y="198"/>
                    </a:lnTo>
                    <a:lnTo>
                      <a:pt x="0" y="904"/>
                    </a:lnTo>
                    <a:lnTo>
                      <a:pt x="488" y="62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1530"/>
              <p:cNvSpPr/>
              <p:nvPr/>
            </p:nvSpPr>
            <p:spPr bwMode="auto">
              <a:xfrm>
                <a:off x="4714" y="1754"/>
                <a:ext cx="473" cy="842"/>
              </a:xfrm>
              <a:custGeom>
                <a:avLst/>
                <a:gdLst>
                  <a:gd name="T0" fmla="*/ 0 w 473"/>
                  <a:gd name="T1" fmla="*/ 717 h 842"/>
                  <a:gd name="T2" fmla="*/ 240 w 473"/>
                  <a:gd name="T3" fmla="*/ 0 h 842"/>
                  <a:gd name="T4" fmla="*/ 473 w 473"/>
                  <a:gd name="T5" fmla="*/ 136 h 842"/>
                  <a:gd name="T6" fmla="*/ 220 w 473"/>
                  <a:gd name="T7" fmla="*/ 842 h 842"/>
                  <a:gd name="T8" fmla="*/ 0 w 473"/>
                  <a:gd name="T9" fmla="*/ 717 h 842"/>
                </a:gdLst>
                <a:ahLst/>
                <a:cxnLst>
                  <a:cxn ang="0">
                    <a:pos x="T0" y="T1"/>
                  </a:cxn>
                  <a:cxn ang="0">
                    <a:pos x="T2" y="T3"/>
                  </a:cxn>
                  <a:cxn ang="0">
                    <a:pos x="T4" y="T5"/>
                  </a:cxn>
                  <a:cxn ang="0">
                    <a:pos x="T6" y="T7"/>
                  </a:cxn>
                  <a:cxn ang="0">
                    <a:pos x="T8" y="T9"/>
                  </a:cxn>
                </a:cxnLst>
                <a:rect l="0" t="0" r="r" b="b"/>
                <a:pathLst>
                  <a:path w="473" h="842">
                    <a:moveTo>
                      <a:pt x="0" y="717"/>
                    </a:moveTo>
                    <a:lnTo>
                      <a:pt x="240" y="0"/>
                    </a:lnTo>
                    <a:lnTo>
                      <a:pt x="473" y="136"/>
                    </a:lnTo>
                    <a:lnTo>
                      <a:pt x="220" y="842"/>
                    </a:lnTo>
                    <a:lnTo>
                      <a:pt x="0" y="717"/>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1531"/>
              <p:cNvSpPr/>
              <p:nvPr/>
            </p:nvSpPr>
            <p:spPr bwMode="auto">
              <a:xfrm>
                <a:off x="4714" y="1754"/>
                <a:ext cx="473" cy="842"/>
              </a:xfrm>
              <a:custGeom>
                <a:avLst/>
                <a:gdLst>
                  <a:gd name="T0" fmla="*/ 0 w 473"/>
                  <a:gd name="T1" fmla="*/ 717 h 842"/>
                  <a:gd name="T2" fmla="*/ 240 w 473"/>
                  <a:gd name="T3" fmla="*/ 0 h 842"/>
                  <a:gd name="T4" fmla="*/ 473 w 473"/>
                  <a:gd name="T5" fmla="*/ 136 h 842"/>
                  <a:gd name="T6" fmla="*/ 220 w 473"/>
                  <a:gd name="T7" fmla="*/ 842 h 842"/>
                  <a:gd name="T8" fmla="*/ 0 w 473"/>
                  <a:gd name="T9" fmla="*/ 717 h 842"/>
                </a:gdLst>
                <a:ahLst/>
                <a:cxnLst>
                  <a:cxn ang="0">
                    <a:pos x="T0" y="T1"/>
                  </a:cxn>
                  <a:cxn ang="0">
                    <a:pos x="T2" y="T3"/>
                  </a:cxn>
                  <a:cxn ang="0">
                    <a:pos x="T4" y="T5"/>
                  </a:cxn>
                  <a:cxn ang="0">
                    <a:pos x="T6" y="T7"/>
                  </a:cxn>
                  <a:cxn ang="0">
                    <a:pos x="T8" y="T9"/>
                  </a:cxn>
                </a:cxnLst>
                <a:rect l="0" t="0" r="r" b="b"/>
                <a:pathLst>
                  <a:path w="473" h="842">
                    <a:moveTo>
                      <a:pt x="0" y="717"/>
                    </a:moveTo>
                    <a:lnTo>
                      <a:pt x="240" y="0"/>
                    </a:lnTo>
                    <a:lnTo>
                      <a:pt x="473" y="136"/>
                    </a:lnTo>
                    <a:lnTo>
                      <a:pt x="220" y="842"/>
                    </a:lnTo>
                    <a:lnTo>
                      <a:pt x="0" y="7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1532"/>
              <p:cNvSpPr/>
              <p:nvPr/>
            </p:nvSpPr>
            <p:spPr bwMode="auto">
              <a:xfrm>
                <a:off x="3610" y="1556"/>
                <a:ext cx="911" cy="1137"/>
              </a:xfrm>
              <a:custGeom>
                <a:avLst/>
                <a:gdLst>
                  <a:gd name="T0" fmla="*/ 225 w 911"/>
                  <a:gd name="T1" fmla="*/ 0 h 1137"/>
                  <a:gd name="T2" fmla="*/ 0 w 911"/>
                  <a:gd name="T3" fmla="*/ 748 h 1137"/>
                  <a:gd name="T4" fmla="*/ 659 w 911"/>
                  <a:gd name="T5" fmla="*/ 1137 h 1137"/>
                  <a:gd name="T6" fmla="*/ 911 w 911"/>
                  <a:gd name="T7" fmla="*/ 384 h 1137"/>
                  <a:gd name="T8" fmla="*/ 225 w 911"/>
                  <a:gd name="T9" fmla="*/ 0 h 1137"/>
                </a:gdLst>
                <a:ahLst/>
                <a:cxnLst>
                  <a:cxn ang="0">
                    <a:pos x="T0" y="T1"/>
                  </a:cxn>
                  <a:cxn ang="0">
                    <a:pos x="T2" y="T3"/>
                  </a:cxn>
                  <a:cxn ang="0">
                    <a:pos x="T4" y="T5"/>
                  </a:cxn>
                  <a:cxn ang="0">
                    <a:pos x="T6" y="T7"/>
                  </a:cxn>
                  <a:cxn ang="0">
                    <a:pos x="T8" y="T9"/>
                  </a:cxn>
                </a:cxnLst>
                <a:rect l="0" t="0" r="r" b="b"/>
                <a:pathLst>
                  <a:path w="911" h="1137">
                    <a:moveTo>
                      <a:pt x="225" y="0"/>
                    </a:moveTo>
                    <a:lnTo>
                      <a:pt x="0" y="748"/>
                    </a:lnTo>
                    <a:lnTo>
                      <a:pt x="659" y="1137"/>
                    </a:lnTo>
                    <a:lnTo>
                      <a:pt x="911" y="384"/>
                    </a:lnTo>
                    <a:lnTo>
                      <a:pt x="225" y="0"/>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1533"/>
              <p:cNvSpPr/>
              <p:nvPr/>
            </p:nvSpPr>
            <p:spPr bwMode="auto">
              <a:xfrm>
                <a:off x="3601" y="1556"/>
                <a:ext cx="911" cy="1137"/>
              </a:xfrm>
              <a:custGeom>
                <a:avLst/>
                <a:gdLst>
                  <a:gd name="T0" fmla="*/ 225 w 911"/>
                  <a:gd name="T1" fmla="*/ 0 h 1137"/>
                  <a:gd name="T2" fmla="*/ 0 w 911"/>
                  <a:gd name="T3" fmla="*/ 748 h 1137"/>
                  <a:gd name="T4" fmla="*/ 659 w 911"/>
                  <a:gd name="T5" fmla="*/ 1137 h 1137"/>
                  <a:gd name="T6" fmla="*/ 911 w 911"/>
                  <a:gd name="T7" fmla="*/ 384 h 1137"/>
                  <a:gd name="T8" fmla="*/ 225 w 911"/>
                  <a:gd name="T9" fmla="*/ 0 h 1137"/>
                </a:gdLst>
                <a:ahLst/>
                <a:cxnLst>
                  <a:cxn ang="0">
                    <a:pos x="T0" y="T1"/>
                  </a:cxn>
                  <a:cxn ang="0">
                    <a:pos x="T2" y="T3"/>
                  </a:cxn>
                  <a:cxn ang="0">
                    <a:pos x="T4" y="T5"/>
                  </a:cxn>
                  <a:cxn ang="0">
                    <a:pos x="T6" y="T7"/>
                  </a:cxn>
                  <a:cxn ang="0">
                    <a:pos x="T8" y="T9"/>
                  </a:cxn>
                </a:cxnLst>
                <a:rect l="0" t="0" r="r" b="b"/>
                <a:pathLst>
                  <a:path w="911" h="1137">
                    <a:moveTo>
                      <a:pt x="225" y="0"/>
                    </a:moveTo>
                    <a:lnTo>
                      <a:pt x="0" y="748"/>
                    </a:lnTo>
                    <a:lnTo>
                      <a:pt x="659" y="1137"/>
                    </a:lnTo>
                    <a:lnTo>
                      <a:pt x="911" y="384"/>
                    </a:lnTo>
                    <a:lnTo>
                      <a:pt x="2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Freeform 1534"/>
              <p:cNvSpPr/>
              <p:nvPr/>
            </p:nvSpPr>
            <p:spPr bwMode="auto">
              <a:xfrm>
                <a:off x="3386" y="2304"/>
                <a:ext cx="874" cy="1121"/>
              </a:xfrm>
              <a:custGeom>
                <a:avLst/>
                <a:gdLst>
                  <a:gd name="T0" fmla="*/ 215 w 874"/>
                  <a:gd name="T1" fmla="*/ 0 h 1121"/>
                  <a:gd name="T2" fmla="*/ 0 w 874"/>
                  <a:gd name="T3" fmla="*/ 719 h 1121"/>
                  <a:gd name="T4" fmla="*/ 631 w 874"/>
                  <a:gd name="T5" fmla="*/ 1121 h 1121"/>
                  <a:gd name="T6" fmla="*/ 874 w 874"/>
                  <a:gd name="T7" fmla="*/ 389 h 1121"/>
                  <a:gd name="T8" fmla="*/ 215 w 874"/>
                  <a:gd name="T9" fmla="*/ 0 h 1121"/>
                </a:gdLst>
                <a:ahLst/>
                <a:cxnLst>
                  <a:cxn ang="0">
                    <a:pos x="T0" y="T1"/>
                  </a:cxn>
                  <a:cxn ang="0">
                    <a:pos x="T2" y="T3"/>
                  </a:cxn>
                  <a:cxn ang="0">
                    <a:pos x="T4" y="T5"/>
                  </a:cxn>
                  <a:cxn ang="0">
                    <a:pos x="T6" y="T7"/>
                  </a:cxn>
                  <a:cxn ang="0">
                    <a:pos x="T8" y="T9"/>
                  </a:cxn>
                </a:cxnLst>
                <a:rect l="0" t="0" r="r" b="b"/>
                <a:pathLst>
                  <a:path w="874" h="1121">
                    <a:moveTo>
                      <a:pt x="215" y="0"/>
                    </a:moveTo>
                    <a:lnTo>
                      <a:pt x="0" y="719"/>
                    </a:lnTo>
                    <a:lnTo>
                      <a:pt x="631" y="1121"/>
                    </a:lnTo>
                    <a:lnTo>
                      <a:pt x="874" y="389"/>
                    </a:lnTo>
                    <a:lnTo>
                      <a:pt x="215" y="0"/>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Freeform 1535"/>
              <p:cNvSpPr/>
              <p:nvPr/>
            </p:nvSpPr>
            <p:spPr bwMode="auto">
              <a:xfrm>
                <a:off x="3386" y="2304"/>
                <a:ext cx="874" cy="1121"/>
              </a:xfrm>
              <a:custGeom>
                <a:avLst/>
                <a:gdLst>
                  <a:gd name="T0" fmla="*/ 215 w 874"/>
                  <a:gd name="T1" fmla="*/ 0 h 1121"/>
                  <a:gd name="T2" fmla="*/ 0 w 874"/>
                  <a:gd name="T3" fmla="*/ 719 h 1121"/>
                  <a:gd name="T4" fmla="*/ 631 w 874"/>
                  <a:gd name="T5" fmla="*/ 1121 h 1121"/>
                  <a:gd name="T6" fmla="*/ 874 w 874"/>
                  <a:gd name="T7" fmla="*/ 389 h 1121"/>
                  <a:gd name="T8" fmla="*/ 215 w 874"/>
                  <a:gd name="T9" fmla="*/ 0 h 1121"/>
                </a:gdLst>
                <a:ahLst/>
                <a:cxnLst>
                  <a:cxn ang="0">
                    <a:pos x="T0" y="T1"/>
                  </a:cxn>
                  <a:cxn ang="0">
                    <a:pos x="T2" y="T3"/>
                  </a:cxn>
                  <a:cxn ang="0">
                    <a:pos x="T4" y="T5"/>
                  </a:cxn>
                  <a:cxn ang="0">
                    <a:pos x="T6" y="T7"/>
                  </a:cxn>
                  <a:cxn ang="0">
                    <a:pos x="T8" y="T9"/>
                  </a:cxn>
                </a:cxnLst>
                <a:rect l="0" t="0" r="r" b="b"/>
                <a:pathLst>
                  <a:path w="874" h="1121">
                    <a:moveTo>
                      <a:pt x="215" y="0"/>
                    </a:moveTo>
                    <a:lnTo>
                      <a:pt x="0" y="719"/>
                    </a:lnTo>
                    <a:lnTo>
                      <a:pt x="631" y="1121"/>
                    </a:lnTo>
                    <a:lnTo>
                      <a:pt x="874" y="389"/>
                    </a:lnTo>
                    <a:lnTo>
                      <a:pt x="2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5" name="Freeform 1536"/>
              <p:cNvSpPr/>
              <p:nvPr/>
            </p:nvSpPr>
            <p:spPr bwMode="auto">
              <a:xfrm>
                <a:off x="2303" y="2579"/>
                <a:ext cx="594" cy="861"/>
              </a:xfrm>
              <a:custGeom>
                <a:avLst/>
                <a:gdLst>
                  <a:gd name="T0" fmla="*/ 79 w 594"/>
                  <a:gd name="T1" fmla="*/ 517 h 861"/>
                  <a:gd name="T2" fmla="*/ 594 w 594"/>
                  <a:gd name="T3" fmla="*/ 861 h 861"/>
                  <a:gd name="T4" fmla="*/ 546 w 594"/>
                  <a:gd name="T5" fmla="*/ 361 h 861"/>
                  <a:gd name="T6" fmla="*/ 0 w 594"/>
                  <a:gd name="T7" fmla="*/ 0 h 861"/>
                  <a:gd name="T8" fmla="*/ 79 w 594"/>
                  <a:gd name="T9" fmla="*/ 517 h 861"/>
                </a:gdLst>
                <a:ahLst/>
                <a:cxnLst>
                  <a:cxn ang="0">
                    <a:pos x="T0" y="T1"/>
                  </a:cxn>
                  <a:cxn ang="0">
                    <a:pos x="T2" y="T3"/>
                  </a:cxn>
                  <a:cxn ang="0">
                    <a:pos x="T4" y="T5"/>
                  </a:cxn>
                  <a:cxn ang="0">
                    <a:pos x="T6" y="T7"/>
                  </a:cxn>
                  <a:cxn ang="0">
                    <a:pos x="T8" y="T9"/>
                  </a:cxn>
                </a:cxnLst>
                <a:rect l="0" t="0" r="r" b="b"/>
                <a:pathLst>
                  <a:path w="594" h="861">
                    <a:moveTo>
                      <a:pt x="79" y="517"/>
                    </a:moveTo>
                    <a:lnTo>
                      <a:pt x="594" y="861"/>
                    </a:lnTo>
                    <a:lnTo>
                      <a:pt x="546" y="361"/>
                    </a:lnTo>
                    <a:lnTo>
                      <a:pt x="0" y="0"/>
                    </a:lnTo>
                    <a:lnTo>
                      <a:pt x="79" y="51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6" name="Freeform 1537"/>
              <p:cNvSpPr/>
              <p:nvPr/>
            </p:nvSpPr>
            <p:spPr bwMode="auto">
              <a:xfrm>
                <a:off x="2294" y="2579"/>
                <a:ext cx="594" cy="861"/>
              </a:xfrm>
              <a:custGeom>
                <a:avLst/>
                <a:gdLst>
                  <a:gd name="T0" fmla="*/ 79 w 594"/>
                  <a:gd name="T1" fmla="*/ 517 h 861"/>
                  <a:gd name="T2" fmla="*/ 594 w 594"/>
                  <a:gd name="T3" fmla="*/ 861 h 861"/>
                  <a:gd name="T4" fmla="*/ 546 w 594"/>
                  <a:gd name="T5" fmla="*/ 361 h 861"/>
                  <a:gd name="T6" fmla="*/ 0 w 594"/>
                  <a:gd name="T7" fmla="*/ 0 h 861"/>
                  <a:gd name="T8" fmla="*/ 79 w 594"/>
                  <a:gd name="T9" fmla="*/ 517 h 861"/>
                </a:gdLst>
                <a:ahLst/>
                <a:cxnLst>
                  <a:cxn ang="0">
                    <a:pos x="T0" y="T1"/>
                  </a:cxn>
                  <a:cxn ang="0">
                    <a:pos x="T2" y="T3"/>
                  </a:cxn>
                  <a:cxn ang="0">
                    <a:pos x="T4" y="T5"/>
                  </a:cxn>
                  <a:cxn ang="0">
                    <a:pos x="T6" y="T7"/>
                  </a:cxn>
                  <a:cxn ang="0">
                    <a:pos x="T8" y="T9"/>
                  </a:cxn>
                </a:cxnLst>
                <a:rect l="0" t="0" r="r" b="b"/>
                <a:pathLst>
                  <a:path w="594" h="861">
                    <a:moveTo>
                      <a:pt x="79" y="517"/>
                    </a:moveTo>
                    <a:lnTo>
                      <a:pt x="594" y="861"/>
                    </a:lnTo>
                    <a:lnTo>
                      <a:pt x="546" y="361"/>
                    </a:lnTo>
                    <a:lnTo>
                      <a:pt x="0" y="0"/>
                    </a:lnTo>
                    <a:lnTo>
                      <a:pt x="79" y="5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Freeform 1538"/>
              <p:cNvSpPr/>
              <p:nvPr/>
            </p:nvSpPr>
            <p:spPr bwMode="auto">
              <a:xfrm>
                <a:off x="1809" y="1071"/>
                <a:ext cx="1163" cy="824"/>
              </a:xfrm>
              <a:custGeom>
                <a:avLst/>
                <a:gdLst>
                  <a:gd name="T0" fmla="*/ 0 w 1163"/>
                  <a:gd name="T1" fmla="*/ 463 h 824"/>
                  <a:gd name="T2" fmla="*/ 615 w 1163"/>
                  <a:gd name="T3" fmla="*/ 824 h 824"/>
                  <a:gd name="T4" fmla="*/ 1163 w 1163"/>
                  <a:gd name="T5" fmla="*/ 341 h 824"/>
                  <a:gd name="T6" fmla="*/ 556 w 1163"/>
                  <a:gd name="T7" fmla="*/ 0 h 824"/>
                  <a:gd name="T8" fmla="*/ 0 w 1163"/>
                  <a:gd name="T9" fmla="*/ 463 h 824"/>
                </a:gdLst>
                <a:ahLst/>
                <a:cxnLst>
                  <a:cxn ang="0">
                    <a:pos x="T0" y="T1"/>
                  </a:cxn>
                  <a:cxn ang="0">
                    <a:pos x="T2" y="T3"/>
                  </a:cxn>
                  <a:cxn ang="0">
                    <a:pos x="T4" y="T5"/>
                  </a:cxn>
                  <a:cxn ang="0">
                    <a:pos x="T6" y="T7"/>
                  </a:cxn>
                  <a:cxn ang="0">
                    <a:pos x="T8" y="T9"/>
                  </a:cxn>
                </a:cxnLst>
                <a:rect l="0" t="0" r="r" b="b"/>
                <a:pathLst>
                  <a:path w="1163" h="824">
                    <a:moveTo>
                      <a:pt x="0" y="463"/>
                    </a:moveTo>
                    <a:lnTo>
                      <a:pt x="615" y="824"/>
                    </a:lnTo>
                    <a:lnTo>
                      <a:pt x="1163" y="341"/>
                    </a:lnTo>
                    <a:lnTo>
                      <a:pt x="556" y="0"/>
                    </a:lnTo>
                    <a:lnTo>
                      <a:pt x="0" y="46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8" name="Freeform 1539"/>
              <p:cNvSpPr/>
              <p:nvPr/>
            </p:nvSpPr>
            <p:spPr bwMode="auto">
              <a:xfrm>
                <a:off x="1809" y="1524"/>
                <a:ext cx="672" cy="898"/>
              </a:xfrm>
              <a:custGeom>
                <a:avLst/>
                <a:gdLst>
                  <a:gd name="T0" fmla="*/ 0 w 672"/>
                  <a:gd name="T1" fmla="*/ 0 h 898"/>
                  <a:gd name="T2" fmla="*/ 84 w 672"/>
                  <a:gd name="T3" fmla="*/ 538 h 898"/>
                  <a:gd name="T4" fmla="*/ 672 w 672"/>
                  <a:gd name="T5" fmla="*/ 898 h 898"/>
                  <a:gd name="T6" fmla="*/ 615 w 672"/>
                  <a:gd name="T7" fmla="*/ 361 h 898"/>
                  <a:gd name="T8" fmla="*/ 0 w 672"/>
                  <a:gd name="T9" fmla="*/ 0 h 898"/>
                </a:gdLst>
                <a:ahLst/>
                <a:cxnLst>
                  <a:cxn ang="0">
                    <a:pos x="T0" y="T1"/>
                  </a:cxn>
                  <a:cxn ang="0">
                    <a:pos x="T2" y="T3"/>
                  </a:cxn>
                  <a:cxn ang="0">
                    <a:pos x="T4" y="T5"/>
                  </a:cxn>
                  <a:cxn ang="0">
                    <a:pos x="T6" y="T7"/>
                  </a:cxn>
                  <a:cxn ang="0">
                    <a:pos x="T8" y="T9"/>
                  </a:cxn>
                </a:cxnLst>
                <a:rect l="0" t="0" r="r" b="b"/>
                <a:pathLst>
                  <a:path w="672" h="898">
                    <a:moveTo>
                      <a:pt x="0" y="0"/>
                    </a:moveTo>
                    <a:lnTo>
                      <a:pt x="84" y="538"/>
                    </a:lnTo>
                    <a:lnTo>
                      <a:pt x="672" y="898"/>
                    </a:lnTo>
                    <a:lnTo>
                      <a:pt x="615" y="361"/>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Freeform 1540"/>
              <p:cNvSpPr/>
              <p:nvPr/>
            </p:nvSpPr>
            <p:spPr bwMode="auto">
              <a:xfrm>
                <a:off x="1809" y="1524"/>
                <a:ext cx="672" cy="898"/>
              </a:xfrm>
              <a:custGeom>
                <a:avLst/>
                <a:gdLst>
                  <a:gd name="T0" fmla="*/ 0 w 672"/>
                  <a:gd name="T1" fmla="*/ 0 h 898"/>
                  <a:gd name="T2" fmla="*/ 84 w 672"/>
                  <a:gd name="T3" fmla="*/ 538 h 898"/>
                  <a:gd name="T4" fmla="*/ 672 w 672"/>
                  <a:gd name="T5" fmla="*/ 898 h 898"/>
                  <a:gd name="T6" fmla="*/ 615 w 672"/>
                  <a:gd name="T7" fmla="*/ 361 h 898"/>
                  <a:gd name="T8" fmla="*/ 0 w 672"/>
                  <a:gd name="T9" fmla="*/ 0 h 898"/>
                </a:gdLst>
                <a:ahLst/>
                <a:cxnLst>
                  <a:cxn ang="0">
                    <a:pos x="T0" y="T1"/>
                  </a:cxn>
                  <a:cxn ang="0">
                    <a:pos x="T2" y="T3"/>
                  </a:cxn>
                  <a:cxn ang="0">
                    <a:pos x="T4" y="T5"/>
                  </a:cxn>
                  <a:cxn ang="0">
                    <a:pos x="T6" y="T7"/>
                  </a:cxn>
                  <a:cxn ang="0">
                    <a:pos x="T8" y="T9"/>
                  </a:cxn>
                </a:cxnLst>
                <a:rect l="0" t="0" r="r" b="b"/>
                <a:pathLst>
                  <a:path w="672" h="898">
                    <a:moveTo>
                      <a:pt x="0" y="0"/>
                    </a:moveTo>
                    <a:lnTo>
                      <a:pt x="84" y="538"/>
                    </a:lnTo>
                    <a:lnTo>
                      <a:pt x="672" y="898"/>
                    </a:lnTo>
                    <a:lnTo>
                      <a:pt x="615" y="36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1541"/>
              <p:cNvSpPr/>
              <p:nvPr/>
            </p:nvSpPr>
            <p:spPr bwMode="auto">
              <a:xfrm>
                <a:off x="3204" y="213"/>
                <a:ext cx="1064" cy="722"/>
              </a:xfrm>
              <a:custGeom>
                <a:avLst/>
                <a:gdLst>
                  <a:gd name="T0" fmla="*/ 495 w 1064"/>
                  <a:gd name="T1" fmla="*/ 0 h 722"/>
                  <a:gd name="T2" fmla="*/ 0 w 1064"/>
                  <a:gd name="T3" fmla="*/ 409 h 722"/>
                  <a:gd name="T4" fmla="*/ 586 w 1064"/>
                  <a:gd name="T5" fmla="*/ 722 h 722"/>
                  <a:gd name="T6" fmla="*/ 1064 w 1064"/>
                  <a:gd name="T7" fmla="*/ 300 h 722"/>
                  <a:gd name="T8" fmla="*/ 495 w 1064"/>
                  <a:gd name="T9" fmla="*/ 0 h 722"/>
                </a:gdLst>
                <a:ahLst/>
                <a:cxnLst>
                  <a:cxn ang="0">
                    <a:pos x="T0" y="T1"/>
                  </a:cxn>
                  <a:cxn ang="0">
                    <a:pos x="T2" y="T3"/>
                  </a:cxn>
                  <a:cxn ang="0">
                    <a:pos x="T4" y="T5"/>
                  </a:cxn>
                  <a:cxn ang="0">
                    <a:pos x="T6" y="T7"/>
                  </a:cxn>
                  <a:cxn ang="0">
                    <a:pos x="T8" y="T9"/>
                  </a:cxn>
                </a:cxnLst>
                <a:rect l="0" t="0" r="r" b="b"/>
                <a:pathLst>
                  <a:path w="1064" h="722">
                    <a:moveTo>
                      <a:pt x="495" y="0"/>
                    </a:moveTo>
                    <a:lnTo>
                      <a:pt x="0" y="409"/>
                    </a:lnTo>
                    <a:lnTo>
                      <a:pt x="586" y="722"/>
                    </a:lnTo>
                    <a:lnTo>
                      <a:pt x="1064" y="300"/>
                    </a:lnTo>
                    <a:lnTo>
                      <a:pt x="495"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Rectangle 1542"/>
              <p:cNvSpPr>
                <a:spLocks noChangeArrowheads="1"/>
              </p:cNvSpPr>
              <p:nvPr/>
            </p:nvSpPr>
            <p:spPr bwMode="auto">
              <a:xfrm>
                <a:off x="3236" y="1170"/>
                <a:ext cx="1" cy="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82" name="Freeform 1543"/>
              <p:cNvSpPr/>
              <p:nvPr/>
            </p:nvSpPr>
            <p:spPr bwMode="auto">
              <a:xfrm>
                <a:off x="3232" y="1170"/>
                <a:ext cx="181" cy="104"/>
              </a:xfrm>
              <a:custGeom>
                <a:avLst/>
                <a:gdLst>
                  <a:gd name="T0" fmla="*/ 4 w 181"/>
                  <a:gd name="T1" fmla="*/ 0 h 104"/>
                  <a:gd name="T2" fmla="*/ 4 w 181"/>
                  <a:gd name="T3" fmla="*/ 0 h 104"/>
                  <a:gd name="T4" fmla="*/ 0 w 181"/>
                  <a:gd name="T5" fmla="*/ 5 h 104"/>
                  <a:gd name="T6" fmla="*/ 174 w 181"/>
                  <a:gd name="T7" fmla="*/ 104 h 104"/>
                  <a:gd name="T8" fmla="*/ 181 w 181"/>
                  <a:gd name="T9" fmla="*/ 98 h 104"/>
                  <a:gd name="T10" fmla="*/ 181 w 181"/>
                  <a:gd name="T11" fmla="*/ 98 h 104"/>
                  <a:gd name="T12" fmla="*/ 4 w 181"/>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81" h="104">
                    <a:moveTo>
                      <a:pt x="4" y="0"/>
                    </a:moveTo>
                    <a:lnTo>
                      <a:pt x="4" y="0"/>
                    </a:lnTo>
                    <a:lnTo>
                      <a:pt x="0" y="5"/>
                    </a:lnTo>
                    <a:lnTo>
                      <a:pt x="174" y="104"/>
                    </a:lnTo>
                    <a:lnTo>
                      <a:pt x="181" y="98"/>
                    </a:lnTo>
                    <a:lnTo>
                      <a:pt x="181" y="98"/>
                    </a:lnTo>
                    <a:lnTo>
                      <a:pt x="4" y="0"/>
                    </a:lnTo>
                    <a:close/>
                  </a:path>
                </a:pathLst>
              </a:custGeom>
              <a:solidFill>
                <a:srgbClr val="305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1544"/>
              <p:cNvSpPr/>
              <p:nvPr/>
            </p:nvSpPr>
            <p:spPr bwMode="auto">
              <a:xfrm>
                <a:off x="3232" y="1170"/>
                <a:ext cx="181" cy="104"/>
              </a:xfrm>
              <a:custGeom>
                <a:avLst/>
                <a:gdLst>
                  <a:gd name="T0" fmla="*/ 4 w 181"/>
                  <a:gd name="T1" fmla="*/ 0 h 104"/>
                  <a:gd name="T2" fmla="*/ 4 w 181"/>
                  <a:gd name="T3" fmla="*/ 0 h 104"/>
                  <a:gd name="T4" fmla="*/ 0 w 181"/>
                  <a:gd name="T5" fmla="*/ 5 h 104"/>
                  <a:gd name="T6" fmla="*/ 174 w 181"/>
                  <a:gd name="T7" fmla="*/ 104 h 104"/>
                  <a:gd name="T8" fmla="*/ 181 w 181"/>
                  <a:gd name="T9" fmla="*/ 98 h 104"/>
                  <a:gd name="T10" fmla="*/ 181 w 181"/>
                  <a:gd name="T11" fmla="*/ 98 h 104"/>
                  <a:gd name="T12" fmla="*/ 4 w 181"/>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81" h="104">
                    <a:moveTo>
                      <a:pt x="4" y="0"/>
                    </a:moveTo>
                    <a:lnTo>
                      <a:pt x="4" y="0"/>
                    </a:lnTo>
                    <a:lnTo>
                      <a:pt x="0" y="5"/>
                    </a:lnTo>
                    <a:lnTo>
                      <a:pt x="174" y="104"/>
                    </a:lnTo>
                    <a:lnTo>
                      <a:pt x="181" y="98"/>
                    </a:lnTo>
                    <a:lnTo>
                      <a:pt x="181" y="98"/>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4" name="Freeform 1545"/>
              <p:cNvSpPr/>
              <p:nvPr/>
            </p:nvSpPr>
            <p:spPr bwMode="auto">
              <a:xfrm>
                <a:off x="3236" y="1163"/>
                <a:ext cx="180" cy="105"/>
              </a:xfrm>
              <a:custGeom>
                <a:avLst/>
                <a:gdLst>
                  <a:gd name="T0" fmla="*/ 3 w 180"/>
                  <a:gd name="T1" fmla="*/ 0 h 105"/>
                  <a:gd name="T2" fmla="*/ 0 w 180"/>
                  <a:gd name="T3" fmla="*/ 7 h 105"/>
                  <a:gd name="T4" fmla="*/ 0 w 180"/>
                  <a:gd name="T5" fmla="*/ 7 h 105"/>
                  <a:gd name="T6" fmla="*/ 177 w 180"/>
                  <a:gd name="T7" fmla="*/ 105 h 105"/>
                  <a:gd name="T8" fmla="*/ 180 w 180"/>
                  <a:gd name="T9" fmla="*/ 98 h 105"/>
                  <a:gd name="T10" fmla="*/ 3 w 180"/>
                  <a:gd name="T11" fmla="*/ 0 h 105"/>
                </a:gdLst>
                <a:ahLst/>
                <a:cxnLst>
                  <a:cxn ang="0">
                    <a:pos x="T0" y="T1"/>
                  </a:cxn>
                  <a:cxn ang="0">
                    <a:pos x="T2" y="T3"/>
                  </a:cxn>
                  <a:cxn ang="0">
                    <a:pos x="T4" y="T5"/>
                  </a:cxn>
                  <a:cxn ang="0">
                    <a:pos x="T6" y="T7"/>
                  </a:cxn>
                  <a:cxn ang="0">
                    <a:pos x="T8" y="T9"/>
                  </a:cxn>
                  <a:cxn ang="0">
                    <a:pos x="T10" y="T11"/>
                  </a:cxn>
                </a:cxnLst>
                <a:rect l="0" t="0" r="r" b="b"/>
                <a:pathLst>
                  <a:path w="180" h="105">
                    <a:moveTo>
                      <a:pt x="3" y="0"/>
                    </a:moveTo>
                    <a:lnTo>
                      <a:pt x="0" y="7"/>
                    </a:lnTo>
                    <a:lnTo>
                      <a:pt x="0" y="7"/>
                    </a:lnTo>
                    <a:lnTo>
                      <a:pt x="177" y="105"/>
                    </a:lnTo>
                    <a:lnTo>
                      <a:pt x="180" y="98"/>
                    </a:lnTo>
                    <a:lnTo>
                      <a:pt x="3" y="0"/>
                    </a:lnTo>
                    <a:close/>
                  </a:path>
                </a:pathLst>
              </a:custGeom>
              <a:solidFill>
                <a:srgbClr val="5687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1546"/>
              <p:cNvSpPr/>
              <p:nvPr/>
            </p:nvSpPr>
            <p:spPr bwMode="auto">
              <a:xfrm>
                <a:off x="3236" y="1163"/>
                <a:ext cx="180" cy="105"/>
              </a:xfrm>
              <a:custGeom>
                <a:avLst/>
                <a:gdLst>
                  <a:gd name="T0" fmla="*/ 3 w 180"/>
                  <a:gd name="T1" fmla="*/ 0 h 105"/>
                  <a:gd name="T2" fmla="*/ 0 w 180"/>
                  <a:gd name="T3" fmla="*/ 7 h 105"/>
                  <a:gd name="T4" fmla="*/ 0 w 180"/>
                  <a:gd name="T5" fmla="*/ 7 h 105"/>
                  <a:gd name="T6" fmla="*/ 177 w 180"/>
                  <a:gd name="T7" fmla="*/ 105 h 105"/>
                  <a:gd name="T8" fmla="*/ 180 w 180"/>
                  <a:gd name="T9" fmla="*/ 98 h 105"/>
                  <a:gd name="T10" fmla="*/ 3 w 180"/>
                  <a:gd name="T11" fmla="*/ 0 h 105"/>
                </a:gdLst>
                <a:ahLst/>
                <a:cxnLst>
                  <a:cxn ang="0">
                    <a:pos x="T0" y="T1"/>
                  </a:cxn>
                  <a:cxn ang="0">
                    <a:pos x="T2" y="T3"/>
                  </a:cxn>
                  <a:cxn ang="0">
                    <a:pos x="T4" y="T5"/>
                  </a:cxn>
                  <a:cxn ang="0">
                    <a:pos x="T6" y="T7"/>
                  </a:cxn>
                  <a:cxn ang="0">
                    <a:pos x="T8" y="T9"/>
                  </a:cxn>
                  <a:cxn ang="0">
                    <a:pos x="T10" y="T11"/>
                  </a:cxn>
                </a:cxnLst>
                <a:rect l="0" t="0" r="r" b="b"/>
                <a:pathLst>
                  <a:path w="180" h="105">
                    <a:moveTo>
                      <a:pt x="3" y="0"/>
                    </a:moveTo>
                    <a:lnTo>
                      <a:pt x="0" y="7"/>
                    </a:lnTo>
                    <a:lnTo>
                      <a:pt x="0" y="7"/>
                    </a:lnTo>
                    <a:lnTo>
                      <a:pt x="177" y="105"/>
                    </a:lnTo>
                    <a:lnTo>
                      <a:pt x="180" y="98"/>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6" name="Freeform 1547"/>
              <p:cNvSpPr/>
              <p:nvPr/>
            </p:nvSpPr>
            <p:spPr bwMode="auto">
              <a:xfrm>
                <a:off x="3406" y="1268"/>
                <a:ext cx="7" cy="6"/>
              </a:xfrm>
              <a:custGeom>
                <a:avLst/>
                <a:gdLst>
                  <a:gd name="T0" fmla="*/ 7 w 7"/>
                  <a:gd name="T1" fmla="*/ 0 h 6"/>
                  <a:gd name="T2" fmla="*/ 0 w 7"/>
                  <a:gd name="T3" fmla="*/ 6 h 6"/>
                  <a:gd name="T4" fmla="*/ 3 w 7"/>
                  <a:gd name="T5" fmla="*/ 6 h 6"/>
                  <a:gd name="T6" fmla="*/ 7 w 7"/>
                  <a:gd name="T7" fmla="*/ 0 h 6"/>
                </a:gdLst>
                <a:ahLst/>
                <a:cxnLst>
                  <a:cxn ang="0">
                    <a:pos x="T0" y="T1"/>
                  </a:cxn>
                  <a:cxn ang="0">
                    <a:pos x="T2" y="T3"/>
                  </a:cxn>
                  <a:cxn ang="0">
                    <a:pos x="T4" y="T5"/>
                  </a:cxn>
                  <a:cxn ang="0">
                    <a:pos x="T6" y="T7"/>
                  </a:cxn>
                </a:cxnLst>
                <a:rect l="0" t="0" r="r" b="b"/>
                <a:pathLst>
                  <a:path w="7" h="6">
                    <a:moveTo>
                      <a:pt x="7" y="0"/>
                    </a:moveTo>
                    <a:lnTo>
                      <a:pt x="0" y="6"/>
                    </a:lnTo>
                    <a:lnTo>
                      <a:pt x="3" y="6"/>
                    </a:lnTo>
                    <a:lnTo>
                      <a:pt x="7" y="0"/>
                    </a:lnTo>
                    <a:close/>
                  </a:path>
                </a:pathLst>
              </a:custGeom>
              <a:solidFill>
                <a:srgbClr val="4B4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Freeform 1548"/>
              <p:cNvSpPr/>
              <p:nvPr/>
            </p:nvSpPr>
            <p:spPr bwMode="auto">
              <a:xfrm>
                <a:off x="3406" y="1268"/>
                <a:ext cx="7" cy="6"/>
              </a:xfrm>
              <a:custGeom>
                <a:avLst/>
                <a:gdLst>
                  <a:gd name="T0" fmla="*/ 7 w 7"/>
                  <a:gd name="T1" fmla="*/ 0 h 6"/>
                  <a:gd name="T2" fmla="*/ 0 w 7"/>
                  <a:gd name="T3" fmla="*/ 6 h 6"/>
                  <a:gd name="T4" fmla="*/ 3 w 7"/>
                  <a:gd name="T5" fmla="*/ 6 h 6"/>
                  <a:gd name="T6" fmla="*/ 7 w 7"/>
                  <a:gd name="T7" fmla="*/ 0 h 6"/>
                </a:gdLst>
                <a:ahLst/>
                <a:cxnLst>
                  <a:cxn ang="0">
                    <a:pos x="T0" y="T1"/>
                  </a:cxn>
                  <a:cxn ang="0">
                    <a:pos x="T2" y="T3"/>
                  </a:cxn>
                  <a:cxn ang="0">
                    <a:pos x="T4" y="T5"/>
                  </a:cxn>
                  <a:cxn ang="0">
                    <a:pos x="T6" y="T7"/>
                  </a:cxn>
                </a:cxnLst>
                <a:rect l="0" t="0" r="r" b="b"/>
                <a:pathLst>
                  <a:path w="7" h="6">
                    <a:moveTo>
                      <a:pt x="7" y="0"/>
                    </a:moveTo>
                    <a:lnTo>
                      <a:pt x="0" y="6"/>
                    </a:lnTo>
                    <a:lnTo>
                      <a:pt x="3" y="6"/>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8" name="Freeform 1549"/>
              <p:cNvSpPr/>
              <p:nvPr/>
            </p:nvSpPr>
            <p:spPr bwMode="auto">
              <a:xfrm>
                <a:off x="4018" y="2701"/>
                <a:ext cx="244" cy="719"/>
              </a:xfrm>
              <a:custGeom>
                <a:avLst/>
                <a:gdLst>
                  <a:gd name="T0" fmla="*/ 241 w 244"/>
                  <a:gd name="T1" fmla="*/ 0 h 719"/>
                  <a:gd name="T2" fmla="*/ 0 w 244"/>
                  <a:gd name="T3" fmla="*/ 717 h 719"/>
                  <a:gd name="T4" fmla="*/ 5 w 244"/>
                  <a:gd name="T5" fmla="*/ 719 h 719"/>
                  <a:gd name="T6" fmla="*/ 244 w 244"/>
                  <a:gd name="T7" fmla="*/ 0 h 719"/>
                  <a:gd name="T8" fmla="*/ 241 w 244"/>
                  <a:gd name="T9" fmla="*/ 0 h 719"/>
                </a:gdLst>
                <a:ahLst/>
                <a:cxnLst>
                  <a:cxn ang="0">
                    <a:pos x="T0" y="T1"/>
                  </a:cxn>
                  <a:cxn ang="0">
                    <a:pos x="T2" y="T3"/>
                  </a:cxn>
                  <a:cxn ang="0">
                    <a:pos x="T4" y="T5"/>
                  </a:cxn>
                  <a:cxn ang="0">
                    <a:pos x="T6" y="T7"/>
                  </a:cxn>
                  <a:cxn ang="0">
                    <a:pos x="T8" y="T9"/>
                  </a:cxn>
                </a:cxnLst>
                <a:rect l="0" t="0" r="r" b="b"/>
                <a:pathLst>
                  <a:path w="244" h="719">
                    <a:moveTo>
                      <a:pt x="241" y="0"/>
                    </a:moveTo>
                    <a:lnTo>
                      <a:pt x="0" y="717"/>
                    </a:lnTo>
                    <a:lnTo>
                      <a:pt x="5" y="719"/>
                    </a:lnTo>
                    <a:lnTo>
                      <a:pt x="244" y="0"/>
                    </a:lnTo>
                    <a:lnTo>
                      <a:pt x="241" y="0"/>
                    </a:lnTo>
                    <a:close/>
                  </a:path>
                </a:pathLst>
              </a:custGeom>
              <a:solidFill>
                <a:srgbClr val="AEC4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9" name="Freeform 1550"/>
              <p:cNvSpPr/>
              <p:nvPr/>
            </p:nvSpPr>
            <p:spPr bwMode="auto">
              <a:xfrm>
                <a:off x="4018" y="2701"/>
                <a:ext cx="244" cy="719"/>
              </a:xfrm>
              <a:custGeom>
                <a:avLst/>
                <a:gdLst>
                  <a:gd name="T0" fmla="*/ 241 w 244"/>
                  <a:gd name="T1" fmla="*/ 0 h 719"/>
                  <a:gd name="T2" fmla="*/ 0 w 244"/>
                  <a:gd name="T3" fmla="*/ 717 h 719"/>
                  <a:gd name="T4" fmla="*/ 5 w 244"/>
                  <a:gd name="T5" fmla="*/ 719 h 719"/>
                  <a:gd name="T6" fmla="*/ 244 w 244"/>
                  <a:gd name="T7" fmla="*/ 0 h 719"/>
                  <a:gd name="T8" fmla="*/ 241 w 244"/>
                  <a:gd name="T9" fmla="*/ 0 h 719"/>
                </a:gdLst>
                <a:ahLst/>
                <a:cxnLst>
                  <a:cxn ang="0">
                    <a:pos x="T0" y="T1"/>
                  </a:cxn>
                  <a:cxn ang="0">
                    <a:pos x="T2" y="T3"/>
                  </a:cxn>
                  <a:cxn ang="0">
                    <a:pos x="T4" y="T5"/>
                  </a:cxn>
                  <a:cxn ang="0">
                    <a:pos x="T6" y="T7"/>
                  </a:cxn>
                  <a:cxn ang="0">
                    <a:pos x="T8" y="T9"/>
                  </a:cxn>
                </a:cxnLst>
                <a:rect l="0" t="0" r="r" b="b"/>
                <a:pathLst>
                  <a:path w="244" h="719">
                    <a:moveTo>
                      <a:pt x="241" y="0"/>
                    </a:moveTo>
                    <a:lnTo>
                      <a:pt x="0" y="717"/>
                    </a:lnTo>
                    <a:lnTo>
                      <a:pt x="5" y="719"/>
                    </a:lnTo>
                    <a:lnTo>
                      <a:pt x="244" y="0"/>
                    </a:lnTo>
                    <a:lnTo>
                      <a:pt x="2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0" name="Freeform 1551"/>
              <p:cNvSpPr/>
              <p:nvPr/>
            </p:nvSpPr>
            <p:spPr bwMode="auto">
              <a:xfrm>
                <a:off x="4015" y="2700"/>
                <a:ext cx="244" cy="718"/>
              </a:xfrm>
              <a:custGeom>
                <a:avLst/>
                <a:gdLst>
                  <a:gd name="T0" fmla="*/ 239 w 244"/>
                  <a:gd name="T1" fmla="*/ 0 h 718"/>
                  <a:gd name="T2" fmla="*/ 0 w 244"/>
                  <a:gd name="T3" fmla="*/ 717 h 718"/>
                  <a:gd name="T4" fmla="*/ 3 w 244"/>
                  <a:gd name="T5" fmla="*/ 718 h 718"/>
                  <a:gd name="T6" fmla="*/ 244 w 244"/>
                  <a:gd name="T7" fmla="*/ 1 h 718"/>
                  <a:gd name="T8" fmla="*/ 239 w 244"/>
                  <a:gd name="T9" fmla="*/ 0 h 718"/>
                </a:gdLst>
                <a:ahLst/>
                <a:cxnLst>
                  <a:cxn ang="0">
                    <a:pos x="T0" y="T1"/>
                  </a:cxn>
                  <a:cxn ang="0">
                    <a:pos x="T2" y="T3"/>
                  </a:cxn>
                  <a:cxn ang="0">
                    <a:pos x="T4" y="T5"/>
                  </a:cxn>
                  <a:cxn ang="0">
                    <a:pos x="T6" y="T7"/>
                  </a:cxn>
                  <a:cxn ang="0">
                    <a:pos x="T8" y="T9"/>
                  </a:cxn>
                </a:cxnLst>
                <a:rect l="0" t="0" r="r" b="b"/>
                <a:pathLst>
                  <a:path w="244" h="718">
                    <a:moveTo>
                      <a:pt x="239" y="0"/>
                    </a:moveTo>
                    <a:lnTo>
                      <a:pt x="0" y="717"/>
                    </a:lnTo>
                    <a:lnTo>
                      <a:pt x="3" y="718"/>
                    </a:lnTo>
                    <a:lnTo>
                      <a:pt x="244" y="1"/>
                    </a:lnTo>
                    <a:lnTo>
                      <a:pt x="239" y="0"/>
                    </a:lnTo>
                    <a:close/>
                  </a:path>
                </a:pathLst>
              </a:custGeom>
              <a:solidFill>
                <a:srgbClr val="94B2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91" name="Freeform 1552"/>
              <p:cNvSpPr/>
              <p:nvPr/>
            </p:nvSpPr>
            <p:spPr bwMode="auto">
              <a:xfrm>
                <a:off x="4015" y="2700"/>
                <a:ext cx="244" cy="718"/>
              </a:xfrm>
              <a:custGeom>
                <a:avLst/>
                <a:gdLst>
                  <a:gd name="T0" fmla="*/ 239 w 244"/>
                  <a:gd name="T1" fmla="*/ 0 h 718"/>
                  <a:gd name="T2" fmla="*/ 0 w 244"/>
                  <a:gd name="T3" fmla="*/ 717 h 718"/>
                  <a:gd name="T4" fmla="*/ 3 w 244"/>
                  <a:gd name="T5" fmla="*/ 718 h 718"/>
                  <a:gd name="T6" fmla="*/ 244 w 244"/>
                  <a:gd name="T7" fmla="*/ 1 h 718"/>
                  <a:gd name="T8" fmla="*/ 239 w 244"/>
                  <a:gd name="T9" fmla="*/ 0 h 718"/>
                </a:gdLst>
                <a:ahLst/>
                <a:cxnLst>
                  <a:cxn ang="0">
                    <a:pos x="T0" y="T1"/>
                  </a:cxn>
                  <a:cxn ang="0">
                    <a:pos x="T2" y="T3"/>
                  </a:cxn>
                  <a:cxn ang="0">
                    <a:pos x="T4" y="T5"/>
                  </a:cxn>
                  <a:cxn ang="0">
                    <a:pos x="T6" y="T7"/>
                  </a:cxn>
                  <a:cxn ang="0">
                    <a:pos x="T8" y="T9"/>
                  </a:cxn>
                </a:cxnLst>
                <a:rect l="0" t="0" r="r" b="b"/>
                <a:pathLst>
                  <a:path w="244" h="718">
                    <a:moveTo>
                      <a:pt x="239" y="0"/>
                    </a:moveTo>
                    <a:lnTo>
                      <a:pt x="0" y="717"/>
                    </a:lnTo>
                    <a:lnTo>
                      <a:pt x="3" y="718"/>
                    </a:lnTo>
                    <a:lnTo>
                      <a:pt x="244" y="1"/>
                    </a:lnTo>
                    <a:lnTo>
                      <a:pt x="2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92" name="Picture 156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5" y="1380"/>
                <a:ext cx="13"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5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6" y="3087"/>
                <a:ext cx="20"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56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1" y="3637"/>
                <a:ext cx="1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56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41" y="2274"/>
                <a:ext cx="20"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56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90" y="3640"/>
                <a:ext cx="1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56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8" y="364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57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06" y="4054"/>
                <a:ext cx="2"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57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193" y="3640"/>
                <a:ext cx="10"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57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193" y="3640"/>
                <a:ext cx="10"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1" name="Picture 157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22" y="1619"/>
                <a:ext cx="1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 name="Picture 157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46" y="3294"/>
                <a:ext cx="15"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 name="Picture 157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275" y="3505"/>
                <a:ext cx="44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4" name="Picture 157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707" y="3301"/>
                <a:ext cx="34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 name="Freeform 1580"/>
              <p:cNvSpPr/>
              <p:nvPr/>
            </p:nvSpPr>
            <p:spPr bwMode="auto">
              <a:xfrm>
                <a:off x="4275" y="3170"/>
                <a:ext cx="207" cy="601"/>
              </a:xfrm>
              <a:custGeom>
                <a:avLst/>
                <a:gdLst>
                  <a:gd name="T0" fmla="*/ 207 w 207"/>
                  <a:gd name="T1" fmla="*/ 0 h 601"/>
                  <a:gd name="T2" fmla="*/ 205 w 207"/>
                  <a:gd name="T3" fmla="*/ 0 h 601"/>
                  <a:gd name="T4" fmla="*/ 195 w 207"/>
                  <a:gd name="T5" fmla="*/ 12 h 601"/>
                  <a:gd name="T6" fmla="*/ 0 w 207"/>
                  <a:gd name="T7" fmla="*/ 601 h 601"/>
                  <a:gd name="T8" fmla="*/ 8 w 207"/>
                  <a:gd name="T9" fmla="*/ 596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205" y="0"/>
                    </a:lnTo>
                    <a:lnTo>
                      <a:pt x="195" y="12"/>
                    </a:lnTo>
                    <a:lnTo>
                      <a:pt x="0" y="601"/>
                    </a:lnTo>
                    <a:lnTo>
                      <a:pt x="8" y="596"/>
                    </a:lnTo>
                    <a:lnTo>
                      <a:pt x="207" y="0"/>
                    </a:lnTo>
                    <a:close/>
                  </a:path>
                </a:pathLst>
              </a:custGeom>
              <a:solidFill>
                <a:srgbClr val="303E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6" name="Freeform 1581"/>
              <p:cNvSpPr/>
              <p:nvPr/>
            </p:nvSpPr>
            <p:spPr bwMode="auto">
              <a:xfrm>
                <a:off x="4275" y="3170"/>
                <a:ext cx="207" cy="601"/>
              </a:xfrm>
              <a:custGeom>
                <a:avLst/>
                <a:gdLst>
                  <a:gd name="T0" fmla="*/ 207 w 207"/>
                  <a:gd name="T1" fmla="*/ 0 h 601"/>
                  <a:gd name="T2" fmla="*/ 205 w 207"/>
                  <a:gd name="T3" fmla="*/ 0 h 601"/>
                  <a:gd name="T4" fmla="*/ 195 w 207"/>
                  <a:gd name="T5" fmla="*/ 12 h 601"/>
                  <a:gd name="T6" fmla="*/ 0 w 207"/>
                  <a:gd name="T7" fmla="*/ 601 h 601"/>
                  <a:gd name="T8" fmla="*/ 8 w 207"/>
                  <a:gd name="T9" fmla="*/ 596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205" y="0"/>
                    </a:lnTo>
                    <a:lnTo>
                      <a:pt x="195" y="12"/>
                    </a:lnTo>
                    <a:lnTo>
                      <a:pt x="0" y="601"/>
                    </a:lnTo>
                    <a:lnTo>
                      <a:pt x="8" y="596"/>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7" name="Freeform 1582"/>
              <p:cNvSpPr/>
              <p:nvPr/>
            </p:nvSpPr>
            <p:spPr bwMode="auto">
              <a:xfrm>
                <a:off x="4283" y="3170"/>
                <a:ext cx="199" cy="596"/>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close/>
                  </a:path>
                </a:pathLst>
              </a:custGeom>
              <a:solidFill>
                <a:srgbClr val="2430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8" name="Freeform 1583"/>
              <p:cNvSpPr/>
              <p:nvPr/>
            </p:nvSpPr>
            <p:spPr bwMode="auto">
              <a:xfrm>
                <a:off x="4283" y="3170"/>
                <a:ext cx="199" cy="596"/>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9" name="Freeform 1584"/>
              <p:cNvSpPr/>
              <p:nvPr/>
            </p:nvSpPr>
            <p:spPr bwMode="auto">
              <a:xfrm>
                <a:off x="4482" y="3168"/>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243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0" name="Freeform 1585"/>
              <p:cNvSpPr/>
              <p:nvPr/>
            </p:nvSpPr>
            <p:spPr bwMode="auto">
              <a:xfrm>
                <a:off x="4482" y="3168"/>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1" name="Freeform 1586"/>
              <p:cNvSpPr/>
              <p:nvPr/>
            </p:nvSpPr>
            <p:spPr bwMode="auto">
              <a:xfrm>
                <a:off x="4480" y="3168"/>
                <a:ext cx="2" cy="2"/>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close/>
                  </a:path>
                </a:pathLst>
              </a:custGeom>
              <a:solidFill>
                <a:srgbClr val="3C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2" name="Freeform 1587"/>
              <p:cNvSpPr/>
              <p:nvPr/>
            </p:nvSpPr>
            <p:spPr bwMode="auto">
              <a:xfrm>
                <a:off x="4480" y="3168"/>
                <a:ext cx="2" cy="2"/>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3" name="Freeform 1588"/>
              <p:cNvSpPr/>
              <p:nvPr/>
            </p:nvSpPr>
            <p:spPr bwMode="auto">
              <a:xfrm>
                <a:off x="4272" y="3771"/>
                <a:ext cx="10" cy="7"/>
              </a:xfrm>
              <a:custGeom>
                <a:avLst/>
                <a:gdLst>
                  <a:gd name="T0" fmla="*/ 10 w 10"/>
                  <a:gd name="T1" fmla="*/ 0 h 7"/>
                  <a:gd name="T2" fmla="*/ 0 w 10"/>
                  <a:gd name="T3" fmla="*/ 7 h 7"/>
                  <a:gd name="T4" fmla="*/ 0 w 10"/>
                  <a:gd name="T5" fmla="*/ 7 h 7"/>
                  <a:gd name="T6" fmla="*/ 8 w 10"/>
                  <a:gd name="T7" fmla="*/ 2 h 7"/>
                  <a:gd name="T8" fmla="*/ 10 w 10"/>
                  <a:gd name="T9" fmla="*/ 0 h 7"/>
                </a:gdLst>
                <a:ahLst/>
                <a:cxnLst>
                  <a:cxn ang="0">
                    <a:pos x="T0" y="T1"/>
                  </a:cxn>
                  <a:cxn ang="0">
                    <a:pos x="T2" y="T3"/>
                  </a:cxn>
                  <a:cxn ang="0">
                    <a:pos x="T4" y="T5"/>
                  </a:cxn>
                  <a:cxn ang="0">
                    <a:pos x="T6" y="T7"/>
                  </a:cxn>
                  <a:cxn ang="0">
                    <a:pos x="T8" y="T9"/>
                  </a:cxn>
                </a:cxnLst>
                <a:rect l="0" t="0" r="r" b="b"/>
                <a:pathLst>
                  <a:path w="10" h="7">
                    <a:moveTo>
                      <a:pt x="10" y="0"/>
                    </a:moveTo>
                    <a:lnTo>
                      <a:pt x="0" y="7"/>
                    </a:lnTo>
                    <a:lnTo>
                      <a:pt x="0" y="7"/>
                    </a:lnTo>
                    <a:lnTo>
                      <a:pt x="8" y="2"/>
                    </a:lnTo>
                    <a:lnTo>
                      <a:pt x="10" y="0"/>
                    </a:lnTo>
                    <a:close/>
                  </a:path>
                </a:pathLst>
              </a:custGeom>
              <a:solidFill>
                <a:srgbClr val="303E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4" name="Freeform 1589"/>
              <p:cNvSpPr/>
              <p:nvPr/>
            </p:nvSpPr>
            <p:spPr bwMode="auto">
              <a:xfrm>
                <a:off x="4272" y="3771"/>
                <a:ext cx="10" cy="7"/>
              </a:xfrm>
              <a:custGeom>
                <a:avLst/>
                <a:gdLst>
                  <a:gd name="T0" fmla="*/ 10 w 10"/>
                  <a:gd name="T1" fmla="*/ 0 h 7"/>
                  <a:gd name="T2" fmla="*/ 0 w 10"/>
                  <a:gd name="T3" fmla="*/ 7 h 7"/>
                  <a:gd name="T4" fmla="*/ 0 w 10"/>
                  <a:gd name="T5" fmla="*/ 7 h 7"/>
                  <a:gd name="T6" fmla="*/ 8 w 10"/>
                  <a:gd name="T7" fmla="*/ 2 h 7"/>
                  <a:gd name="T8" fmla="*/ 10 w 10"/>
                  <a:gd name="T9" fmla="*/ 0 h 7"/>
                </a:gdLst>
                <a:ahLst/>
                <a:cxnLst>
                  <a:cxn ang="0">
                    <a:pos x="T0" y="T1"/>
                  </a:cxn>
                  <a:cxn ang="0">
                    <a:pos x="T2" y="T3"/>
                  </a:cxn>
                  <a:cxn ang="0">
                    <a:pos x="T4" y="T5"/>
                  </a:cxn>
                  <a:cxn ang="0">
                    <a:pos x="T6" y="T7"/>
                  </a:cxn>
                  <a:cxn ang="0">
                    <a:pos x="T8" y="T9"/>
                  </a:cxn>
                </a:cxnLst>
                <a:rect l="0" t="0" r="r" b="b"/>
                <a:pathLst>
                  <a:path w="10" h="7">
                    <a:moveTo>
                      <a:pt x="10" y="0"/>
                    </a:moveTo>
                    <a:lnTo>
                      <a:pt x="0" y="7"/>
                    </a:lnTo>
                    <a:lnTo>
                      <a:pt x="0" y="7"/>
                    </a:lnTo>
                    <a:lnTo>
                      <a:pt x="8" y="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115" name="Picture 159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66" y="3759"/>
                <a:ext cx="24"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Freeform 1591"/>
              <p:cNvSpPr/>
              <p:nvPr/>
            </p:nvSpPr>
            <p:spPr bwMode="auto">
              <a:xfrm>
                <a:off x="4482" y="3165"/>
                <a:ext cx="8" cy="5"/>
              </a:xfrm>
              <a:custGeom>
                <a:avLst/>
                <a:gdLst>
                  <a:gd name="T0" fmla="*/ 8 w 8"/>
                  <a:gd name="T1" fmla="*/ 0 h 5"/>
                  <a:gd name="T2" fmla="*/ 0 w 8"/>
                  <a:gd name="T3" fmla="*/ 5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5"/>
                    </a:lnTo>
                    <a:lnTo>
                      <a:pt x="0" y="5"/>
                    </a:lnTo>
                    <a:lnTo>
                      <a:pt x="8"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1592"/>
              <p:cNvSpPr/>
              <p:nvPr/>
            </p:nvSpPr>
            <p:spPr bwMode="auto">
              <a:xfrm>
                <a:off x="4482" y="3165"/>
                <a:ext cx="8" cy="5"/>
              </a:xfrm>
              <a:custGeom>
                <a:avLst/>
                <a:gdLst>
                  <a:gd name="T0" fmla="*/ 8 w 8"/>
                  <a:gd name="T1" fmla="*/ 0 h 5"/>
                  <a:gd name="T2" fmla="*/ 0 w 8"/>
                  <a:gd name="T3" fmla="*/ 5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5"/>
                    </a:lnTo>
                    <a:lnTo>
                      <a:pt x="0" y="5"/>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1593"/>
              <p:cNvSpPr/>
              <p:nvPr/>
            </p:nvSpPr>
            <p:spPr bwMode="auto">
              <a:xfrm>
                <a:off x="4283" y="3165"/>
                <a:ext cx="207" cy="601"/>
              </a:xfrm>
              <a:custGeom>
                <a:avLst/>
                <a:gdLst>
                  <a:gd name="T0" fmla="*/ 207 w 207"/>
                  <a:gd name="T1" fmla="*/ 0 h 601"/>
                  <a:gd name="T2" fmla="*/ 199 w 207"/>
                  <a:gd name="T3" fmla="*/ 5 h 601"/>
                  <a:gd name="T4" fmla="*/ 0 w 207"/>
                  <a:gd name="T5" fmla="*/ 601 h 601"/>
                  <a:gd name="T6" fmla="*/ 9 w 207"/>
                  <a:gd name="T7" fmla="*/ 594 h 601"/>
                  <a:gd name="T8" fmla="*/ 9 w 207"/>
                  <a:gd name="T9" fmla="*/ 594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199" y="5"/>
                    </a:lnTo>
                    <a:lnTo>
                      <a:pt x="0" y="601"/>
                    </a:lnTo>
                    <a:lnTo>
                      <a:pt x="9" y="594"/>
                    </a:lnTo>
                    <a:lnTo>
                      <a:pt x="9" y="594"/>
                    </a:lnTo>
                    <a:lnTo>
                      <a:pt x="207" y="0"/>
                    </a:lnTo>
                    <a:close/>
                  </a:path>
                </a:pathLst>
              </a:custGeom>
              <a:solidFill>
                <a:srgbClr val="5C7B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1594"/>
              <p:cNvSpPr/>
              <p:nvPr/>
            </p:nvSpPr>
            <p:spPr bwMode="auto">
              <a:xfrm>
                <a:off x="4283" y="3165"/>
                <a:ext cx="207" cy="601"/>
              </a:xfrm>
              <a:custGeom>
                <a:avLst/>
                <a:gdLst>
                  <a:gd name="T0" fmla="*/ 207 w 207"/>
                  <a:gd name="T1" fmla="*/ 0 h 601"/>
                  <a:gd name="T2" fmla="*/ 199 w 207"/>
                  <a:gd name="T3" fmla="*/ 5 h 601"/>
                  <a:gd name="T4" fmla="*/ 0 w 207"/>
                  <a:gd name="T5" fmla="*/ 601 h 601"/>
                  <a:gd name="T6" fmla="*/ 9 w 207"/>
                  <a:gd name="T7" fmla="*/ 594 h 601"/>
                  <a:gd name="T8" fmla="*/ 9 w 207"/>
                  <a:gd name="T9" fmla="*/ 594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199" y="5"/>
                    </a:lnTo>
                    <a:lnTo>
                      <a:pt x="0" y="601"/>
                    </a:lnTo>
                    <a:lnTo>
                      <a:pt x="9" y="594"/>
                    </a:lnTo>
                    <a:lnTo>
                      <a:pt x="9" y="594"/>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0" name="Freeform 1595"/>
              <p:cNvSpPr/>
              <p:nvPr/>
            </p:nvSpPr>
            <p:spPr bwMode="auto">
              <a:xfrm>
                <a:off x="4482" y="3165"/>
                <a:ext cx="8" cy="5"/>
              </a:xfrm>
              <a:custGeom>
                <a:avLst/>
                <a:gdLst>
                  <a:gd name="T0" fmla="*/ 8 w 8"/>
                  <a:gd name="T1" fmla="*/ 0 h 5"/>
                  <a:gd name="T2" fmla="*/ 0 w 8"/>
                  <a:gd name="T3" fmla="*/ 3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3"/>
                    </a:lnTo>
                    <a:lnTo>
                      <a:pt x="0" y="5"/>
                    </a:lnTo>
                    <a:lnTo>
                      <a:pt x="8" y="0"/>
                    </a:lnTo>
                    <a:lnTo>
                      <a:pt x="8" y="0"/>
                    </a:lnTo>
                    <a:close/>
                  </a:path>
                </a:pathLst>
              </a:custGeom>
              <a:solidFill>
                <a:srgbClr val="5C8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1" name="Freeform 1596"/>
              <p:cNvSpPr/>
              <p:nvPr/>
            </p:nvSpPr>
            <p:spPr bwMode="auto">
              <a:xfrm>
                <a:off x="4482" y="3165"/>
                <a:ext cx="8" cy="5"/>
              </a:xfrm>
              <a:custGeom>
                <a:avLst/>
                <a:gdLst>
                  <a:gd name="T0" fmla="*/ 8 w 8"/>
                  <a:gd name="T1" fmla="*/ 0 h 5"/>
                  <a:gd name="T2" fmla="*/ 0 w 8"/>
                  <a:gd name="T3" fmla="*/ 3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3"/>
                    </a:lnTo>
                    <a:lnTo>
                      <a:pt x="0" y="5"/>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1597"/>
              <p:cNvSpPr/>
              <p:nvPr/>
            </p:nvSpPr>
            <p:spPr bwMode="auto">
              <a:xfrm>
                <a:off x="4280" y="3771"/>
                <a:ext cx="2" cy="2"/>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solidFill>
                <a:srgbClr val="5C7B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Freeform 1598"/>
              <p:cNvSpPr/>
              <p:nvPr/>
            </p:nvSpPr>
            <p:spPr bwMode="auto">
              <a:xfrm>
                <a:off x="4280" y="3771"/>
                <a:ext cx="2" cy="2"/>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124" name="Picture 159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4274" y="3754"/>
                <a:ext cx="25"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5" name="Freeform 1600"/>
              <p:cNvSpPr/>
              <p:nvPr/>
            </p:nvSpPr>
            <p:spPr bwMode="auto">
              <a:xfrm>
                <a:off x="4283" y="3170"/>
                <a:ext cx="199" cy="596"/>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close/>
                  </a:path>
                </a:pathLst>
              </a:custGeom>
              <a:solidFill>
                <a:srgbClr val="4953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1601"/>
              <p:cNvSpPr/>
              <p:nvPr/>
            </p:nvSpPr>
            <p:spPr bwMode="auto">
              <a:xfrm>
                <a:off x="4283" y="3170"/>
                <a:ext cx="199" cy="596"/>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Rectangle 1602"/>
              <p:cNvSpPr>
                <a:spLocks noChangeArrowheads="1"/>
              </p:cNvSpPr>
              <p:nvPr/>
            </p:nvSpPr>
            <p:spPr bwMode="auto">
              <a:xfrm>
                <a:off x="4482" y="3168"/>
                <a:ext cx="1" cy="2"/>
              </a:xfrm>
              <a:prstGeom prst="rect">
                <a:avLst/>
              </a:prstGeom>
              <a:solidFill>
                <a:srgbClr val="4958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28" name="Rectangle 1603"/>
              <p:cNvSpPr>
                <a:spLocks noChangeArrowheads="1"/>
              </p:cNvSpPr>
              <p:nvPr/>
            </p:nvSpPr>
            <p:spPr bwMode="auto">
              <a:xfrm>
                <a:off x="4482" y="3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29" name="Freeform 1604"/>
              <p:cNvSpPr/>
              <p:nvPr/>
            </p:nvSpPr>
            <p:spPr bwMode="auto">
              <a:xfrm>
                <a:off x="1797" y="2892"/>
                <a:ext cx="715" cy="1008"/>
              </a:xfrm>
              <a:custGeom>
                <a:avLst/>
                <a:gdLst>
                  <a:gd name="T0" fmla="*/ 715 w 715"/>
                  <a:gd name="T1" fmla="*/ 502 h 1008"/>
                  <a:gd name="T2" fmla="*/ 268 w 715"/>
                  <a:gd name="T3" fmla="*/ 1008 h 1008"/>
                  <a:gd name="T4" fmla="*/ 0 w 715"/>
                  <a:gd name="T5" fmla="*/ 511 h 1008"/>
                  <a:gd name="T6" fmla="*/ 450 w 715"/>
                  <a:gd name="T7" fmla="*/ 0 h 1008"/>
                  <a:gd name="T8" fmla="*/ 715 w 715"/>
                  <a:gd name="T9" fmla="*/ 502 h 1008"/>
                </a:gdLst>
                <a:ahLst/>
                <a:cxnLst>
                  <a:cxn ang="0">
                    <a:pos x="T0" y="T1"/>
                  </a:cxn>
                  <a:cxn ang="0">
                    <a:pos x="T2" y="T3"/>
                  </a:cxn>
                  <a:cxn ang="0">
                    <a:pos x="T4" y="T5"/>
                  </a:cxn>
                  <a:cxn ang="0">
                    <a:pos x="T6" y="T7"/>
                  </a:cxn>
                  <a:cxn ang="0">
                    <a:pos x="T8" y="T9"/>
                  </a:cxn>
                </a:cxnLst>
                <a:rect l="0" t="0" r="r" b="b"/>
                <a:pathLst>
                  <a:path w="715" h="1008">
                    <a:moveTo>
                      <a:pt x="715" y="502"/>
                    </a:moveTo>
                    <a:lnTo>
                      <a:pt x="268" y="1008"/>
                    </a:lnTo>
                    <a:lnTo>
                      <a:pt x="0" y="511"/>
                    </a:lnTo>
                    <a:lnTo>
                      <a:pt x="450" y="0"/>
                    </a:lnTo>
                    <a:lnTo>
                      <a:pt x="715" y="502"/>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Freeform 1605"/>
              <p:cNvSpPr/>
              <p:nvPr/>
            </p:nvSpPr>
            <p:spPr bwMode="auto">
              <a:xfrm>
                <a:off x="2065" y="3394"/>
                <a:ext cx="997" cy="630"/>
              </a:xfrm>
              <a:custGeom>
                <a:avLst/>
                <a:gdLst>
                  <a:gd name="T0" fmla="*/ 997 w 997"/>
                  <a:gd name="T1" fmla="*/ 139 h 630"/>
                  <a:gd name="T2" fmla="*/ 505 w 997"/>
                  <a:gd name="T3" fmla="*/ 630 h 630"/>
                  <a:gd name="T4" fmla="*/ 0 w 997"/>
                  <a:gd name="T5" fmla="*/ 506 h 630"/>
                  <a:gd name="T6" fmla="*/ 447 w 997"/>
                  <a:gd name="T7" fmla="*/ 0 h 630"/>
                  <a:gd name="T8" fmla="*/ 997 w 997"/>
                  <a:gd name="T9" fmla="*/ 139 h 630"/>
                </a:gdLst>
                <a:ahLst/>
                <a:cxnLst>
                  <a:cxn ang="0">
                    <a:pos x="T0" y="T1"/>
                  </a:cxn>
                  <a:cxn ang="0">
                    <a:pos x="T2" y="T3"/>
                  </a:cxn>
                  <a:cxn ang="0">
                    <a:pos x="T4" y="T5"/>
                  </a:cxn>
                  <a:cxn ang="0">
                    <a:pos x="T6" y="T7"/>
                  </a:cxn>
                  <a:cxn ang="0">
                    <a:pos x="T8" y="T9"/>
                  </a:cxn>
                </a:cxnLst>
                <a:rect l="0" t="0" r="r" b="b"/>
                <a:pathLst>
                  <a:path w="997" h="630">
                    <a:moveTo>
                      <a:pt x="997" y="139"/>
                    </a:moveTo>
                    <a:lnTo>
                      <a:pt x="505" y="630"/>
                    </a:lnTo>
                    <a:lnTo>
                      <a:pt x="0" y="506"/>
                    </a:lnTo>
                    <a:lnTo>
                      <a:pt x="447" y="0"/>
                    </a:lnTo>
                    <a:lnTo>
                      <a:pt x="997" y="139"/>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Freeform 1606"/>
              <p:cNvSpPr/>
              <p:nvPr/>
            </p:nvSpPr>
            <p:spPr bwMode="auto">
              <a:xfrm>
                <a:off x="2247" y="2892"/>
                <a:ext cx="815" cy="641"/>
              </a:xfrm>
              <a:custGeom>
                <a:avLst/>
                <a:gdLst>
                  <a:gd name="T0" fmla="*/ 585 w 815"/>
                  <a:gd name="T1" fmla="*/ 149 h 641"/>
                  <a:gd name="T2" fmla="*/ 815 w 815"/>
                  <a:gd name="T3" fmla="*/ 641 h 641"/>
                  <a:gd name="T4" fmla="*/ 265 w 815"/>
                  <a:gd name="T5" fmla="*/ 502 h 641"/>
                  <a:gd name="T6" fmla="*/ 0 w 815"/>
                  <a:gd name="T7" fmla="*/ 0 h 641"/>
                  <a:gd name="T8" fmla="*/ 585 w 815"/>
                  <a:gd name="T9" fmla="*/ 149 h 641"/>
                </a:gdLst>
                <a:ahLst/>
                <a:cxnLst>
                  <a:cxn ang="0">
                    <a:pos x="T0" y="T1"/>
                  </a:cxn>
                  <a:cxn ang="0">
                    <a:pos x="T2" y="T3"/>
                  </a:cxn>
                  <a:cxn ang="0">
                    <a:pos x="T4" y="T5"/>
                  </a:cxn>
                  <a:cxn ang="0">
                    <a:pos x="T6" y="T7"/>
                  </a:cxn>
                  <a:cxn ang="0">
                    <a:pos x="T8" y="T9"/>
                  </a:cxn>
                </a:cxnLst>
                <a:rect l="0" t="0" r="r" b="b"/>
                <a:pathLst>
                  <a:path w="815" h="641">
                    <a:moveTo>
                      <a:pt x="585" y="149"/>
                    </a:moveTo>
                    <a:lnTo>
                      <a:pt x="815" y="641"/>
                    </a:lnTo>
                    <a:lnTo>
                      <a:pt x="265" y="502"/>
                    </a:lnTo>
                    <a:lnTo>
                      <a:pt x="0" y="0"/>
                    </a:lnTo>
                    <a:lnTo>
                      <a:pt x="585" y="149"/>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Freeform 1607"/>
              <p:cNvSpPr/>
              <p:nvPr/>
            </p:nvSpPr>
            <p:spPr bwMode="auto">
              <a:xfrm>
                <a:off x="3992" y="3003"/>
                <a:ext cx="713" cy="1006"/>
              </a:xfrm>
              <a:custGeom>
                <a:avLst/>
                <a:gdLst>
                  <a:gd name="T0" fmla="*/ 713 w 713"/>
                  <a:gd name="T1" fmla="*/ 500 h 1006"/>
                  <a:gd name="T2" fmla="*/ 267 w 713"/>
                  <a:gd name="T3" fmla="*/ 1006 h 1006"/>
                  <a:gd name="T4" fmla="*/ 0 w 713"/>
                  <a:gd name="T5" fmla="*/ 510 h 1006"/>
                  <a:gd name="T6" fmla="*/ 449 w 713"/>
                  <a:gd name="T7" fmla="*/ 0 h 1006"/>
                  <a:gd name="T8" fmla="*/ 713 w 713"/>
                  <a:gd name="T9" fmla="*/ 500 h 1006"/>
                </a:gdLst>
                <a:ahLst/>
                <a:cxnLst>
                  <a:cxn ang="0">
                    <a:pos x="T0" y="T1"/>
                  </a:cxn>
                  <a:cxn ang="0">
                    <a:pos x="T2" y="T3"/>
                  </a:cxn>
                  <a:cxn ang="0">
                    <a:pos x="T4" y="T5"/>
                  </a:cxn>
                  <a:cxn ang="0">
                    <a:pos x="T6" y="T7"/>
                  </a:cxn>
                  <a:cxn ang="0">
                    <a:pos x="T8" y="T9"/>
                  </a:cxn>
                </a:cxnLst>
                <a:rect l="0" t="0" r="r" b="b"/>
                <a:pathLst>
                  <a:path w="713" h="1006">
                    <a:moveTo>
                      <a:pt x="713" y="500"/>
                    </a:moveTo>
                    <a:lnTo>
                      <a:pt x="267" y="1006"/>
                    </a:lnTo>
                    <a:lnTo>
                      <a:pt x="0" y="510"/>
                    </a:lnTo>
                    <a:lnTo>
                      <a:pt x="449" y="0"/>
                    </a:lnTo>
                    <a:lnTo>
                      <a:pt x="713" y="50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1608"/>
              <p:cNvSpPr/>
              <p:nvPr/>
            </p:nvSpPr>
            <p:spPr bwMode="auto">
              <a:xfrm>
                <a:off x="4250" y="3503"/>
                <a:ext cx="996" cy="631"/>
              </a:xfrm>
              <a:custGeom>
                <a:avLst/>
                <a:gdLst>
                  <a:gd name="T0" fmla="*/ 996 w 996"/>
                  <a:gd name="T1" fmla="*/ 139 h 631"/>
                  <a:gd name="T2" fmla="*/ 504 w 996"/>
                  <a:gd name="T3" fmla="*/ 631 h 631"/>
                  <a:gd name="T4" fmla="*/ 0 w 996"/>
                  <a:gd name="T5" fmla="*/ 506 h 631"/>
                  <a:gd name="T6" fmla="*/ 446 w 996"/>
                  <a:gd name="T7" fmla="*/ 0 h 631"/>
                  <a:gd name="T8" fmla="*/ 996 w 996"/>
                  <a:gd name="T9" fmla="*/ 139 h 631"/>
                </a:gdLst>
                <a:ahLst/>
                <a:cxnLst>
                  <a:cxn ang="0">
                    <a:pos x="T0" y="T1"/>
                  </a:cxn>
                  <a:cxn ang="0">
                    <a:pos x="T2" y="T3"/>
                  </a:cxn>
                  <a:cxn ang="0">
                    <a:pos x="T4" y="T5"/>
                  </a:cxn>
                  <a:cxn ang="0">
                    <a:pos x="T6" y="T7"/>
                  </a:cxn>
                  <a:cxn ang="0">
                    <a:pos x="T8" y="T9"/>
                  </a:cxn>
                </a:cxnLst>
                <a:rect l="0" t="0" r="r" b="b"/>
                <a:pathLst>
                  <a:path w="996" h="631">
                    <a:moveTo>
                      <a:pt x="996" y="139"/>
                    </a:moveTo>
                    <a:lnTo>
                      <a:pt x="504" y="631"/>
                    </a:lnTo>
                    <a:lnTo>
                      <a:pt x="0" y="506"/>
                    </a:lnTo>
                    <a:lnTo>
                      <a:pt x="446" y="0"/>
                    </a:lnTo>
                    <a:lnTo>
                      <a:pt x="996" y="13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Freeform 1609"/>
              <p:cNvSpPr/>
              <p:nvPr/>
            </p:nvSpPr>
            <p:spPr bwMode="auto">
              <a:xfrm>
                <a:off x="4441" y="3003"/>
                <a:ext cx="814" cy="639"/>
              </a:xfrm>
              <a:custGeom>
                <a:avLst/>
                <a:gdLst>
                  <a:gd name="T0" fmla="*/ 584 w 814"/>
                  <a:gd name="T1" fmla="*/ 149 h 639"/>
                  <a:gd name="T2" fmla="*/ 814 w 814"/>
                  <a:gd name="T3" fmla="*/ 639 h 639"/>
                  <a:gd name="T4" fmla="*/ 264 w 814"/>
                  <a:gd name="T5" fmla="*/ 500 h 639"/>
                  <a:gd name="T6" fmla="*/ 0 w 814"/>
                  <a:gd name="T7" fmla="*/ 0 h 639"/>
                  <a:gd name="T8" fmla="*/ 584 w 814"/>
                  <a:gd name="T9" fmla="*/ 149 h 639"/>
                </a:gdLst>
                <a:ahLst/>
                <a:cxnLst>
                  <a:cxn ang="0">
                    <a:pos x="T0" y="T1"/>
                  </a:cxn>
                  <a:cxn ang="0">
                    <a:pos x="T2" y="T3"/>
                  </a:cxn>
                  <a:cxn ang="0">
                    <a:pos x="T4" y="T5"/>
                  </a:cxn>
                  <a:cxn ang="0">
                    <a:pos x="T6" y="T7"/>
                  </a:cxn>
                  <a:cxn ang="0">
                    <a:pos x="T8" y="T9"/>
                  </a:cxn>
                </a:cxnLst>
                <a:rect l="0" t="0" r="r" b="b"/>
                <a:pathLst>
                  <a:path w="814" h="639">
                    <a:moveTo>
                      <a:pt x="584" y="149"/>
                    </a:moveTo>
                    <a:lnTo>
                      <a:pt x="814" y="639"/>
                    </a:lnTo>
                    <a:lnTo>
                      <a:pt x="264" y="500"/>
                    </a:lnTo>
                    <a:lnTo>
                      <a:pt x="0" y="0"/>
                    </a:lnTo>
                    <a:lnTo>
                      <a:pt x="584" y="14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Freeform 1610"/>
              <p:cNvSpPr/>
              <p:nvPr/>
            </p:nvSpPr>
            <p:spPr bwMode="auto">
              <a:xfrm>
                <a:off x="3375" y="3417"/>
                <a:ext cx="387" cy="390"/>
              </a:xfrm>
              <a:custGeom>
                <a:avLst/>
                <a:gdLst>
                  <a:gd name="T0" fmla="*/ 194 w 234"/>
                  <a:gd name="T1" fmla="*/ 137 h 236"/>
                  <a:gd name="T2" fmla="*/ 181 w 234"/>
                  <a:gd name="T3" fmla="*/ 128 h 236"/>
                  <a:gd name="T4" fmla="*/ 186 w 234"/>
                  <a:gd name="T5" fmla="*/ 114 h 236"/>
                  <a:gd name="T6" fmla="*/ 74 w 234"/>
                  <a:gd name="T7" fmla="*/ 33 h 236"/>
                  <a:gd name="T8" fmla="*/ 69 w 234"/>
                  <a:gd name="T9" fmla="*/ 47 h 236"/>
                  <a:gd name="T10" fmla="*/ 56 w 234"/>
                  <a:gd name="T11" fmla="*/ 38 h 236"/>
                  <a:gd name="T12" fmla="*/ 61 w 234"/>
                  <a:gd name="T13" fmla="*/ 24 h 236"/>
                  <a:gd name="T14" fmla="*/ 28 w 234"/>
                  <a:gd name="T15" fmla="*/ 0 h 236"/>
                  <a:gd name="T16" fmla="*/ 6 w 234"/>
                  <a:gd name="T17" fmla="*/ 66 h 236"/>
                  <a:gd name="T18" fmla="*/ 22 w 234"/>
                  <a:gd name="T19" fmla="*/ 115 h 236"/>
                  <a:gd name="T20" fmla="*/ 175 w 234"/>
                  <a:gd name="T21" fmla="*/ 226 h 236"/>
                  <a:gd name="T22" fmla="*/ 212 w 234"/>
                  <a:gd name="T23" fmla="*/ 214 h 236"/>
                  <a:gd name="T24" fmla="*/ 234 w 234"/>
                  <a:gd name="T25" fmla="*/ 148 h 236"/>
                  <a:gd name="T26" fmla="*/ 199 w 234"/>
                  <a:gd name="T27" fmla="*/ 123 h 236"/>
                  <a:gd name="T28" fmla="*/ 194 w 234"/>
                  <a:gd name="T29" fmla="*/ 13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236">
                    <a:moveTo>
                      <a:pt x="194" y="137"/>
                    </a:moveTo>
                    <a:cubicBezTo>
                      <a:pt x="181" y="128"/>
                      <a:pt x="181" y="128"/>
                      <a:pt x="181" y="128"/>
                    </a:cubicBezTo>
                    <a:cubicBezTo>
                      <a:pt x="186" y="114"/>
                      <a:pt x="186" y="114"/>
                      <a:pt x="186" y="114"/>
                    </a:cubicBezTo>
                    <a:cubicBezTo>
                      <a:pt x="74" y="33"/>
                      <a:pt x="74" y="33"/>
                      <a:pt x="74" y="33"/>
                    </a:cubicBezTo>
                    <a:cubicBezTo>
                      <a:pt x="69" y="47"/>
                      <a:pt x="69" y="47"/>
                      <a:pt x="69" y="47"/>
                    </a:cubicBezTo>
                    <a:cubicBezTo>
                      <a:pt x="56" y="38"/>
                      <a:pt x="56" y="38"/>
                      <a:pt x="56" y="38"/>
                    </a:cubicBezTo>
                    <a:cubicBezTo>
                      <a:pt x="61" y="24"/>
                      <a:pt x="61" y="24"/>
                      <a:pt x="61" y="24"/>
                    </a:cubicBezTo>
                    <a:cubicBezTo>
                      <a:pt x="28" y="0"/>
                      <a:pt x="28" y="0"/>
                      <a:pt x="28" y="0"/>
                    </a:cubicBezTo>
                    <a:cubicBezTo>
                      <a:pt x="6" y="66"/>
                      <a:pt x="6" y="66"/>
                      <a:pt x="6" y="66"/>
                    </a:cubicBezTo>
                    <a:cubicBezTo>
                      <a:pt x="0" y="83"/>
                      <a:pt x="7" y="105"/>
                      <a:pt x="22" y="115"/>
                    </a:cubicBezTo>
                    <a:cubicBezTo>
                      <a:pt x="175" y="226"/>
                      <a:pt x="175" y="226"/>
                      <a:pt x="175" y="226"/>
                    </a:cubicBezTo>
                    <a:cubicBezTo>
                      <a:pt x="190" y="236"/>
                      <a:pt x="206" y="231"/>
                      <a:pt x="212" y="214"/>
                    </a:cubicBezTo>
                    <a:cubicBezTo>
                      <a:pt x="234" y="148"/>
                      <a:pt x="234" y="148"/>
                      <a:pt x="234" y="148"/>
                    </a:cubicBezTo>
                    <a:cubicBezTo>
                      <a:pt x="199" y="123"/>
                      <a:pt x="199" y="123"/>
                      <a:pt x="199" y="123"/>
                    </a:cubicBezTo>
                    <a:lnTo>
                      <a:pt x="194" y="137"/>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Freeform 1611"/>
              <p:cNvSpPr/>
              <p:nvPr/>
            </p:nvSpPr>
            <p:spPr bwMode="auto">
              <a:xfrm>
                <a:off x="3429" y="3317"/>
                <a:ext cx="363" cy="322"/>
              </a:xfrm>
              <a:custGeom>
                <a:avLst/>
                <a:gdLst>
                  <a:gd name="T0" fmla="*/ 198 w 219"/>
                  <a:gd name="T1" fmla="*/ 121 h 194"/>
                  <a:gd name="T2" fmla="*/ 162 w 219"/>
                  <a:gd name="T3" fmla="*/ 95 h 194"/>
                  <a:gd name="T4" fmla="*/ 162 w 219"/>
                  <a:gd name="T5" fmla="*/ 96 h 194"/>
                  <a:gd name="T6" fmla="*/ 155 w 219"/>
                  <a:gd name="T7" fmla="*/ 91 h 194"/>
                  <a:gd name="T8" fmla="*/ 155 w 219"/>
                  <a:gd name="T9" fmla="*/ 91 h 194"/>
                  <a:gd name="T10" fmla="*/ 87 w 219"/>
                  <a:gd name="T11" fmla="*/ 41 h 194"/>
                  <a:gd name="T12" fmla="*/ 86 w 219"/>
                  <a:gd name="T13" fmla="*/ 42 h 194"/>
                  <a:gd name="T14" fmla="*/ 80 w 219"/>
                  <a:gd name="T15" fmla="*/ 37 h 194"/>
                  <a:gd name="T16" fmla="*/ 80 w 219"/>
                  <a:gd name="T17" fmla="*/ 36 h 194"/>
                  <a:gd name="T18" fmla="*/ 44 w 219"/>
                  <a:gd name="T19" fmla="*/ 11 h 194"/>
                  <a:gd name="T20" fmla="*/ 7 w 219"/>
                  <a:gd name="T21" fmla="*/ 23 h 194"/>
                  <a:gd name="T22" fmla="*/ 0 w 219"/>
                  <a:gd name="T23" fmla="*/ 46 h 194"/>
                  <a:gd name="T24" fmla="*/ 33 w 219"/>
                  <a:gd name="T25" fmla="*/ 69 h 194"/>
                  <a:gd name="T26" fmla="*/ 46 w 219"/>
                  <a:gd name="T27" fmla="*/ 79 h 194"/>
                  <a:gd name="T28" fmla="*/ 158 w 219"/>
                  <a:gd name="T29" fmla="*/ 159 h 194"/>
                  <a:gd name="T30" fmla="*/ 171 w 219"/>
                  <a:gd name="T31" fmla="*/ 169 h 194"/>
                  <a:gd name="T32" fmla="*/ 206 w 219"/>
                  <a:gd name="T33" fmla="*/ 194 h 194"/>
                  <a:gd name="T34" fmla="*/ 214 w 219"/>
                  <a:gd name="T35" fmla="*/ 171 h 194"/>
                  <a:gd name="T36" fmla="*/ 198 w 219"/>
                  <a:gd name="T37" fmla="*/ 12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9" h="194">
                    <a:moveTo>
                      <a:pt x="198" y="121"/>
                    </a:moveTo>
                    <a:cubicBezTo>
                      <a:pt x="162" y="95"/>
                      <a:pt x="162" y="95"/>
                      <a:pt x="162" y="95"/>
                    </a:cubicBezTo>
                    <a:cubicBezTo>
                      <a:pt x="162" y="96"/>
                      <a:pt x="162" y="96"/>
                      <a:pt x="162" y="96"/>
                    </a:cubicBezTo>
                    <a:cubicBezTo>
                      <a:pt x="155" y="91"/>
                      <a:pt x="155" y="91"/>
                      <a:pt x="155" y="91"/>
                    </a:cubicBezTo>
                    <a:cubicBezTo>
                      <a:pt x="155" y="91"/>
                      <a:pt x="155" y="91"/>
                      <a:pt x="155" y="91"/>
                    </a:cubicBezTo>
                    <a:cubicBezTo>
                      <a:pt x="87" y="41"/>
                      <a:pt x="87" y="41"/>
                      <a:pt x="87" y="41"/>
                    </a:cubicBezTo>
                    <a:cubicBezTo>
                      <a:pt x="86" y="42"/>
                      <a:pt x="86" y="42"/>
                      <a:pt x="86" y="42"/>
                    </a:cubicBezTo>
                    <a:cubicBezTo>
                      <a:pt x="80" y="37"/>
                      <a:pt x="80" y="37"/>
                      <a:pt x="80" y="37"/>
                    </a:cubicBezTo>
                    <a:cubicBezTo>
                      <a:pt x="80" y="36"/>
                      <a:pt x="80" y="36"/>
                      <a:pt x="80" y="36"/>
                    </a:cubicBezTo>
                    <a:cubicBezTo>
                      <a:pt x="44" y="11"/>
                      <a:pt x="44" y="11"/>
                      <a:pt x="44" y="11"/>
                    </a:cubicBezTo>
                    <a:cubicBezTo>
                      <a:pt x="30" y="0"/>
                      <a:pt x="13" y="6"/>
                      <a:pt x="7" y="23"/>
                    </a:cubicBezTo>
                    <a:cubicBezTo>
                      <a:pt x="0" y="46"/>
                      <a:pt x="0" y="46"/>
                      <a:pt x="0" y="46"/>
                    </a:cubicBezTo>
                    <a:cubicBezTo>
                      <a:pt x="33" y="69"/>
                      <a:pt x="33" y="69"/>
                      <a:pt x="33" y="69"/>
                    </a:cubicBezTo>
                    <a:cubicBezTo>
                      <a:pt x="46" y="79"/>
                      <a:pt x="46" y="79"/>
                      <a:pt x="46" y="79"/>
                    </a:cubicBezTo>
                    <a:cubicBezTo>
                      <a:pt x="158" y="159"/>
                      <a:pt x="158" y="159"/>
                      <a:pt x="158" y="159"/>
                    </a:cubicBezTo>
                    <a:cubicBezTo>
                      <a:pt x="171" y="169"/>
                      <a:pt x="171" y="169"/>
                      <a:pt x="171" y="169"/>
                    </a:cubicBezTo>
                    <a:cubicBezTo>
                      <a:pt x="206" y="194"/>
                      <a:pt x="206" y="194"/>
                      <a:pt x="206" y="194"/>
                    </a:cubicBezTo>
                    <a:cubicBezTo>
                      <a:pt x="214" y="171"/>
                      <a:pt x="214" y="171"/>
                      <a:pt x="214" y="171"/>
                    </a:cubicBezTo>
                    <a:cubicBezTo>
                      <a:pt x="219" y="154"/>
                      <a:pt x="212" y="132"/>
                      <a:pt x="198" y="121"/>
                    </a:cubicBez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7" name="Freeform 1612"/>
              <p:cNvSpPr/>
              <p:nvPr/>
            </p:nvSpPr>
            <p:spPr bwMode="auto">
              <a:xfrm>
                <a:off x="3562" y="3321"/>
                <a:ext cx="152" cy="154"/>
              </a:xfrm>
              <a:custGeom>
                <a:avLst/>
                <a:gdLst>
                  <a:gd name="T0" fmla="*/ 52 w 92"/>
                  <a:gd name="T1" fmla="*/ 31 h 93"/>
                  <a:gd name="T2" fmla="*/ 75 w 92"/>
                  <a:gd name="T3" fmla="*/ 89 h 93"/>
                  <a:gd name="T4" fmla="*/ 82 w 92"/>
                  <a:gd name="T5" fmla="*/ 93 h 93"/>
                  <a:gd name="T6" fmla="*/ 85 w 92"/>
                  <a:gd name="T7" fmla="*/ 87 h 93"/>
                  <a:gd name="T8" fmla="*/ 57 w 92"/>
                  <a:gd name="T9" fmla="*/ 16 h 93"/>
                  <a:gd name="T10" fmla="*/ 2 w 92"/>
                  <a:gd name="T11" fmla="*/ 27 h 93"/>
                  <a:gd name="T12" fmla="*/ 0 w 92"/>
                  <a:gd name="T13" fmla="*/ 34 h 93"/>
                  <a:gd name="T14" fmla="*/ 7 w 92"/>
                  <a:gd name="T15" fmla="*/ 39 h 93"/>
                  <a:gd name="T16" fmla="*/ 52 w 92"/>
                  <a:gd name="T17"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3">
                    <a:moveTo>
                      <a:pt x="52" y="31"/>
                    </a:moveTo>
                    <a:cubicBezTo>
                      <a:pt x="71" y="45"/>
                      <a:pt x="81" y="70"/>
                      <a:pt x="75" y="89"/>
                    </a:cubicBezTo>
                    <a:cubicBezTo>
                      <a:pt x="82" y="93"/>
                      <a:pt x="82" y="93"/>
                      <a:pt x="82" y="93"/>
                    </a:cubicBezTo>
                    <a:cubicBezTo>
                      <a:pt x="83" y="91"/>
                      <a:pt x="84" y="89"/>
                      <a:pt x="85" y="87"/>
                    </a:cubicBezTo>
                    <a:cubicBezTo>
                      <a:pt x="92" y="64"/>
                      <a:pt x="80" y="33"/>
                      <a:pt x="57" y="16"/>
                    </a:cubicBezTo>
                    <a:cubicBezTo>
                      <a:pt x="34" y="0"/>
                      <a:pt x="9" y="4"/>
                      <a:pt x="2" y="27"/>
                    </a:cubicBezTo>
                    <a:cubicBezTo>
                      <a:pt x="1" y="29"/>
                      <a:pt x="0" y="32"/>
                      <a:pt x="0" y="34"/>
                    </a:cubicBezTo>
                    <a:cubicBezTo>
                      <a:pt x="7" y="39"/>
                      <a:pt x="7" y="39"/>
                      <a:pt x="7" y="39"/>
                    </a:cubicBezTo>
                    <a:cubicBezTo>
                      <a:pt x="13" y="21"/>
                      <a:pt x="33" y="17"/>
                      <a:pt x="52" y="31"/>
                    </a:cubicBez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8" name="Freeform 1613"/>
              <p:cNvSpPr/>
              <p:nvPr/>
            </p:nvSpPr>
            <p:spPr bwMode="auto">
              <a:xfrm>
                <a:off x="3686" y="3468"/>
                <a:ext cx="11" cy="8"/>
              </a:xfrm>
              <a:custGeom>
                <a:avLst/>
                <a:gdLst>
                  <a:gd name="T0" fmla="*/ 0 w 11"/>
                  <a:gd name="T1" fmla="*/ 0 h 8"/>
                  <a:gd name="T2" fmla="*/ 11 w 11"/>
                  <a:gd name="T3" fmla="*/ 8 h 8"/>
                  <a:gd name="T4" fmla="*/ 11 w 11"/>
                  <a:gd name="T5" fmla="*/ 7 h 8"/>
                  <a:gd name="T6" fmla="*/ 0 w 11"/>
                  <a:gd name="T7" fmla="*/ 0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lnTo>
                      <a:pt x="11" y="8"/>
                    </a:lnTo>
                    <a:lnTo>
                      <a:pt x="11" y="7"/>
                    </a:lnTo>
                    <a:lnTo>
                      <a:pt x="0" y="0"/>
                    </a:lnTo>
                    <a:lnTo>
                      <a:pt x="0" y="0"/>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9" name="Freeform 1614"/>
              <p:cNvSpPr/>
              <p:nvPr/>
            </p:nvSpPr>
            <p:spPr bwMode="auto">
              <a:xfrm>
                <a:off x="3562" y="3377"/>
                <a:ext cx="11" cy="10"/>
              </a:xfrm>
              <a:custGeom>
                <a:avLst/>
                <a:gdLst>
                  <a:gd name="T0" fmla="*/ 10 w 11"/>
                  <a:gd name="T1" fmla="*/ 10 h 10"/>
                  <a:gd name="T2" fmla="*/ 11 w 11"/>
                  <a:gd name="T3" fmla="*/ 8 h 10"/>
                  <a:gd name="T4" fmla="*/ 0 w 11"/>
                  <a:gd name="T5" fmla="*/ 0 h 10"/>
                  <a:gd name="T6" fmla="*/ 0 w 11"/>
                  <a:gd name="T7" fmla="*/ 2 h 10"/>
                  <a:gd name="T8" fmla="*/ 10 w 11"/>
                  <a:gd name="T9" fmla="*/ 10 h 10"/>
                </a:gdLst>
                <a:ahLst/>
                <a:cxnLst>
                  <a:cxn ang="0">
                    <a:pos x="T0" y="T1"/>
                  </a:cxn>
                  <a:cxn ang="0">
                    <a:pos x="T2" y="T3"/>
                  </a:cxn>
                  <a:cxn ang="0">
                    <a:pos x="T4" y="T5"/>
                  </a:cxn>
                  <a:cxn ang="0">
                    <a:pos x="T6" y="T7"/>
                  </a:cxn>
                  <a:cxn ang="0">
                    <a:pos x="T8" y="T9"/>
                  </a:cxn>
                </a:cxnLst>
                <a:rect l="0" t="0" r="r" b="b"/>
                <a:pathLst>
                  <a:path w="11" h="10">
                    <a:moveTo>
                      <a:pt x="10" y="10"/>
                    </a:moveTo>
                    <a:lnTo>
                      <a:pt x="11" y="8"/>
                    </a:lnTo>
                    <a:lnTo>
                      <a:pt x="0" y="0"/>
                    </a:lnTo>
                    <a:lnTo>
                      <a:pt x="0" y="2"/>
                    </a:lnTo>
                    <a:lnTo>
                      <a:pt x="10" y="10"/>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0" name="Freeform 1615"/>
              <p:cNvSpPr/>
              <p:nvPr/>
            </p:nvSpPr>
            <p:spPr bwMode="auto">
              <a:xfrm>
                <a:off x="1959" y="3147"/>
                <a:ext cx="315" cy="381"/>
              </a:xfrm>
              <a:custGeom>
                <a:avLst/>
                <a:gdLst>
                  <a:gd name="T0" fmla="*/ 0 w 190"/>
                  <a:gd name="T1" fmla="*/ 142 h 230"/>
                  <a:gd name="T2" fmla="*/ 71 w 190"/>
                  <a:gd name="T3" fmla="*/ 24 h 230"/>
                  <a:gd name="T4" fmla="*/ 104 w 190"/>
                  <a:gd name="T5" fmla="*/ 11 h 230"/>
                  <a:gd name="T6" fmla="*/ 184 w 190"/>
                  <a:gd name="T7" fmla="*/ 142 h 230"/>
                  <a:gd name="T8" fmla="*/ 175 w 190"/>
                  <a:gd name="T9" fmla="*/ 194 h 230"/>
                  <a:gd name="T10" fmla="*/ 160 w 190"/>
                  <a:gd name="T11" fmla="*/ 220 h 230"/>
                  <a:gd name="T12" fmla="*/ 134 w 190"/>
                  <a:gd name="T13" fmla="*/ 230 h 230"/>
                  <a:gd name="T14" fmla="*/ 67 w 190"/>
                  <a:gd name="T15" fmla="*/ 108 h 230"/>
                  <a:gd name="T16" fmla="*/ 67 w 190"/>
                  <a:gd name="T17" fmla="*/ 107 h 230"/>
                  <a:gd name="T18" fmla="*/ 66 w 190"/>
                  <a:gd name="T19" fmla="*/ 108 h 230"/>
                  <a:gd name="T20" fmla="*/ 0 w 190"/>
                  <a:gd name="T21" fmla="*/ 1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30">
                    <a:moveTo>
                      <a:pt x="0" y="142"/>
                    </a:moveTo>
                    <a:cubicBezTo>
                      <a:pt x="71" y="24"/>
                      <a:pt x="71" y="24"/>
                      <a:pt x="71" y="24"/>
                    </a:cubicBezTo>
                    <a:cubicBezTo>
                      <a:pt x="83" y="6"/>
                      <a:pt x="97" y="0"/>
                      <a:pt x="104" y="11"/>
                    </a:cubicBezTo>
                    <a:cubicBezTo>
                      <a:pt x="184" y="142"/>
                      <a:pt x="184" y="142"/>
                      <a:pt x="184" y="142"/>
                    </a:cubicBezTo>
                    <a:cubicBezTo>
                      <a:pt x="190" y="152"/>
                      <a:pt x="187" y="176"/>
                      <a:pt x="175" y="194"/>
                    </a:cubicBezTo>
                    <a:cubicBezTo>
                      <a:pt x="160" y="220"/>
                      <a:pt x="160" y="220"/>
                      <a:pt x="160" y="220"/>
                    </a:cubicBezTo>
                    <a:cubicBezTo>
                      <a:pt x="153" y="218"/>
                      <a:pt x="145" y="222"/>
                      <a:pt x="134" y="230"/>
                    </a:cubicBezTo>
                    <a:cubicBezTo>
                      <a:pt x="67" y="108"/>
                      <a:pt x="67" y="108"/>
                      <a:pt x="67" y="108"/>
                    </a:cubicBezTo>
                    <a:cubicBezTo>
                      <a:pt x="67" y="107"/>
                      <a:pt x="67" y="107"/>
                      <a:pt x="67" y="107"/>
                    </a:cubicBezTo>
                    <a:cubicBezTo>
                      <a:pt x="66" y="108"/>
                      <a:pt x="66" y="108"/>
                      <a:pt x="66" y="108"/>
                    </a:cubicBezTo>
                    <a:lnTo>
                      <a:pt x="0"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Freeform 1616"/>
              <p:cNvSpPr/>
              <p:nvPr/>
            </p:nvSpPr>
            <p:spPr bwMode="auto">
              <a:xfrm>
                <a:off x="1951" y="3337"/>
                <a:ext cx="319" cy="340"/>
              </a:xfrm>
              <a:custGeom>
                <a:avLst/>
                <a:gdLst>
                  <a:gd name="T0" fmla="*/ 68 w 193"/>
                  <a:gd name="T1" fmla="*/ 0 h 205"/>
                  <a:gd name="T2" fmla="*/ 135 w 193"/>
                  <a:gd name="T3" fmla="*/ 123 h 205"/>
                  <a:gd name="T4" fmla="*/ 193 w 193"/>
                  <a:gd name="T5" fmla="*/ 160 h 205"/>
                  <a:gd name="T6" fmla="*/ 104 w 193"/>
                  <a:gd name="T7" fmla="*/ 205 h 205"/>
                  <a:gd name="T8" fmla="*/ 0 w 193"/>
                  <a:gd name="T9" fmla="*/ 35 h 205"/>
                  <a:gd name="T10" fmla="*/ 68 w 193"/>
                  <a:gd name="T11" fmla="*/ 0 h 205"/>
                </a:gdLst>
                <a:ahLst/>
                <a:cxnLst>
                  <a:cxn ang="0">
                    <a:pos x="T0" y="T1"/>
                  </a:cxn>
                  <a:cxn ang="0">
                    <a:pos x="T2" y="T3"/>
                  </a:cxn>
                  <a:cxn ang="0">
                    <a:pos x="T4" y="T5"/>
                  </a:cxn>
                  <a:cxn ang="0">
                    <a:pos x="T6" y="T7"/>
                  </a:cxn>
                  <a:cxn ang="0">
                    <a:pos x="T8" y="T9"/>
                  </a:cxn>
                  <a:cxn ang="0">
                    <a:pos x="T10" y="T11"/>
                  </a:cxn>
                </a:cxnLst>
                <a:rect l="0" t="0" r="r" b="b"/>
                <a:pathLst>
                  <a:path w="193" h="205">
                    <a:moveTo>
                      <a:pt x="68" y="0"/>
                    </a:moveTo>
                    <a:cubicBezTo>
                      <a:pt x="135" y="123"/>
                      <a:pt x="135" y="123"/>
                      <a:pt x="135" y="123"/>
                    </a:cubicBezTo>
                    <a:cubicBezTo>
                      <a:pt x="163" y="101"/>
                      <a:pt x="170" y="111"/>
                      <a:pt x="193" y="160"/>
                    </a:cubicBezTo>
                    <a:cubicBezTo>
                      <a:pt x="104" y="205"/>
                      <a:pt x="104" y="205"/>
                      <a:pt x="104" y="205"/>
                    </a:cubicBezTo>
                    <a:cubicBezTo>
                      <a:pt x="0" y="35"/>
                      <a:pt x="0" y="35"/>
                      <a:pt x="0" y="35"/>
                    </a:cubicBez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Freeform 1617"/>
              <p:cNvSpPr>
                <a:spLocks noEditPoints="1"/>
              </p:cNvSpPr>
              <p:nvPr/>
            </p:nvSpPr>
            <p:spPr bwMode="auto">
              <a:xfrm>
                <a:off x="4765" y="1483"/>
                <a:ext cx="546" cy="190"/>
              </a:xfrm>
              <a:custGeom>
                <a:avLst/>
                <a:gdLst>
                  <a:gd name="T0" fmla="*/ 169 w 546"/>
                  <a:gd name="T1" fmla="*/ 43 h 190"/>
                  <a:gd name="T2" fmla="*/ 0 w 546"/>
                  <a:gd name="T3" fmla="*/ 84 h 190"/>
                  <a:gd name="T4" fmla="*/ 209 w 546"/>
                  <a:gd name="T5" fmla="*/ 190 h 190"/>
                  <a:gd name="T6" fmla="*/ 377 w 546"/>
                  <a:gd name="T7" fmla="*/ 149 h 190"/>
                  <a:gd name="T8" fmla="*/ 546 w 546"/>
                  <a:gd name="T9" fmla="*/ 106 h 190"/>
                  <a:gd name="T10" fmla="*/ 336 w 546"/>
                  <a:gd name="T11" fmla="*/ 0 h 190"/>
                  <a:gd name="T12" fmla="*/ 169 w 546"/>
                  <a:gd name="T13" fmla="*/ 43 h 190"/>
                  <a:gd name="T14" fmla="*/ 513 w 546"/>
                  <a:gd name="T15" fmla="*/ 104 h 190"/>
                  <a:gd name="T16" fmla="*/ 364 w 546"/>
                  <a:gd name="T17" fmla="*/ 142 h 190"/>
                  <a:gd name="T18" fmla="*/ 214 w 546"/>
                  <a:gd name="T19" fmla="*/ 179 h 190"/>
                  <a:gd name="T20" fmla="*/ 31 w 546"/>
                  <a:gd name="T21" fmla="*/ 86 h 190"/>
                  <a:gd name="T22" fmla="*/ 182 w 546"/>
                  <a:gd name="T23" fmla="*/ 50 h 190"/>
                  <a:gd name="T24" fmla="*/ 331 w 546"/>
                  <a:gd name="T25" fmla="*/ 12 h 190"/>
                  <a:gd name="T26" fmla="*/ 513 w 546"/>
                  <a:gd name="T27" fmla="*/ 10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6" h="190">
                    <a:moveTo>
                      <a:pt x="169" y="43"/>
                    </a:moveTo>
                    <a:lnTo>
                      <a:pt x="0" y="84"/>
                    </a:lnTo>
                    <a:lnTo>
                      <a:pt x="209" y="190"/>
                    </a:lnTo>
                    <a:lnTo>
                      <a:pt x="377" y="149"/>
                    </a:lnTo>
                    <a:lnTo>
                      <a:pt x="546" y="106"/>
                    </a:lnTo>
                    <a:lnTo>
                      <a:pt x="336" y="0"/>
                    </a:lnTo>
                    <a:lnTo>
                      <a:pt x="169" y="43"/>
                    </a:lnTo>
                    <a:close/>
                    <a:moveTo>
                      <a:pt x="513" y="104"/>
                    </a:moveTo>
                    <a:lnTo>
                      <a:pt x="364" y="142"/>
                    </a:lnTo>
                    <a:lnTo>
                      <a:pt x="214" y="179"/>
                    </a:lnTo>
                    <a:lnTo>
                      <a:pt x="31" y="86"/>
                    </a:lnTo>
                    <a:lnTo>
                      <a:pt x="182" y="50"/>
                    </a:lnTo>
                    <a:lnTo>
                      <a:pt x="331" y="12"/>
                    </a:lnTo>
                    <a:lnTo>
                      <a:pt x="513" y="104"/>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3" name="Freeform 1618"/>
              <p:cNvSpPr/>
              <p:nvPr/>
            </p:nvSpPr>
            <p:spPr bwMode="auto">
              <a:xfrm>
                <a:off x="5104" y="1622"/>
                <a:ext cx="159" cy="61"/>
              </a:xfrm>
              <a:custGeom>
                <a:avLst/>
                <a:gdLst>
                  <a:gd name="T0" fmla="*/ 159 w 159"/>
                  <a:gd name="T1" fmla="*/ 43 h 61"/>
                  <a:gd name="T2" fmla="*/ 85 w 159"/>
                  <a:gd name="T3" fmla="*/ 61 h 61"/>
                  <a:gd name="T4" fmla="*/ 0 w 159"/>
                  <a:gd name="T5" fmla="*/ 18 h 61"/>
                  <a:gd name="T6" fmla="*/ 75 w 159"/>
                  <a:gd name="T7" fmla="*/ 0 h 61"/>
                  <a:gd name="T8" fmla="*/ 159 w 159"/>
                  <a:gd name="T9" fmla="*/ 43 h 61"/>
                </a:gdLst>
                <a:ahLst/>
                <a:cxnLst>
                  <a:cxn ang="0">
                    <a:pos x="T0" y="T1"/>
                  </a:cxn>
                  <a:cxn ang="0">
                    <a:pos x="T2" y="T3"/>
                  </a:cxn>
                  <a:cxn ang="0">
                    <a:pos x="T4" y="T5"/>
                  </a:cxn>
                  <a:cxn ang="0">
                    <a:pos x="T6" y="T7"/>
                  </a:cxn>
                  <a:cxn ang="0">
                    <a:pos x="T8" y="T9"/>
                  </a:cxn>
                </a:cxnLst>
                <a:rect l="0" t="0" r="r" b="b"/>
                <a:pathLst>
                  <a:path w="159" h="61">
                    <a:moveTo>
                      <a:pt x="159" y="43"/>
                    </a:moveTo>
                    <a:lnTo>
                      <a:pt x="85" y="61"/>
                    </a:lnTo>
                    <a:lnTo>
                      <a:pt x="0" y="18"/>
                    </a:lnTo>
                    <a:lnTo>
                      <a:pt x="75" y="0"/>
                    </a:lnTo>
                    <a:lnTo>
                      <a:pt x="159" y="43"/>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4" name="Freeform 1619"/>
              <p:cNvSpPr/>
              <p:nvPr/>
            </p:nvSpPr>
            <p:spPr bwMode="auto">
              <a:xfrm>
                <a:off x="5144" y="1653"/>
                <a:ext cx="179" cy="50"/>
              </a:xfrm>
              <a:custGeom>
                <a:avLst/>
                <a:gdLst>
                  <a:gd name="T0" fmla="*/ 179 w 179"/>
                  <a:gd name="T1" fmla="*/ 9 h 50"/>
                  <a:gd name="T2" fmla="*/ 15 w 179"/>
                  <a:gd name="T3" fmla="*/ 50 h 50"/>
                  <a:gd name="T4" fmla="*/ 0 w 179"/>
                  <a:gd name="T5" fmla="*/ 42 h 50"/>
                  <a:gd name="T6" fmla="*/ 164 w 179"/>
                  <a:gd name="T7" fmla="*/ 0 h 50"/>
                  <a:gd name="T8" fmla="*/ 179 w 179"/>
                  <a:gd name="T9" fmla="*/ 9 h 50"/>
                </a:gdLst>
                <a:ahLst/>
                <a:cxnLst>
                  <a:cxn ang="0">
                    <a:pos x="T0" y="T1"/>
                  </a:cxn>
                  <a:cxn ang="0">
                    <a:pos x="T2" y="T3"/>
                  </a:cxn>
                  <a:cxn ang="0">
                    <a:pos x="T4" y="T5"/>
                  </a:cxn>
                  <a:cxn ang="0">
                    <a:pos x="T6" y="T7"/>
                  </a:cxn>
                  <a:cxn ang="0">
                    <a:pos x="T8" y="T9"/>
                  </a:cxn>
                </a:cxnLst>
                <a:rect l="0" t="0" r="r" b="b"/>
                <a:pathLst>
                  <a:path w="179" h="50">
                    <a:moveTo>
                      <a:pt x="179" y="9"/>
                    </a:moveTo>
                    <a:lnTo>
                      <a:pt x="15" y="50"/>
                    </a:lnTo>
                    <a:lnTo>
                      <a:pt x="0" y="42"/>
                    </a:lnTo>
                    <a:lnTo>
                      <a:pt x="164" y="0"/>
                    </a:lnTo>
                    <a:lnTo>
                      <a:pt x="179" y="9"/>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5" name="Freeform 1620"/>
              <p:cNvSpPr/>
              <p:nvPr/>
            </p:nvSpPr>
            <p:spPr bwMode="auto">
              <a:xfrm>
                <a:off x="4810" y="1499"/>
                <a:ext cx="455" cy="158"/>
              </a:xfrm>
              <a:custGeom>
                <a:avLst/>
                <a:gdLst>
                  <a:gd name="T0" fmla="*/ 455 w 455"/>
                  <a:gd name="T1" fmla="*/ 87 h 158"/>
                  <a:gd name="T2" fmla="*/ 167 w 455"/>
                  <a:gd name="T3" fmla="*/ 158 h 158"/>
                  <a:gd name="T4" fmla="*/ 0 w 455"/>
                  <a:gd name="T5" fmla="*/ 73 h 158"/>
                  <a:gd name="T6" fmla="*/ 286 w 455"/>
                  <a:gd name="T7" fmla="*/ 0 h 158"/>
                  <a:gd name="T8" fmla="*/ 455 w 455"/>
                  <a:gd name="T9" fmla="*/ 87 h 158"/>
                </a:gdLst>
                <a:ahLst/>
                <a:cxnLst>
                  <a:cxn ang="0">
                    <a:pos x="T0" y="T1"/>
                  </a:cxn>
                  <a:cxn ang="0">
                    <a:pos x="T2" y="T3"/>
                  </a:cxn>
                  <a:cxn ang="0">
                    <a:pos x="T4" y="T5"/>
                  </a:cxn>
                  <a:cxn ang="0">
                    <a:pos x="T6" y="T7"/>
                  </a:cxn>
                  <a:cxn ang="0">
                    <a:pos x="T8" y="T9"/>
                  </a:cxn>
                </a:cxnLst>
                <a:rect l="0" t="0" r="r" b="b"/>
                <a:pathLst>
                  <a:path w="455" h="158">
                    <a:moveTo>
                      <a:pt x="455" y="87"/>
                    </a:moveTo>
                    <a:lnTo>
                      <a:pt x="167" y="158"/>
                    </a:lnTo>
                    <a:lnTo>
                      <a:pt x="0" y="73"/>
                    </a:lnTo>
                    <a:lnTo>
                      <a:pt x="286" y="0"/>
                    </a:lnTo>
                    <a:lnTo>
                      <a:pt x="455" y="87"/>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6" name="Freeform 1621"/>
              <p:cNvSpPr>
                <a:spLocks noEditPoints="1"/>
              </p:cNvSpPr>
              <p:nvPr/>
            </p:nvSpPr>
            <p:spPr bwMode="auto">
              <a:xfrm>
                <a:off x="3638" y="2610"/>
                <a:ext cx="324" cy="471"/>
              </a:xfrm>
              <a:custGeom>
                <a:avLst/>
                <a:gdLst>
                  <a:gd name="T0" fmla="*/ 176 w 196"/>
                  <a:gd name="T1" fmla="*/ 164 h 284"/>
                  <a:gd name="T2" fmla="*/ 168 w 196"/>
                  <a:gd name="T3" fmla="*/ 194 h 284"/>
                  <a:gd name="T4" fmla="*/ 144 w 196"/>
                  <a:gd name="T5" fmla="*/ 179 h 284"/>
                  <a:gd name="T6" fmla="*/ 152 w 196"/>
                  <a:gd name="T7" fmla="*/ 148 h 284"/>
                  <a:gd name="T8" fmla="*/ 69 w 196"/>
                  <a:gd name="T9" fmla="*/ 95 h 284"/>
                  <a:gd name="T10" fmla="*/ 82 w 196"/>
                  <a:gd name="T11" fmla="*/ 49 h 284"/>
                  <a:gd name="T12" fmla="*/ 122 w 196"/>
                  <a:gd name="T13" fmla="*/ 39 h 284"/>
                  <a:gd name="T14" fmla="*/ 142 w 196"/>
                  <a:gd name="T15" fmla="*/ 52 h 284"/>
                  <a:gd name="T16" fmla="*/ 165 w 196"/>
                  <a:gd name="T17" fmla="*/ 102 h 284"/>
                  <a:gd name="T18" fmla="*/ 160 w 196"/>
                  <a:gd name="T19" fmla="*/ 122 h 284"/>
                  <a:gd name="T20" fmla="*/ 182 w 196"/>
                  <a:gd name="T21" fmla="*/ 137 h 284"/>
                  <a:gd name="T22" fmla="*/ 189 w 196"/>
                  <a:gd name="T23" fmla="*/ 109 h 284"/>
                  <a:gd name="T24" fmla="*/ 158 w 196"/>
                  <a:gd name="T25" fmla="*/ 41 h 284"/>
                  <a:gd name="T26" fmla="*/ 116 w 196"/>
                  <a:gd name="T27" fmla="*/ 15 h 284"/>
                  <a:gd name="T28" fmla="*/ 62 w 196"/>
                  <a:gd name="T29" fmla="*/ 29 h 284"/>
                  <a:gd name="T30" fmla="*/ 47 w 196"/>
                  <a:gd name="T31" fmla="*/ 81 h 284"/>
                  <a:gd name="T32" fmla="*/ 26 w 196"/>
                  <a:gd name="T33" fmla="*/ 89 h 284"/>
                  <a:gd name="T34" fmla="*/ 3 w 196"/>
                  <a:gd name="T35" fmla="*/ 171 h 284"/>
                  <a:gd name="T36" fmla="*/ 18 w 196"/>
                  <a:gd name="T37" fmla="*/ 201 h 284"/>
                  <a:gd name="T38" fmla="*/ 138 w 196"/>
                  <a:gd name="T39" fmla="*/ 277 h 284"/>
                  <a:gd name="T40" fmla="*/ 162 w 196"/>
                  <a:gd name="T41" fmla="*/ 272 h 284"/>
                  <a:gd name="T42" fmla="*/ 164 w 196"/>
                  <a:gd name="T43" fmla="*/ 266 h 284"/>
                  <a:gd name="T44" fmla="*/ 167 w 196"/>
                  <a:gd name="T45" fmla="*/ 256 h 284"/>
                  <a:gd name="T46" fmla="*/ 171 w 196"/>
                  <a:gd name="T47" fmla="*/ 243 h 284"/>
                  <a:gd name="T48" fmla="*/ 173 w 196"/>
                  <a:gd name="T49" fmla="*/ 233 h 284"/>
                  <a:gd name="T50" fmla="*/ 178 w 196"/>
                  <a:gd name="T51" fmla="*/ 218 h 284"/>
                  <a:gd name="T52" fmla="*/ 180 w 196"/>
                  <a:gd name="T53" fmla="*/ 208 h 284"/>
                  <a:gd name="T54" fmla="*/ 181 w 196"/>
                  <a:gd name="T55" fmla="*/ 206 h 284"/>
                  <a:gd name="T56" fmla="*/ 186 w 196"/>
                  <a:gd name="T57" fmla="*/ 190 h 284"/>
                  <a:gd name="T58" fmla="*/ 176 w 196"/>
                  <a:gd name="T59" fmla="*/ 164 h 284"/>
                  <a:gd name="T60" fmla="*/ 99 w 196"/>
                  <a:gd name="T61" fmla="*/ 194 h 284"/>
                  <a:gd name="T62" fmla="*/ 95 w 196"/>
                  <a:gd name="T63" fmla="*/ 207 h 284"/>
                  <a:gd name="T64" fmla="*/ 87 w 196"/>
                  <a:gd name="T65" fmla="*/ 207 h 284"/>
                  <a:gd name="T66" fmla="*/ 81 w 196"/>
                  <a:gd name="T67" fmla="*/ 198 h 284"/>
                  <a:gd name="T68" fmla="*/ 85 w 196"/>
                  <a:gd name="T69" fmla="*/ 185 h 284"/>
                  <a:gd name="T70" fmla="*/ 79 w 196"/>
                  <a:gd name="T71" fmla="*/ 166 h 284"/>
                  <a:gd name="T72" fmla="*/ 100 w 196"/>
                  <a:gd name="T73" fmla="*/ 161 h 284"/>
                  <a:gd name="T74" fmla="*/ 112 w 196"/>
                  <a:gd name="T75" fmla="*/ 186 h 284"/>
                  <a:gd name="T76" fmla="*/ 99 w 196"/>
                  <a:gd name="T77" fmla="*/ 19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284">
                    <a:moveTo>
                      <a:pt x="176" y="164"/>
                    </a:moveTo>
                    <a:cubicBezTo>
                      <a:pt x="168" y="194"/>
                      <a:pt x="168" y="194"/>
                      <a:pt x="168" y="194"/>
                    </a:cubicBezTo>
                    <a:cubicBezTo>
                      <a:pt x="144" y="179"/>
                      <a:pt x="144" y="179"/>
                      <a:pt x="144" y="179"/>
                    </a:cubicBezTo>
                    <a:cubicBezTo>
                      <a:pt x="152" y="148"/>
                      <a:pt x="152" y="148"/>
                      <a:pt x="152" y="148"/>
                    </a:cubicBezTo>
                    <a:cubicBezTo>
                      <a:pt x="69" y="95"/>
                      <a:pt x="69" y="95"/>
                      <a:pt x="69" y="95"/>
                    </a:cubicBezTo>
                    <a:cubicBezTo>
                      <a:pt x="82" y="49"/>
                      <a:pt x="82" y="49"/>
                      <a:pt x="82" y="49"/>
                    </a:cubicBezTo>
                    <a:cubicBezTo>
                      <a:pt x="87" y="33"/>
                      <a:pt x="105" y="28"/>
                      <a:pt x="122" y="39"/>
                    </a:cubicBezTo>
                    <a:cubicBezTo>
                      <a:pt x="142" y="52"/>
                      <a:pt x="142" y="52"/>
                      <a:pt x="142" y="52"/>
                    </a:cubicBezTo>
                    <a:cubicBezTo>
                      <a:pt x="160" y="63"/>
                      <a:pt x="170" y="85"/>
                      <a:pt x="165" y="102"/>
                    </a:cubicBezTo>
                    <a:cubicBezTo>
                      <a:pt x="160" y="122"/>
                      <a:pt x="160" y="122"/>
                      <a:pt x="160" y="122"/>
                    </a:cubicBezTo>
                    <a:cubicBezTo>
                      <a:pt x="182" y="137"/>
                      <a:pt x="182" y="137"/>
                      <a:pt x="182" y="137"/>
                    </a:cubicBezTo>
                    <a:cubicBezTo>
                      <a:pt x="189" y="109"/>
                      <a:pt x="189" y="109"/>
                      <a:pt x="189" y="109"/>
                    </a:cubicBezTo>
                    <a:cubicBezTo>
                      <a:pt x="196" y="87"/>
                      <a:pt x="182" y="57"/>
                      <a:pt x="158" y="41"/>
                    </a:cubicBezTo>
                    <a:cubicBezTo>
                      <a:pt x="116" y="15"/>
                      <a:pt x="116" y="15"/>
                      <a:pt x="116" y="15"/>
                    </a:cubicBezTo>
                    <a:cubicBezTo>
                      <a:pt x="93" y="0"/>
                      <a:pt x="68" y="6"/>
                      <a:pt x="62" y="29"/>
                    </a:cubicBezTo>
                    <a:cubicBezTo>
                      <a:pt x="47" y="81"/>
                      <a:pt x="47" y="81"/>
                      <a:pt x="47" y="81"/>
                    </a:cubicBezTo>
                    <a:cubicBezTo>
                      <a:pt x="37" y="77"/>
                      <a:pt x="29" y="80"/>
                      <a:pt x="26" y="89"/>
                    </a:cubicBezTo>
                    <a:cubicBezTo>
                      <a:pt x="3" y="171"/>
                      <a:pt x="3" y="171"/>
                      <a:pt x="3" y="171"/>
                    </a:cubicBezTo>
                    <a:cubicBezTo>
                      <a:pt x="0" y="181"/>
                      <a:pt x="7" y="194"/>
                      <a:pt x="18" y="201"/>
                    </a:cubicBezTo>
                    <a:cubicBezTo>
                      <a:pt x="138" y="277"/>
                      <a:pt x="138" y="277"/>
                      <a:pt x="138" y="277"/>
                    </a:cubicBezTo>
                    <a:cubicBezTo>
                      <a:pt x="149" y="284"/>
                      <a:pt x="160" y="282"/>
                      <a:pt x="162" y="272"/>
                    </a:cubicBezTo>
                    <a:cubicBezTo>
                      <a:pt x="164" y="266"/>
                      <a:pt x="164" y="266"/>
                      <a:pt x="164" y="266"/>
                    </a:cubicBezTo>
                    <a:cubicBezTo>
                      <a:pt x="167" y="256"/>
                      <a:pt x="167" y="256"/>
                      <a:pt x="167" y="256"/>
                    </a:cubicBezTo>
                    <a:cubicBezTo>
                      <a:pt x="171" y="243"/>
                      <a:pt x="171" y="243"/>
                      <a:pt x="171" y="243"/>
                    </a:cubicBezTo>
                    <a:cubicBezTo>
                      <a:pt x="173" y="233"/>
                      <a:pt x="173" y="233"/>
                      <a:pt x="173" y="233"/>
                    </a:cubicBezTo>
                    <a:cubicBezTo>
                      <a:pt x="178" y="218"/>
                      <a:pt x="178" y="218"/>
                      <a:pt x="178" y="218"/>
                    </a:cubicBezTo>
                    <a:cubicBezTo>
                      <a:pt x="180" y="208"/>
                      <a:pt x="180" y="208"/>
                      <a:pt x="180" y="208"/>
                    </a:cubicBezTo>
                    <a:cubicBezTo>
                      <a:pt x="181" y="206"/>
                      <a:pt x="181" y="206"/>
                      <a:pt x="181" y="206"/>
                    </a:cubicBezTo>
                    <a:cubicBezTo>
                      <a:pt x="186" y="190"/>
                      <a:pt x="186" y="190"/>
                      <a:pt x="186" y="190"/>
                    </a:cubicBezTo>
                    <a:cubicBezTo>
                      <a:pt x="188" y="182"/>
                      <a:pt x="184" y="171"/>
                      <a:pt x="176" y="164"/>
                    </a:cubicBezTo>
                    <a:close/>
                    <a:moveTo>
                      <a:pt x="99" y="194"/>
                    </a:moveTo>
                    <a:cubicBezTo>
                      <a:pt x="95" y="207"/>
                      <a:pt x="95" y="207"/>
                      <a:pt x="95" y="207"/>
                    </a:cubicBezTo>
                    <a:cubicBezTo>
                      <a:pt x="94" y="209"/>
                      <a:pt x="91" y="210"/>
                      <a:pt x="87" y="207"/>
                    </a:cubicBezTo>
                    <a:cubicBezTo>
                      <a:pt x="83" y="205"/>
                      <a:pt x="80" y="201"/>
                      <a:pt x="81" y="198"/>
                    </a:cubicBezTo>
                    <a:cubicBezTo>
                      <a:pt x="85" y="185"/>
                      <a:pt x="85" y="185"/>
                      <a:pt x="85" y="185"/>
                    </a:cubicBezTo>
                    <a:cubicBezTo>
                      <a:pt x="80" y="179"/>
                      <a:pt x="78" y="172"/>
                      <a:pt x="79" y="166"/>
                    </a:cubicBezTo>
                    <a:cubicBezTo>
                      <a:pt x="82" y="157"/>
                      <a:pt x="91" y="155"/>
                      <a:pt x="100" y="161"/>
                    </a:cubicBezTo>
                    <a:cubicBezTo>
                      <a:pt x="109" y="166"/>
                      <a:pt x="114" y="178"/>
                      <a:pt x="112" y="186"/>
                    </a:cubicBezTo>
                    <a:cubicBezTo>
                      <a:pt x="110" y="192"/>
                      <a:pt x="105" y="195"/>
                      <a:pt x="99" y="194"/>
                    </a:cubicBez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7" name="Freeform 1622"/>
              <p:cNvSpPr/>
              <p:nvPr/>
            </p:nvSpPr>
            <p:spPr bwMode="auto">
              <a:xfrm>
                <a:off x="2108" y="1258"/>
                <a:ext cx="326" cy="299"/>
              </a:xfrm>
              <a:custGeom>
                <a:avLst/>
                <a:gdLst>
                  <a:gd name="T0" fmla="*/ 52 w 326"/>
                  <a:gd name="T1" fmla="*/ 299 h 299"/>
                  <a:gd name="T2" fmla="*/ 0 w 326"/>
                  <a:gd name="T3" fmla="*/ 265 h 299"/>
                  <a:gd name="T4" fmla="*/ 277 w 326"/>
                  <a:gd name="T5" fmla="*/ 0 h 299"/>
                  <a:gd name="T6" fmla="*/ 326 w 326"/>
                  <a:gd name="T7" fmla="*/ 35 h 299"/>
                  <a:gd name="T8" fmla="*/ 52 w 326"/>
                  <a:gd name="T9" fmla="*/ 299 h 299"/>
                </a:gdLst>
                <a:ahLst/>
                <a:cxnLst>
                  <a:cxn ang="0">
                    <a:pos x="T0" y="T1"/>
                  </a:cxn>
                  <a:cxn ang="0">
                    <a:pos x="T2" y="T3"/>
                  </a:cxn>
                  <a:cxn ang="0">
                    <a:pos x="T4" y="T5"/>
                  </a:cxn>
                  <a:cxn ang="0">
                    <a:pos x="T6" y="T7"/>
                  </a:cxn>
                  <a:cxn ang="0">
                    <a:pos x="T8" y="T9"/>
                  </a:cxn>
                </a:cxnLst>
                <a:rect l="0" t="0" r="r" b="b"/>
                <a:pathLst>
                  <a:path w="326" h="299">
                    <a:moveTo>
                      <a:pt x="52" y="299"/>
                    </a:moveTo>
                    <a:lnTo>
                      <a:pt x="0" y="265"/>
                    </a:lnTo>
                    <a:lnTo>
                      <a:pt x="277" y="0"/>
                    </a:lnTo>
                    <a:lnTo>
                      <a:pt x="326" y="35"/>
                    </a:lnTo>
                    <a:lnTo>
                      <a:pt x="52" y="2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8" name="Freeform 1623"/>
              <p:cNvSpPr/>
              <p:nvPr/>
            </p:nvSpPr>
            <p:spPr bwMode="auto">
              <a:xfrm>
                <a:off x="2184" y="1432"/>
                <a:ext cx="199" cy="177"/>
              </a:xfrm>
              <a:custGeom>
                <a:avLst/>
                <a:gdLst>
                  <a:gd name="T0" fmla="*/ 50 w 199"/>
                  <a:gd name="T1" fmla="*/ 177 h 177"/>
                  <a:gd name="T2" fmla="*/ 0 w 199"/>
                  <a:gd name="T3" fmla="*/ 142 h 177"/>
                  <a:gd name="T4" fmla="*/ 149 w 199"/>
                  <a:gd name="T5" fmla="*/ 0 h 177"/>
                  <a:gd name="T6" fmla="*/ 199 w 199"/>
                  <a:gd name="T7" fmla="*/ 34 h 177"/>
                  <a:gd name="T8" fmla="*/ 50 w 199"/>
                  <a:gd name="T9" fmla="*/ 177 h 177"/>
                </a:gdLst>
                <a:ahLst/>
                <a:cxnLst>
                  <a:cxn ang="0">
                    <a:pos x="T0" y="T1"/>
                  </a:cxn>
                  <a:cxn ang="0">
                    <a:pos x="T2" y="T3"/>
                  </a:cxn>
                  <a:cxn ang="0">
                    <a:pos x="T4" y="T5"/>
                  </a:cxn>
                  <a:cxn ang="0">
                    <a:pos x="T6" y="T7"/>
                  </a:cxn>
                  <a:cxn ang="0">
                    <a:pos x="T8" y="T9"/>
                  </a:cxn>
                </a:cxnLst>
                <a:rect l="0" t="0" r="r" b="b"/>
                <a:pathLst>
                  <a:path w="199" h="177">
                    <a:moveTo>
                      <a:pt x="50" y="177"/>
                    </a:moveTo>
                    <a:lnTo>
                      <a:pt x="0" y="142"/>
                    </a:lnTo>
                    <a:lnTo>
                      <a:pt x="149" y="0"/>
                    </a:lnTo>
                    <a:lnTo>
                      <a:pt x="199" y="34"/>
                    </a:lnTo>
                    <a:lnTo>
                      <a:pt x="50" y="1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9" name="Freeform 1624"/>
              <p:cNvSpPr/>
              <p:nvPr/>
            </p:nvSpPr>
            <p:spPr bwMode="auto">
              <a:xfrm>
                <a:off x="2259" y="1451"/>
                <a:ext cx="233" cy="209"/>
              </a:xfrm>
              <a:custGeom>
                <a:avLst/>
                <a:gdLst>
                  <a:gd name="T0" fmla="*/ 51 w 233"/>
                  <a:gd name="T1" fmla="*/ 209 h 209"/>
                  <a:gd name="T2" fmla="*/ 0 w 233"/>
                  <a:gd name="T3" fmla="*/ 176 h 209"/>
                  <a:gd name="T4" fmla="*/ 182 w 233"/>
                  <a:gd name="T5" fmla="*/ 0 h 209"/>
                  <a:gd name="T6" fmla="*/ 233 w 233"/>
                  <a:gd name="T7" fmla="*/ 35 h 209"/>
                  <a:gd name="T8" fmla="*/ 51 w 233"/>
                  <a:gd name="T9" fmla="*/ 209 h 209"/>
                </a:gdLst>
                <a:ahLst/>
                <a:cxnLst>
                  <a:cxn ang="0">
                    <a:pos x="T0" y="T1"/>
                  </a:cxn>
                  <a:cxn ang="0">
                    <a:pos x="T2" y="T3"/>
                  </a:cxn>
                  <a:cxn ang="0">
                    <a:pos x="T4" y="T5"/>
                  </a:cxn>
                  <a:cxn ang="0">
                    <a:pos x="T6" y="T7"/>
                  </a:cxn>
                  <a:cxn ang="0">
                    <a:pos x="T8" y="T9"/>
                  </a:cxn>
                </a:cxnLst>
                <a:rect l="0" t="0" r="r" b="b"/>
                <a:pathLst>
                  <a:path w="233" h="209">
                    <a:moveTo>
                      <a:pt x="51" y="209"/>
                    </a:moveTo>
                    <a:lnTo>
                      <a:pt x="0" y="176"/>
                    </a:lnTo>
                    <a:lnTo>
                      <a:pt x="182" y="0"/>
                    </a:lnTo>
                    <a:lnTo>
                      <a:pt x="233" y="35"/>
                    </a:lnTo>
                    <a:lnTo>
                      <a:pt x="51" y="2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0" name="Freeform 1625"/>
              <p:cNvSpPr/>
              <p:nvPr/>
            </p:nvSpPr>
            <p:spPr bwMode="auto">
              <a:xfrm>
                <a:off x="2335" y="1471"/>
                <a:ext cx="267" cy="242"/>
              </a:xfrm>
              <a:custGeom>
                <a:avLst/>
                <a:gdLst>
                  <a:gd name="T0" fmla="*/ 50 w 267"/>
                  <a:gd name="T1" fmla="*/ 242 h 242"/>
                  <a:gd name="T2" fmla="*/ 0 w 267"/>
                  <a:gd name="T3" fmla="*/ 207 h 242"/>
                  <a:gd name="T4" fmla="*/ 217 w 267"/>
                  <a:gd name="T5" fmla="*/ 0 h 242"/>
                  <a:gd name="T6" fmla="*/ 267 w 267"/>
                  <a:gd name="T7" fmla="*/ 33 h 242"/>
                  <a:gd name="T8" fmla="*/ 50 w 267"/>
                  <a:gd name="T9" fmla="*/ 242 h 242"/>
                </a:gdLst>
                <a:ahLst/>
                <a:cxnLst>
                  <a:cxn ang="0">
                    <a:pos x="T0" y="T1"/>
                  </a:cxn>
                  <a:cxn ang="0">
                    <a:pos x="T2" y="T3"/>
                  </a:cxn>
                  <a:cxn ang="0">
                    <a:pos x="T4" y="T5"/>
                  </a:cxn>
                  <a:cxn ang="0">
                    <a:pos x="T6" y="T7"/>
                  </a:cxn>
                  <a:cxn ang="0">
                    <a:pos x="T8" y="T9"/>
                  </a:cxn>
                </a:cxnLst>
                <a:rect l="0" t="0" r="r" b="b"/>
                <a:pathLst>
                  <a:path w="267" h="242">
                    <a:moveTo>
                      <a:pt x="50" y="242"/>
                    </a:moveTo>
                    <a:lnTo>
                      <a:pt x="0" y="207"/>
                    </a:lnTo>
                    <a:lnTo>
                      <a:pt x="217" y="0"/>
                    </a:lnTo>
                    <a:lnTo>
                      <a:pt x="267" y="33"/>
                    </a:lnTo>
                    <a:lnTo>
                      <a:pt x="50" y="2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1" name="Freeform 1626"/>
              <p:cNvSpPr/>
              <p:nvPr/>
            </p:nvSpPr>
            <p:spPr bwMode="auto">
              <a:xfrm>
                <a:off x="2353" y="1355"/>
                <a:ext cx="219" cy="110"/>
              </a:xfrm>
              <a:custGeom>
                <a:avLst/>
                <a:gdLst>
                  <a:gd name="T0" fmla="*/ 0 w 132"/>
                  <a:gd name="T1" fmla="*/ 33 h 66"/>
                  <a:gd name="T2" fmla="*/ 87 w 132"/>
                  <a:gd name="T3" fmla="*/ 22 h 66"/>
                  <a:gd name="T4" fmla="*/ 83 w 132"/>
                  <a:gd name="T5" fmla="*/ 0 h 66"/>
                  <a:gd name="T6" fmla="*/ 132 w 132"/>
                  <a:gd name="T7" fmla="*/ 18 h 66"/>
                  <a:gd name="T8" fmla="*/ 100 w 132"/>
                  <a:gd name="T9" fmla="*/ 61 h 66"/>
                  <a:gd name="T10" fmla="*/ 93 w 132"/>
                  <a:gd name="T11" fmla="*/ 41 h 66"/>
                  <a:gd name="T12" fmla="*/ 0 w 132"/>
                  <a:gd name="T13" fmla="*/ 33 h 66"/>
                </a:gdLst>
                <a:ahLst/>
                <a:cxnLst>
                  <a:cxn ang="0">
                    <a:pos x="T0" y="T1"/>
                  </a:cxn>
                  <a:cxn ang="0">
                    <a:pos x="T2" y="T3"/>
                  </a:cxn>
                  <a:cxn ang="0">
                    <a:pos x="T4" y="T5"/>
                  </a:cxn>
                  <a:cxn ang="0">
                    <a:pos x="T6" y="T7"/>
                  </a:cxn>
                  <a:cxn ang="0">
                    <a:pos x="T8" y="T9"/>
                  </a:cxn>
                  <a:cxn ang="0">
                    <a:pos x="T10" y="T11"/>
                  </a:cxn>
                  <a:cxn ang="0">
                    <a:pos x="T12" y="T13"/>
                  </a:cxn>
                </a:cxnLst>
                <a:rect l="0" t="0" r="r" b="b"/>
                <a:pathLst>
                  <a:path w="132" h="66">
                    <a:moveTo>
                      <a:pt x="0" y="33"/>
                    </a:moveTo>
                    <a:cubicBezTo>
                      <a:pt x="0" y="33"/>
                      <a:pt x="51" y="50"/>
                      <a:pt x="87" y="22"/>
                    </a:cubicBezTo>
                    <a:cubicBezTo>
                      <a:pt x="83" y="0"/>
                      <a:pt x="83" y="0"/>
                      <a:pt x="83" y="0"/>
                    </a:cubicBezTo>
                    <a:cubicBezTo>
                      <a:pt x="132" y="18"/>
                      <a:pt x="132" y="18"/>
                      <a:pt x="132" y="18"/>
                    </a:cubicBezTo>
                    <a:cubicBezTo>
                      <a:pt x="100" y="61"/>
                      <a:pt x="100" y="61"/>
                      <a:pt x="100" y="61"/>
                    </a:cubicBezTo>
                    <a:cubicBezTo>
                      <a:pt x="93" y="41"/>
                      <a:pt x="93" y="41"/>
                      <a:pt x="93" y="41"/>
                    </a:cubicBezTo>
                    <a:cubicBezTo>
                      <a:pt x="93" y="41"/>
                      <a:pt x="47" y="66"/>
                      <a:pt x="0"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2" name="Freeform 1627"/>
              <p:cNvSpPr/>
              <p:nvPr/>
            </p:nvSpPr>
            <p:spPr bwMode="auto">
              <a:xfrm>
                <a:off x="2648" y="3114"/>
                <a:ext cx="98" cy="157"/>
              </a:xfrm>
              <a:custGeom>
                <a:avLst/>
                <a:gdLst>
                  <a:gd name="T0" fmla="*/ 12 w 59"/>
                  <a:gd name="T1" fmla="*/ 49 h 95"/>
                  <a:gd name="T2" fmla="*/ 0 w 59"/>
                  <a:gd name="T3" fmla="*/ 3 h 95"/>
                  <a:gd name="T4" fmla="*/ 3 w 59"/>
                  <a:gd name="T5" fmla="*/ 0 h 95"/>
                  <a:gd name="T6" fmla="*/ 9 w 59"/>
                  <a:gd name="T7" fmla="*/ 5 h 95"/>
                  <a:gd name="T8" fmla="*/ 21 w 59"/>
                  <a:gd name="T9" fmla="*/ 50 h 95"/>
                  <a:gd name="T10" fmla="*/ 28 w 59"/>
                  <a:gd name="T11" fmla="*/ 59 h 95"/>
                  <a:gd name="T12" fmla="*/ 29 w 59"/>
                  <a:gd name="T13" fmla="*/ 63 h 95"/>
                  <a:gd name="T14" fmla="*/ 56 w 59"/>
                  <a:gd name="T15" fmla="*/ 89 h 95"/>
                  <a:gd name="T16" fmla="*/ 57 w 59"/>
                  <a:gd name="T17" fmla="*/ 95 h 95"/>
                  <a:gd name="T18" fmla="*/ 55 w 59"/>
                  <a:gd name="T19" fmla="*/ 95 h 95"/>
                  <a:gd name="T20" fmla="*/ 51 w 59"/>
                  <a:gd name="T21" fmla="*/ 93 h 95"/>
                  <a:gd name="T22" fmla="*/ 24 w 59"/>
                  <a:gd name="T23" fmla="*/ 67 h 95"/>
                  <a:gd name="T24" fmla="*/ 21 w 59"/>
                  <a:gd name="T25" fmla="*/ 66 h 95"/>
                  <a:gd name="T26" fmla="*/ 9 w 59"/>
                  <a:gd name="T27" fmla="*/ 55 h 95"/>
                  <a:gd name="T28" fmla="*/ 12 w 59"/>
                  <a:gd name="T29" fmla="*/ 4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95">
                    <a:moveTo>
                      <a:pt x="12" y="49"/>
                    </a:moveTo>
                    <a:cubicBezTo>
                      <a:pt x="0" y="3"/>
                      <a:pt x="0" y="3"/>
                      <a:pt x="0" y="3"/>
                    </a:cubicBezTo>
                    <a:cubicBezTo>
                      <a:pt x="0" y="1"/>
                      <a:pt x="1" y="0"/>
                      <a:pt x="3" y="0"/>
                    </a:cubicBezTo>
                    <a:cubicBezTo>
                      <a:pt x="6" y="1"/>
                      <a:pt x="8" y="3"/>
                      <a:pt x="9" y="5"/>
                    </a:cubicBezTo>
                    <a:cubicBezTo>
                      <a:pt x="21" y="50"/>
                      <a:pt x="21" y="50"/>
                      <a:pt x="21" y="50"/>
                    </a:cubicBezTo>
                    <a:cubicBezTo>
                      <a:pt x="24" y="52"/>
                      <a:pt x="27" y="56"/>
                      <a:pt x="28" y="59"/>
                    </a:cubicBezTo>
                    <a:cubicBezTo>
                      <a:pt x="29" y="61"/>
                      <a:pt x="29" y="62"/>
                      <a:pt x="29" y="63"/>
                    </a:cubicBezTo>
                    <a:cubicBezTo>
                      <a:pt x="56" y="89"/>
                      <a:pt x="56" y="89"/>
                      <a:pt x="56" y="89"/>
                    </a:cubicBezTo>
                    <a:cubicBezTo>
                      <a:pt x="58" y="91"/>
                      <a:pt x="59" y="94"/>
                      <a:pt x="57" y="95"/>
                    </a:cubicBezTo>
                    <a:cubicBezTo>
                      <a:pt x="57" y="95"/>
                      <a:pt x="56" y="95"/>
                      <a:pt x="55" y="95"/>
                    </a:cubicBezTo>
                    <a:cubicBezTo>
                      <a:pt x="54" y="95"/>
                      <a:pt x="52" y="94"/>
                      <a:pt x="51" y="93"/>
                    </a:cubicBezTo>
                    <a:cubicBezTo>
                      <a:pt x="24" y="67"/>
                      <a:pt x="24" y="67"/>
                      <a:pt x="24" y="67"/>
                    </a:cubicBezTo>
                    <a:cubicBezTo>
                      <a:pt x="23" y="67"/>
                      <a:pt x="22" y="67"/>
                      <a:pt x="21" y="66"/>
                    </a:cubicBezTo>
                    <a:cubicBezTo>
                      <a:pt x="16" y="65"/>
                      <a:pt x="11" y="60"/>
                      <a:pt x="9" y="55"/>
                    </a:cubicBezTo>
                    <a:cubicBezTo>
                      <a:pt x="8" y="52"/>
                      <a:pt x="10" y="49"/>
                      <a:pt x="12"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3" name="Freeform 1628"/>
              <p:cNvSpPr>
                <a:spLocks noEditPoints="1"/>
              </p:cNvSpPr>
              <p:nvPr/>
            </p:nvSpPr>
            <p:spPr bwMode="auto">
              <a:xfrm>
                <a:off x="2542" y="3041"/>
                <a:ext cx="275" cy="343"/>
              </a:xfrm>
              <a:custGeom>
                <a:avLst/>
                <a:gdLst>
                  <a:gd name="T0" fmla="*/ 158 w 166"/>
                  <a:gd name="T1" fmla="*/ 117 h 207"/>
                  <a:gd name="T2" fmla="*/ 100 w 166"/>
                  <a:gd name="T3" fmla="*/ 45 h 207"/>
                  <a:gd name="T4" fmla="*/ 101 w 166"/>
                  <a:gd name="T5" fmla="*/ 41 h 207"/>
                  <a:gd name="T6" fmla="*/ 119 w 166"/>
                  <a:gd name="T7" fmla="*/ 51 h 207"/>
                  <a:gd name="T8" fmla="*/ 104 w 166"/>
                  <a:gd name="T9" fmla="*/ 26 h 207"/>
                  <a:gd name="T10" fmla="*/ 104 w 166"/>
                  <a:gd name="T11" fmla="*/ 23 h 207"/>
                  <a:gd name="T12" fmla="*/ 101 w 166"/>
                  <a:gd name="T13" fmla="*/ 19 h 207"/>
                  <a:gd name="T14" fmla="*/ 97 w 166"/>
                  <a:gd name="T15" fmla="*/ 19 h 207"/>
                  <a:gd name="T16" fmla="*/ 96 w 166"/>
                  <a:gd name="T17" fmla="*/ 21 h 207"/>
                  <a:gd name="T18" fmla="*/ 75 w 166"/>
                  <a:gd name="T19" fmla="*/ 26 h 207"/>
                  <a:gd name="T20" fmla="*/ 93 w 166"/>
                  <a:gd name="T21" fmla="*/ 36 h 207"/>
                  <a:gd name="T22" fmla="*/ 92 w 166"/>
                  <a:gd name="T23" fmla="*/ 41 h 207"/>
                  <a:gd name="T24" fmla="*/ 64 w 166"/>
                  <a:gd name="T25" fmla="*/ 31 h 207"/>
                  <a:gd name="T26" fmla="*/ 38 w 166"/>
                  <a:gd name="T27" fmla="*/ 30 h 207"/>
                  <a:gd name="T28" fmla="*/ 35 w 166"/>
                  <a:gd name="T29" fmla="*/ 25 h 207"/>
                  <a:gd name="T30" fmla="*/ 49 w 166"/>
                  <a:gd name="T31" fmla="*/ 22 h 207"/>
                  <a:gd name="T32" fmla="*/ 22 w 166"/>
                  <a:gd name="T33" fmla="*/ 7 h 207"/>
                  <a:gd name="T34" fmla="*/ 19 w 166"/>
                  <a:gd name="T35" fmla="*/ 3 h 207"/>
                  <a:gd name="T36" fmla="*/ 15 w 166"/>
                  <a:gd name="T37" fmla="*/ 1 h 207"/>
                  <a:gd name="T38" fmla="*/ 14 w 166"/>
                  <a:gd name="T39" fmla="*/ 4 h 207"/>
                  <a:gd name="T40" fmla="*/ 16 w 166"/>
                  <a:gd name="T41" fmla="*/ 8 h 207"/>
                  <a:gd name="T42" fmla="*/ 14 w 166"/>
                  <a:gd name="T43" fmla="*/ 30 h 207"/>
                  <a:gd name="T44" fmla="*/ 29 w 166"/>
                  <a:gd name="T45" fmla="*/ 26 h 207"/>
                  <a:gd name="T46" fmla="*/ 32 w 166"/>
                  <a:gd name="T47" fmla="*/ 31 h 207"/>
                  <a:gd name="T48" fmla="*/ 7 w 166"/>
                  <a:gd name="T49" fmla="*/ 86 h 207"/>
                  <a:gd name="T50" fmla="*/ 69 w 166"/>
                  <a:gd name="T51" fmla="*/ 159 h 207"/>
                  <a:gd name="T52" fmla="*/ 63 w 166"/>
                  <a:gd name="T53" fmla="*/ 184 h 207"/>
                  <a:gd name="T54" fmla="*/ 66 w 166"/>
                  <a:gd name="T55" fmla="*/ 189 h 207"/>
                  <a:gd name="T56" fmla="*/ 71 w 166"/>
                  <a:gd name="T57" fmla="*/ 189 h 207"/>
                  <a:gd name="T58" fmla="*/ 76 w 166"/>
                  <a:gd name="T59" fmla="*/ 163 h 207"/>
                  <a:gd name="T60" fmla="*/ 102 w 166"/>
                  <a:gd name="T61" fmla="*/ 172 h 207"/>
                  <a:gd name="T62" fmla="*/ 126 w 166"/>
                  <a:gd name="T63" fmla="*/ 173 h 207"/>
                  <a:gd name="T64" fmla="*/ 147 w 166"/>
                  <a:gd name="T65" fmla="*/ 204 h 207"/>
                  <a:gd name="T66" fmla="*/ 151 w 166"/>
                  <a:gd name="T67" fmla="*/ 206 h 207"/>
                  <a:gd name="T68" fmla="*/ 153 w 166"/>
                  <a:gd name="T69" fmla="*/ 203 h 207"/>
                  <a:gd name="T70" fmla="*/ 132 w 166"/>
                  <a:gd name="T71" fmla="*/ 172 h 207"/>
                  <a:gd name="T72" fmla="*/ 158 w 166"/>
                  <a:gd name="T73" fmla="*/ 117 h 207"/>
                  <a:gd name="T74" fmla="*/ 100 w 166"/>
                  <a:gd name="T75" fmla="*/ 164 h 207"/>
                  <a:gd name="T76" fmla="*/ 16 w 166"/>
                  <a:gd name="T77" fmla="*/ 88 h 207"/>
                  <a:gd name="T78" fmla="*/ 66 w 166"/>
                  <a:gd name="T79" fmla="*/ 38 h 207"/>
                  <a:gd name="T80" fmla="*/ 150 w 166"/>
                  <a:gd name="T81" fmla="*/ 115 h 207"/>
                  <a:gd name="T82" fmla="*/ 100 w 166"/>
                  <a:gd name="T83" fmla="*/ 1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207">
                    <a:moveTo>
                      <a:pt x="158" y="117"/>
                    </a:moveTo>
                    <a:cubicBezTo>
                      <a:pt x="151" y="89"/>
                      <a:pt x="127" y="62"/>
                      <a:pt x="100" y="45"/>
                    </a:cubicBezTo>
                    <a:cubicBezTo>
                      <a:pt x="101" y="41"/>
                      <a:pt x="101" y="41"/>
                      <a:pt x="101" y="41"/>
                    </a:cubicBezTo>
                    <a:cubicBezTo>
                      <a:pt x="119" y="51"/>
                      <a:pt x="119" y="51"/>
                      <a:pt x="119" y="51"/>
                    </a:cubicBezTo>
                    <a:cubicBezTo>
                      <a:pt x="120" y="43"/>
                      <a:pt x="114" y="33"/>
                      <a:pt x="104" y="26"/>
                    </a:cubicBezTo>
                    <a:cubicBezTo>
                      <a:pt x="104" y="23"/>
                      <a:pt x="104" y="23"/>
                      <a:pt x="104" y="23"/>
                    </a:cubicBezTo>
                    <a:cubicBezTo>
                      <a:pt x="105" y="22"/>
                      <a:pt x="103" y="20"/>
                      <a:pt x="101" y="19"/>
                    </a:cubicBezTo>
                    <a:cubicBezTo>
                      <a:pt x="99" y="17"/>
                      <a:pt x="97" y="17"/>
                      <a:pt x="97" y="19"/>
                    </a:cubicBezTo>
                    <a:cubicBezTo>
                      <a:pt x="96" y="21"/>
                      <a:pt x="96" y="21"/>
                      <a:pt x="96" y="21"/>
                    </a:cubicBezTo>
                    <a:cubicBezTo>
                      <a:pt x="86" y="17"/>
                      <a:pt x="76" y="19"/>
                      <a:pt x="75" y="26"/>
                    </a:cubicBezTo>
                    <a:cubicBezTo>
                      <a:pt x="93" y="36"/>
                      <a:pt x="93" y="36"/>
                      <a:pt x="93" y="36"/>
                    </a:cubicBezTo>
                    <a:cubicBezTo>
                      <a:pt x="92" y="41"/>
                      <a:pt x="92" y="41"/>
                      <a:pt x="92" y="41"/>
                    </a:cubicBezTo>
                    <a:cubicBezTo>
                      <a:pt x="83" y="36"/>
                      <a:pt x="73" y="33"/>
                      <a:pt x="64" y="31"/>
                    </a:cubicBezTo>
                    <a:cubicBezTo>
                      <a:pt x="54" y="29"/>
                      <a:pt x="45" y="28"/>
                      <a:pt x="38" y="30"/>
                    </a:cubicBezTo>
                    <a:cubicBezTo>
                      <a:pt x="35" y="25"/>
                      <a:pt x="35" y="25"/>
                      <a:pt x="35" y="25"/>
                    </a:cubicBezTo>
                    <a:cubicBezTo>
                      <a:pt x="49" y="22"/>
                      <a:pt x="49" y="22"/>
                      <a:pt x="49" y="22"/>
                    </a:cubicBezTo>
                    <a:cubicBezTo>
                      <a:pt x="43" y="13"/>
                      <a:pt x="32" y="7"/>
                      <a:pt x="22" y="7"/>
                    </a:cubicBezTo>
                    <a:cubicBezTo>
                      <a:pt x="19" y="3"/>
                      <a:pt x="19" y="3"/>
                      <a:pt x="19" y="3"/>
                    </a:cubicBezTo>
                    <a:cubicBezTo>
                      <a:pt x="19" y="1"/>
                      <a:pt x="16" y="0"/>
                      <a:pt x="15" y="1"/>
                    </a:cubicBezTo>
                    <a:cubicBezTo>
                      <a:pt x="13" y="1"/>
                      <a:pt x="13" y="2"/>
                      <a:pt x="14" y="4"/>
                    </a:cubicBezTo>
                    <a:cubicBezTo>
                      <a:pt x="16" y="8"/>
                      <a:pt x="16" y="8"/>
                      <a:pt x="16" y="8"/>
                    </a:cubicBezTo>
                    <a:cubicBezTo>
                      <a:pt x="9" y="11"/>
                      <a:pt x="8" y="21"/>
                      <a:pt x="14" y="30"/>
                    </a:cubicBezTo>
                    <a:cubicBezTo>
                      <a:pt x="29" y="26"/>
                      <a:pt x="29" y="26"/>
                      <a:pt x="29" y="26"/>
                    </a:cubicBezTo>
                    <a:cubicBezTo>
                      <a:pt x="32" y="31"/>
                      <a:pt x="32" y="31"/>
                      <a:pt x="32" y="31"/>
                    </a:cubicBezTo>
                    <a:cubicBezTo>
                      <a:pt x="10" y="38"/>
                      <a:pt x="0" y="58"/>
                      <a:pt x="7" y="86"/>
                    </a:cubicBezTo>
                    <a:cubicBezTo>
                      <a:pt x="15" y="114"/>
                      <a:pt x="40" y="143"/>
                      <a:pt x="69" y="159"/>
                    </a:cubicBezTo>
                    <a:cubicBezTo>
                      <a:pt x="63" y="184"/>
                      <a:pt x="63" y="184"/>
                      <a:pt x="63" y="184"/>
                    </a:cubicBezTo>
                    <a:cubicBezTo>
                      <a:pt x="63" y="186"/>
                      <a:pt x="64" y="188"/>
                      <a:pt x="66" y="189"/>
                    </a:cubicBezTo>
                    <a:cubicBezTo>
                      <a:pt x="69" y="190"/>
                      <a:pt x="70" y="190"/>
                      <a:pt x="71" y="189"/>
                    </a:cubicBezTo>
                    <a:cubicBezTo>
                      <a:pt x="76" y="163"/>
                      <a:pt x="76" y="163"/>
                      <a:pt x="76" y="163"/>
                    </a:cubicBezTo>
                    <a:cubicBezTo>
                      <a:pt x="85" y="167"/>
                      <a:pt x="93" y="171"/>
                      <a:pt x="102" y="172"/>
                    </a:cubicBezTo>
                    <a:cubicBezTo>
                      <a:pt x="111" y="174"/>
                      <a:pt x="119" y="174"/>
                      <a:pt x="126" y="173"/>
                    </a:cubicBezTo>
                    <a:cubicBezTo>
                      <a:pt x="147" y="204"/>
                      <a:pt x="147" y="204"/>
                      <a:pt x="147" y="204"/>
                    </a:cubicBezTo>
                    <a:cubicBezTo>
                      <a:pt x="148" y="206"/>
                      <a:pt x="150" y="207"/>
                      <a:pt x="151" y="206"/>
                    </a:cubicBezTo>
                    <a:cubicBezTo>
                      <a:pt x="153" y="206"/>
                      <a:pt x="153" y="204"/>
                      <a:pt x="153" y="203"/>
                    </a:cubicBezTo>
                    <a:cubicBezTo>
                      <a:pt x="132" y="172"/>
                      <a:pt x="132" y="172"/>
                      <a:pt x="132" y="172"/>
                    </a:cubicBezTo>
                    <a:cubicBezTo>
                      <a:pt x="155" y="166"/>
                      <a:pt x="166" y="146"/>
                      <a:pt x="158" y="117"/>
                    </a:cubicBezTo>
                    <a:close/>
                    <a:moveTo>
                      <a:pt x="100" y="164"/>
                    </a:moveTo>
                    <a:cubicBezTo>
                      <a:pt x="63" y="157"/>
                      <a:pt x="25" y="122"/>
                      <a:pt x="16" y="88"/>
                    </a:cubicBezTo>
                    <a:cubicBezTo>
                      <a:pt x="7" y="53"/>
                      <a:pt x="29" y="31"/>
                      <a:pt x="66" y="38"/>
                    </a:cubicBezTo>
                    <a:cubicBezTo>
                      <a:pt x="103" y="46"/>
                      <a:pt x="140" y="81"/>
                      <a:pt x="150" y="115"/>
                    </a:cubicBezTo>
                    <a:cubicBezTo>
                      <a:pt x="159" y="150"/>
                      <a:pt x="137" y="172"/>
                      <a:pt x="100" y="1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4" name="Freeform 1629"/>
              <p:cNvSpPr/>
              <p:nvPr/>
            </p:nvSpPr>
            <p:spPr bwMode="auto">
              <a:xfrm>
                <a:off x="4206" y="1670"/>
                <a:ext cx="319" cy="106"/>
              </a:xfrm>
              <a:custGeom>
                <a:avLst/>
                <a:gdLst>
                  <a:gd name="T0" fmla="*/ 193 w 193"/>
                  <a:gd name="T1" fmla="*/ 55 h 64"/>
                  <a:gd name="T2" fmla="*/ 112 w 193"/>
                  <a:gd name="T3" fmla="*/ 3 h 64"/>
                  <a:gd name="T4" fmla="*/ 107 w 193"/>
                  <a:gd name="T5" fmla="*/ 0 h 64"/>
                  <a:gd name="T6" fmla="*/ 98 w 193"/>
                  <a:gd name="T7" fmla="*/ 1 h 64"/>
                  <a:gd name="T8" fmla="*/ 0 w 193"/>
                  <a:gd name="T9" fmla="*/ 8 h 64"/>
                  <a:gd name="T10" fmla="*/ 69 w 193"/>
                  <a:gd name="T11" fmla="*/ 50 h 64"/>
                  <a:gd name="T12" fmla="*/ 82 w 193"/>
                  <a:gd name="T13" fmla="*/ 53 h 64"/>
                  <a:gd name="T14" fmla="*/ 159 w 193"/>
                  <a:gd name="T15" fmla="*/ 62 h 64"/>
                  <a:gd name="T16" fmla="*/ 193 w 193"/>
                  <a:gd name="T17"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64">
                    <a:moveTo>
                      <a:pt x="193" y="55"/>
                    </a:moveTo>
                    <a:cubicBezTo>
                      <a:pt x="112" y="3"/>
                      <a:pt x="112" y="3"/>
                      <a:pt x="112" y="3"/>
                    </a:cubicBezTo>
                    <a:cubicBezTo>
                      <a:pt x="107" y="0"/>
                      <a:pt x="107" y="0"/>
                      <a:pt x="107" y="0"/>
                    </a:cubicBezTo>
                    <a:cubicBezTo>
                      <a:pt x="98" y="1"/>
                      <a:pt x="98" y="1"/>
                      <a:pt x="98" y="1"/>
                    </a:cubicBezTo>
                    <a:cubicBezTo>
                      <a:pt x="0" y="8"/>
                      <a:pt x="0" y="8"/>
                      <a:pt x="0" y="8"/>
                    </a:cubicBezTo>
                    <a:cubicBezTo>
                      <a:pt x="15" y="25"/>
                      <a:pt x="41" y="40"/>
                      <a:pt x="69" y="50"/>
                    </a:cubicBezTo>
                    <a:cubicBezTo>
                      <a:pt x="73" y="51"/>
                      <a:pt x="78" y="52"/>
                      <a:pt x="82" y="53"/>
                    </a:cubicBezTo>
                    <a:cubicBezTo>
                      <a:pt x="107" y="60"/>
                      <a:pt x="134" y="64"/>
                      <a:pt x="159" y="62"/>
                    </a:cubicBezTo>
                    <a:cubicBezTo>
                      <a:pt x="172" y="61"/>
                      <a:pt x="183" y="58"/>
                      <a:pt x="193"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5" name="Freeform 1630"/>
              <p:cNvSpPr/>
              <p:nvPr/>
            </p:nvSpPr>
            <p:spPr bwMode="auto">
              <a:xfrm>
                <a:off x="4179" y="1548"/>
                <a:ext cx="247" cy="119"/>
              </a:xfrm>
              <a:custGeom>
                <a:avLst/>
                <a:gdLst>
                  <a:gd name="T0" fmla="*/ 67 w 149"/>
                  <a:gd name="T1" fmla="*/ 2 h 72"/>
                  <a:gd name="T2" fmla="*/ 38 w 149"/>
                  <a:gd name="T3" fmla="*/ 7 h 72"/>
                  <a:gd name="T4" fmla="*/ 29 w 149"/>
                  <a:gd name="T5" fmla="*/ 10 h 72"/>
                  <a:gd name="T6" fmla="*/ 0 w 149"/>
                  <a:gd name="T7" fmla="*/ 43 h 72"/>
                  <a:gd name="T8" fmla="*/ 0 w 149"/>
                  <a:gd name="T9" fmla="*/ 49 h 72"/>
                  <a:gd name="T10" fmla="*/ 0 w 149"/>
                  <a:gd name="T11" fmla="*/ 49 h 72"/>
                  <a:gd name="T12" fmla="*/ 0 w 149"/>
                  <a:gd name="T13" fmla="*/ 49 h 72"/>
                  <a:gd name="T14" fmla="*/ 1 w 149"/>
                  <a:gd name="T15" fmla="*/ 55 h 72"/>
                  <a:gd name="T16" fmla="*/ 1 w 149"/>
                  <a:gd name="T17" fmla="*/ 55 h 72"/>
                  <a:gd name="T18" fmla="*/ 4 w 149"/>
                  <a:gd name="T19" fmla="*/ 61 h 72"/>
                  <a:gd name="T20" fmla="*/ 10 w 149"/>
                  <a:gd name="T21" fmla="*/ 72 h 72"/>
                  <a:gd name="T22" fmla="*/ 113 w 149"/>
                  <a:gd name="T23" fmla="*/ 64 h 72"/>
                  <a:gd name="T24" fmla="*/ 119 w 149"/>
                  <a:gd name="T25" fmla="*/ 64 h 72"/>
                  <a:gd name="T26" fmla="*/ 121 w 149"/>
                  <a:gd name="T27" fmla="*/ 60 h 72"/>
                  <a:gd name="T28" fmla="*/ 149 w 149"/>
                  <a:gd name="T29" fmla="*/ 12 h 72"/>
                  <a:gd name="T30" fmla="*/ 67 w 149"/>
                  <a:gd name="T3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72">
                    <a:moveTo>
                      <a:pt x="67" y="2"/>
                    </a:moveTo>
                    <a:cubicBezTo>
                      <a:pt x="56" y="3"/>
                      <a:pt x="47" y="4"/>
                      <a:pt x="38" y="7"/>
                    </a:cubicBezTo>
                    <a:cubicBezTo>
                      <a:pt x="35" y="8"/>
                      <a:pt x="32" y="9"/>
                      <a:pt x="29" y="10"/>
                    </a:cubicBezTo>
                    <a:cubicBezTo>
                      <a:pt x="12" y="18"/>
                      <a:pt x="2" y="29"/>
                      <a:pt x="0" y="43"/>
                    </a:cubicBezTo>
                    <a:cubicBezTo>
                      <a:pt x="0" y="43"/>
                      <a:pt x="0" y="45"/>
                      <a:pt x="0" y="49"/>
                    </a:cubicBezTo>
                    <a:cubicBezTo>
                      <a:pt x="0" y="49"/>
                      <a:pt x="0" y="49"/>
                      <a:pt x="0" y="49"/>
                    </a:cubicBezTo>
                    <a:cubicBezTo>
                      <a:pt x="0" y="49"/>
                      <a:pt x="0" y="49"/>
                      <a:pt x="0" y="49"/>
                    </a:cubicBezTo>
                    <a:cubicBezTo>
                      <a:pt x="0" y="51"/>
                      <a:pt x="1" y="53"/>
                      <a:pt x="1" y="55"/>
                    </a:cubicBezTo>
                    <a:cubicBezTo>
                      <a:pt x="1" y="55"/>
                      <a:pt x="1" y="55"/>
                      <a:pt x="1" y="55"/>
                    </a:cubicBezTo>
                    <a:cubicBezTo>
                      <a:pt x="2" y="57"/>
                      <a:pt x="3" y="59"/>
                      <a:pt x="4" y="61"/>
                    </a:cubicBezTo>
                    <a:cubicBezTo>
                      <a:pt x="5" y="65"/>
                      <a:pt x="7" y="69"/>
                      <a:pt x="10" y="72"/>
                    </a:cubicBezTo>
                    <a:cubicBezTo>
                      <a:pt x="113" y="64"/>
                      <a:pt x="113" y="64"/>
                      <a:pt x="113" y="64"/>
                    </a:cubicBezTo>
                    <a:cubicBezTo>
                      <a:pt x="119" y="64"/>
                      <a:pt x="119" y="64"/>
                      <a:pt x="119" y="64"/>
                    </a:cubicBezTo>
                    <a:cubicBezTo>
                      <a:pt x="121" y="60"/>
                      <a:pt x="121" y="60"/>
                      <a:pt x="121" y="60"/>
                    </a:cubicBezTo>
                    <a:cubicBezTo>
                      <a:pt x="149" y="12"/>
                      <a:pt x="149" y="12"/>
                      <a:pt x="149" y="12"/>
                    </a:cubicBezTo>
                    <a:cubicBezTo>
                      <a:pt x="123" y="4"/>
                      <a:pt x="94" y="0"/>
                      <a:pt x="6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6" name="Freeform 1631"/>
              <p:cNvSpPr/>
              <p:nvPr/>
            </p:nvSpPr>
            <p:spPr bwMode="auto">
              <a:xfrm>
                <a:off x="4404" y="1648"/>
                <a:ext cx="197" cy="105"/>
              </a:xfrm>
              <a:custGeom>
                <a:avLst/>
                <a:gdLst>
                  <a:gd name="T0" fmla="*/ 4 w 119"/>
                  <a:gd name="T1" fmla="*/ 11 h 63"/>
                  <a:gd name="T2" fmla="*/ 86 w 119"/>
                  <a:gd name="T3" fmla="*/ 63 h 63"/>
                  <a:gd name="T4" fmla="*/ 101 w 119"/>
                  <a:gd name="T5" fmla="*/ 3 h 63"/>
                  <a:gd name="T6" fmla="*/ 99 w 119"/>
                  <a:gd name="T7" fmla="*/ 0 h 63"/>
                  <a:gd name="T8" fmla="*/ 0 w 119"/>
                  <a:gd name="T9" fmla="*/ 8 h 63"/>
                  <a:gd name="T10" fmla="*/ 4 w 119"/>
                  <a:gd name="T11" fmla="*/ 11 h 63"/>
                </a:gdLst>
                <a:ahLst/>
                <a:cxnLst>
                  <a:cxn ang="0">
                    <a:pos x="T0" y="T1"/>
                  </a:cxn>
                  <a:cxn ang="0">
                    <a:pos x="T2" y="T3"/>
                  </a:cxn>
                  <a:cxn ang="0">
                    <a:pos x="T4" y="T5"/>
                  </a:cxn>
                  <a:cxn ang="0">
                    <a:pos x="T6" y="T7"/>
                  </a:cxn>
                  <a:cxn ang="0">
                    <a:pos x="T8" y="T9"/>
                  </a:cxn>
                  <a:cxn ang="0">
                    <a:pos x="T10" y="T11"/>
                  </a:cxn>
                </a:cxnLst>
                <a:rect l="0" t="0" r="r" b="b"/>
                <a:pathLst>
                  <a:path w="119" h="63">
                    <a:moveTo>
                      <a:pt x="4" y="11"/>
                    </a:moveTo>
                    <a:cubicBezTo>
                      <a:pt x="86" y="63"/>
                      <a:pt x="86" y="63"/>
                      <a:pt x="86" y="63"/>
                    </a:cubicBezTo>
                    <a:cubicBezTo>
                      <a:pt x="112" y="51"/>
                      <a:pt x="119" y="28"/>
                      <a:pt x="101" y="3"/>
                    </a:cubicBezTo>
                    <a:cubicBezTo>
                      <a:pt x="100" y="2"/>
                      <a:pt x="99" y="1"/>
                      <a:pt x="99" y="0"/>
                    </a:cubicBezTo>
                    <a:cubicBezTo>
                      <a:pt x="0" y="8"/>
                      <a:pt x="0" y="8"/>
                      <a:pt x="0" y="8"/>
                    </a:cubicBezTo>
                    <a:lnTo>
                      <a:pt x="4"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7" name="Freeform 1632"/>
              <p:cNvSpPr/>
              <p:nvPr/>
            </p:nvSpPr>
            <p:spPr bwMode="auto">
              <a:xfrm>
                <a:off x="4422" y="1559"/>
                <a:ext cx="158" cy="83"/>
              </a:xfrm>
              <a:custGeom>
                <a:avLst/>
                <a:gdLst>
                  <a:gd name="T0" fmla="*/ 34 w 95"/>
                  <a:gd name="T1" fmla="*/ 0 h 50"/>
                  <a:gd name="T2" fmla="*/ 3 w 95"/>
                  <a:gd name="T3" fmla="*/ 45 h 50"/>
                  <a:gd name="T4" fmla="*/ 0 w 95"/>
                  <a:gd name="T5" fmla="*/ 50 h 50"/>
                  <a:gd name="T6" fmla="*/ 95 w 95"/>
                  <a:gd name="T7" fmla="*/ 37 h 50"/>
                  <a:gd name="T8" fmla="*/ 34 w 95"/>
                  <a:gd name="T9" fmla="*/ 0 h 50"/>
                </a:gdLst>
                <a:ahLst/>
                <a:cxnLst>
                  <a:cxn ang="0">
                    <a:pos x="T0" y="T1"/>
                  </a:cxn>
                  <a:cxn ang="0">
                    <a:pos x="T2" y="T3"/>
                  </a:cxn>
                  <a:cxn ang="0">
                    <a:pos x="T4" y="T5"/>
                  </a:cxn>
                  <a:cxn ang="0">
                    <a:pos x="T6" y="T7"/>
                  </a:cxn>
                  <a:cxn ang="0">
                    <a:pos x="T8" y="T9"/>
                  </a:cxn>
                </a:cxnLst>
                <a:rect l="0" t="0" r="r" b="b"/>
                <a:pathLst>
                  <a:path w="95" h="50">
                    <a:moveTo>
                      <a:pt x="34" y="0"/>
                    </a:moveTo>
                    <a:cubicBezTo>
                      <a:pt x="3" y="45"/>
                      <a:pt x="3" y="45"/>
                      <a:pt x="3" y="45"/>
                    </a:cubicBezTo>
                    <a:cubicBezTo>
                      <a:pt x="0" y="50"/>
                      <a:pt x="0" y="50"/>
                      <a:pt x="0" y="50"/>
                    </a:cubicBezTo>
                    <a:cubicBezTo>
                      <a:pt x="95" y="37"/>
                      <a:pt x="95" y="37"/>
                      <a:pt x="95" y="37"/>
                    </a:cubicBezTo>
                    <a:cubicBezTo>
                      <a:pt x="80" y="22"/>
                      <a:pt x="59" y="9"/>
                      <a:pt x="3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8" name="Freeform 1633"/>
              <p:cNvSpPr/>
              <p:nvPr/>
            </p:nvSpPr>
            <p:spPr bwMode="auto">
              <a:xfrm>
                <a:off x="4730" y="3837"/>
                <a:ext cx="30" cy="27"/>
              </a:xfrm>
              <a:custGeom>
                <a:avLst/>
                <a:gdLst>
                  <a:gd name="T0" fmla="*/ 3 w 18"/>
                  <a:gd name="T1" fmla="*/ 5 h 16"/>
                  <a:gd name="T2" fmla="*/ 3 w 18"/>
                  <a:gd name="T3" fmla="*/ 16 h 16"/>
                  <a:gd name="T4" fmla="*/ 18 w 18"/>
                  <a:gd name="T5" fmla="*/ 1 h 16"/>
                  <a:gd name="T6" fmla="*/ 10 w 18"/>
                  <a:gd name="T7" fmla="*/ 1 h 16"/>
                  <a:gd name="T8" fmla="*/ 3 w 18"/>
                  <a:gd name="T9" fmla="*/ 5 h 16"/>
                </a:gdLst>
                <a:ahLst/>
                <a:cxnLst>
                  <a:cxn ang="0">
                    <a:pos x="T0" y="T1"/>
                  </a:cxn>
                  <a:cxn ang="0">
                    <a:pos x="T2" y="T3"/>
                  </a:cxn>
                  <a:cxn ang="0">
                    <a:pos x="T4" y="T5"/>
                  </a:cxn>
                  <a:cxn ang="0">
                    <a:pos x="T6" y="T7"/>
                  </a:cxn>
                  <a:cxn ang="0">
                    <a:pos x="T8" y="T9"/>
                  </a:cxn>
                </a:cxnLst>
                <a:rect l="0" t="0" r="r" b="b"/>
                <a:pathLst>
                  <a:path w="18" h="16">
                    <a:moveTo>
                      <a:pt x="3" y="5"/>
                    </a:moveTo>
                    <a:cubicBezTo>
                      <a:pt x="0" y="7"/>
                      <a:pt x="0" y="11"/>
                      <a:pt x="3" y="16"/>
                    </a:cubicBezTo>
                    <a:cubicBezTo>
                      <a:pt x="18" y="1"/>
                      <a:pt x="18" y="1"/>
                      <a:pt x="18" y="1"/>
                    </a:cubicBezTo>
                    <a:cubicBezTo>
                      <a:pt x="15" y="0"/>
                      <a:pt x="12" y="1"/>
                      <a:pt x="10" y="1"/>
                    </a:cubicBezTo>
                    <a:cubicBezTo>
                      <a:pt x="6" y="2"/>
                      <a:pt x="4" y="3"/>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9" name="Freeform 1634"/>
              <p:cNvSpPr/>
              <p:nvPr/>
            </p:nvSpPr>
            <p:spPr bwMode="auto">
              <a:xfrm>
                <a:off x="4684" y="3898"/>
                <a:ext cx="35" cy="29"/>
              </a:xfrm>
              <a:custGeom>
                <a:avLst/>
                <a:gdLst>
                  <a:gd name="T0" fmla="*/ 17 w 21"/>
                  <a:gd name="T1" fmla="*/ 0 h 17"/>
                  <a:gd name="T2" fmla="*/ 0 w 21"/>
                  <a:gd name="T3" fmla="*/ 17 h 17"/>
                  <a:gd name="T4" fmla="*/ 10 w 21"/>
                  <a:gd name="T5" fmla="*/ 17 h 17"/>
                  <a:gd name="T6" fmla="*/ 18 w 21"/>
                  <a:gd name="T7" fmla="*/ 12 h 17"/>
                  <a:gd name="T8" fmla="*/ 20 w 21"/>
                  <a:gd name="T9" fmla="*/ 7 h 17"/>
                  <a:gd name="T10" fmla="*/ 17 w 21"/>
                  <a:gd name="T11" fmla="*/ 0 h 17"/>
                </a:gdLst>
                <a:ahLst/>
                <a:cxnLst>
                  <a:cxn ang="0">
                    <a:pos x="T0" y="T1"/>
                  </a:cxn>
                  <a:cxn ang="0">
                    <a:pos x="T2" y="T3"/>
                  </a:cxn>
                  <a:cxn ang="0">
                    <a:pos x="T4" y="T5"/>
                  </a:cxn>
                  <a:cxn ang="0">
                    <a:pos x="T6" y="T7"/>
                  </a:cxn>
                  <a:cxn ang="0">
                    <a:pos x="T8" y="T9"/>
                  </a:cxn>
                  <a:cxn ang="0">
                    <a:pos x="T10" y="T11"/>
                  </a:cxn>
                </a:cxnLst>
                <a:rect l="0" t="0" r="r" b="b"/>
                <a:pathLst>
                  <a:path w="21" h="17">
                    <a:moveTo>
                      <a:pt x="17" y="0"/>
                    </a:moveTo>
                    <a:cubicBezTo>
                      <a:pt x="0" y="17"/>
                      <a:pt x="0" y="17"/>
                      <a:pt x="0" y="17"/>
                    </a:cubicBezTo>
                    <a:cubicBezTo>
                      <a:pt x="3" y="17"/>
                      <a:pt x="7" y="17"/>
                      <a:pt x="10" y="17"/>
                    </a:cubicBezTo>
                    <a:cubicBezTo>
                      <a:pt x="14" y="16"/>
                      <a:pt x="16" y="15"/>
                      <a:pt x="18" y="12"/>
                    </a:cubicBezTo>
                    <a:cubicBezTo>
                      <a:pt x="20" y="11"/>
                      <a:pt x="21" y="9"/>
                      <a:pt x="20" y="7"/>
                    </a:cubicBezTo>
                    <a:cubicBezTo>
                      <a:pt x="20" y="5"/>
                      <a:pt x="19" y="3"/>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0" name="Freeform 1635"/>
              <p:cNvSpPr>
                <a:spLocks noEditPoints="1"/>
              </p:cNvSpPr>
              <p:nvPr/>
            </p:nvSpPr>
            <p:spPr bwMode="auto">
              <a:xfrm>
                <a:off x="4525" y="3778"/>
                <a:ext cx="353" cy="218"/>
              </a:xfrm>
              <a:custGeom>
                <a:avLst/>
                <a:gdLst>
                  <a:gd name="T0" fmla="*/ 182 w 213"/>
                  <a:gd name="T1" fmla="*/ 81 h 132"/>
                  <a:gd name="T2" fmla="*/ 193 w 213"/>
                  <a:gd name="T3" fmla="*/ 67 h 132"/>
                  <a:gd name="T4" fmla="*/ 193 w 213"/>
                  <a:gd name="T5" fmla="*/ 67 h 132"/>
                  <a:gd name="T6" fmla="*/ 193 w 213"/>
                  <a:gd name="T7" fmla="*/ 66 h 132"/>
                  <a:gd name="T8" fmla="*/ 189 w 213"/>
                  <a:gd name="T9" fmla="*/ 9 h 132"/>
                  <a:gd name="T10" fmla="*/ 156 w 213"/>
                  <a:gd name="T11" fmla="*/ 0 h 132"/>
                  <a:gd name="T12" fmla="*/ 63 w 213"/>
                  <a:gd name="T13" fmla="*/ 31 h 132"/>
                  <a:gd name="T14" fmla="*/ 62 w 213"/>
                  <a:gd name="T15" fmla="*/ 32 h 132"/>
                  <a:gd name="T16" fmla="*/ 62 w 213"/>
                  <a:gd name="T17" fmla="*/ 32 h 132"/>
                  <a:gd name="T18" fmla="*/ 15 w 213"/>
                  <a:gd name="T19" fmla="*/ 70 h 132"/>
                  <a:gd name="T20" fmla="*/ 1 w 213"/>
                  <a:gd name="T21" fmla="*/ 91 h 132"/>
                  <a:gd name="T22" fmla="*/ 54 w 213"/>
                  <a:gd name="T23" fmla="*/ 121 h 132"/>
                  <a:gd name="T24" fmla="*/ 133 w 213"/>
                  <a:gd name="T25" fmla="*/ 126 h 132"/>
                  <a:gd name="T26" fmla="*/ 158 w 213"/>
                  <a:gd name="T27" fmla="*/ 109 h 132"/>
                  <a:gd name="T28" fmla="*/ 182 w 213"/>
                  <a:gd name="T29" fmla="*/ 81 h 132"/>
                  <a:gd name="T30" fmla="*/ 113 w 213"/>
                  <a:gd name="T31" fmla="*/ 95 h 132"/>
                  <a:gd name="T32" fmla="*/ 91 w 213"/>
                  <a:gd name="T33" fmla="*/ 95 h 132"/>
                  <a:gd name="T34" fmla="*/ 85 w 213"/>
                  <a:gd name="T35" fmla="*/ 101 h 132"/>
                  <a:gd name="T36" fmla="*/ 79 w 213"/>
                  <a:gd name="T37" fmla="*/ 99 h 132"/>
                  <a:gd name="T38" fmla="*/ 85 w 213"/>
                  <a:gd name="T39" fmla="*/ 93 h 132"/>
                  <a:gd name="T40" fmla="*/ 70 w 213"/>
                  <a:gd name="T41" fmla="*/ 80 h 132"/>
                  <a:gd name="T42" fmla="*/ 70 w 213"/>
                  <a:gd name="T43" fmla="*/ 80 h 132"/>
                  <a:gd name="T44" fmla="*/ 86 w 213"/>
                  <a:gd name="T45" fmla="*/ 68 h 132"/>
                  <a:gd name="T46" fmla="*/ 90 w 213"/>
                  <a:gd name="T47" fmla="*/ 69 h 132"/>
                  <a:gd name="T48" fmla="*/ 90 w 213"/>
                  <a:gd name="T49" fmla="*/ 70 h 132"/>
                  <a:gd name="T50" fmla="*/ 90 w 213"/>
                  <a:gd name="T51" fmla="*/ 88 h 132"/>
                  <a:gd name="T52" fmla="*/ 110 w 213"/>
                  <a:gd name="T53" fmla="*/ 68 h 132"/>
                  <a:gd name="T54" fmla="*/ 104 w 213"/>
                  <a:gd name="T55" fmla="*/ 53 h 132"/>
                  <a:gd name="T56" fmla="*/ 109 w 213"/>
                  <a:gd name="T57" fmla="*/ 42 h 132"/>
                  <a:gd name="T58" fmla="*/ 127 w 213"/>
                  <a:gd name="T59" fmla="*/ 33 h 132"/>
                  <a:gd name="T60" fmla="*/ 147 w 213"/>
                  <a:gd name="T61" fmla="*/ 32 h 132"/>
                  <a:gd name="T62" fmla="*/ 150 w 213"/>
                  <a:gd name="T63" fmla="*/ 29 h 132"/>
                  <a:gd name="T64" fmla="*/ 151 w 213"/>
                  <a:gd name="T65" fmla="*/ 28 h 132"/>
                  <a:gd name="T66" fmla="*/ 157 w 213"/>
                  <a:gd name="T67" fmla="*/ 29 h 132"/>
                  <a:gd name="T68" fmla="*/ 153 w 213"/>
                  <a:gd name="T69" fmla="*/ 34 h 132"/>
                  <a:gd name="T70" fmla="*/ 166 w 213"/>
                  <a:gd name="T71" fmla="*/ 45 h 132"/>
                  <a:gd name="T72" fmla="*/ 167 w 213"/>
                  <a:gd name="T73" fmla="*/ 45 h 132"/>
                  <a:gd name="T74" fmla="*/ 152 w 213"/>
                  <a:gd name="T75" fmla="*/ 57 h 132"/>
                  <a:gd name="T76" fmla="*/ 147 w 213"/>
                  <a:gd name="T77" fmla="*/ 56 h 132"/>
                  <a:gd name="T78" fmla="*/ 148 w 213"/>
                  <a:gd name="T79" fmla="*/ 55 h 132"/>
                  <a:gd name="T80" fmla="*/ 154 w 213"/>
                  <a:gd name="T81" fmla="*/ 44 h 132"/>
                  <a:gd name="T82" fmla="*/ 148 w 213"/>
                  <a:gd name="T83" fmla="*/ 38 h 132"/>
                  <a:gd name="T84" fmla="*/ 130 w 213"/>
                  <a:gd name="T85" fmla="*/ 57 h 132"/>
                  <a:gd name="T86" fmla="*/ 137 w 213"/>
                  <a:gd name="T87" fmla="*/ 74 h 132"/>
                  <a:gd name="T88" fmla="*/ 132 w 213"/>
                  <a:gd name="T89" fmla="*/ 85 h 132"/>
                  <a:gd name="T90" fmla="*/ 113 w 213"/>
                  <a:gd name="T91"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3" h="132">
                    <a:moveTo>
                      <a:pt x="182" y="81"/>
                    </a:moveTo>
                    <a:cubicBezTo>
                      <a:pt x="189" y="73"/>
                      <a:pt x="193" y="67"/>
                      <a:pt x="193" y="67"/>
                    </a:cubicBezTo>
                    <a:cubicBezTo>
                      <a:pt x="193" y="67"/>
                      <a:pt x="193" y="67"/>
                      <a:pt x="193" y="67"/>
                    </a:cubicBezTo>
                    <a:cubicBezTo>
                      <a:pt x="193" y="66"/>
                      <a:pt x="193" y="66"/>
                      <a:pt x="193" y="66"/>
                    </a:cubicBezTo>
                    <a:cubicBezTo>
                      <a:pt x="213" y="47"/>
                      <a:pt x="207" y="25"/>
                      <a:pt x="189" y="9"/>
                    </a:cubicBezTo>
                    <a:cubicBezTo>
                      <a:pt x="156" y="0"/>
                      <a:pt x="156" y="0"/>
                      <a:pt x="156" y="0"/>
                    </a:cubicBezTo>
                    <a:cubicBezTo>
                      <a:pt x="120" y="2"/>
                      <a:pt x="82" y="12"/>
                      <a:pt x="63" y="31"/>
                    </a:cubicBezTo>
                    <a:cubicBezTo>
                      <a:pt x="62" y="32"/>
                      <a:pt x="62" y="32"/>
                      <a:pt x="62" y="32"/>
                    </a:cubicBezTo>
                    <a:cubicBezTo>
                      <a:pt x="62" y="32"/>
                      <a:pt x="62" y="32"/>
                      <a:pt x="62" y="32"/>
                    </a:cubicBezTo>
                    <a:cubicBezTo>
                      <a:pt x="62" y="32"/>
                      <a:pt x="33" y="52"/>
                      <a:pt x="15" y="70"/>
                    </a:cubicBezTo>
                    <a:cubicBezTo>
                      <a:pt x="6" y="79"/>
                      <a:pt x="0" y="87"/>
                      <a:pt x="1" y="91"/>
                    </a:cubicBezTo>
                    <a:cubicBezTo>
                      <a:pt x="4" y="102"/>
                      <a:pt x="27" y="114"/>
                      <a:pt x="54" y="121"/>
                    </a:cubicBezTo>
                    <a:cubicBezTo>
                      <a:pt x="82" y="129"/>
                      <a:pt x="114" y="132"/>
                      <a:pt x="133" y="126"/>
                    </a:cubicBezTo>
                    <a:cubicBezTo>
                      <a:pt x="140" y="125"/>
                      <a:pt x="150" y="118"/>
                      <a:pt x="158" y="109"/>
                    </a:cubicBezTo>
                    <a:cubicBezTo>
                      <a:pt x="167" y="100"/>
                      <a:pt x="176" y="89"/>
                      <a:pt x="182" y="81"/>
                    </a:cubicBezTo>
                    <a:close/>
                    <a:moveTo>
                      <a:pt x="113" y="95"/>
                    </a:moveTo>
                    <a:cubicBezTo>
                      <a:pt x="105" y="96"/>
                      <a:pt x="98" y="96"/>
                      <a:pt x="91" y="95"/>
                    </a:cubicBezTo>
                    <a:cubicBezTo>
                      <a:pt x="85" y="101"/>
                      <a:pt x="85" y="101"/>
                      <a:pt x="85" y="101"/>
                    </a:cubicBezTo>
                    <a:cubicBezTo>
                      <a:pt x="79" y="99"/>
                      <a:pt x="79" y="99"/>
                      <a:pt x="79" y="99"/>
                    </a:cubicBezTo>
                    <a:cubicBezTo>
                      <a:pt x="85" y="93"/>
                      <a:pt x="85" y="93"/>
                      <a:pt x="85" y="93"/>
                    </a:cubicBezTo>
                    <a:cubicBezTo>
                      <a:pt x="76" y="90"/>
                      <a:pt x="71" y="86"/>
                      <a:pt x="70" y="80"/>
                    </a:cubicBezTo>
                    <a:cubicBezTo>
                      <a:pt x="70" y="80"/>
                      <a:pt x="70" y="80"/>
                      <a:pt x="70" y="80"/>
                    </a:cubicBezTo>
                    <a:cubicBezTo>
                      <a:pt x="86" y="68"/>
                      <a:pt x="86" y="68"/>
                      <a:pt x="86" y="68"/>
                    </a:cubicBezTo>
                    <a:cubicBezTo>
                      <a:pt x="90" y="69"/>
                      <a:pt x="90" y="69"/>
                      <a:pt x="90" y="69"/>
                    </a:cubicBezTo>
                    <a:cubicBezTo>
                      <a:pt x="90" y="70"/>
                      <a:pt x="90" y="70"/>
                      <a:pt x="90" y="70"/>
                    </a:cubicBezTo>
                    <a:cubicBezTo>
                      <a:pt x="82" y="79"/>
                      <a:pt x="82" y="85"/>
                      <a:pt x="90" y="88"/>
                    </a:cubicBezTo>
                    <a:cubicBezTo>
                      <a:pt x="110" y="68"/>
                      <a:pt x="110" y="68"/>
                      <a:pt x="110" y="68"/>
                    </a:cubicBezTo>
                    <a:cubicBezTo>
                      <a:pt x="106" y="62"/>
                      <a:pt x="104" y="56"/>
                      <a:pt x="104" y="53"/>
                    </a:cubicBezTo>
                    <a:cubicBezTo>
                      <a:pt x="104" y="49"/>
                      <a:pt x="105" y="45"/>
                      <a:pt x="109" y="42"/>
                    </a:cubicBezTo>
                    <a:cubicBezTo>
                      <a:pt x="113" y="38"/>
                      <a:pt x="119" y="35"/>
                      <a:pt x="127" y="33"/>
                    </a:cubicBezTo>
                    <a:cubicBezTo>
                      <a:pt x="134" y="31"/>
                      <a:pt x="141" y="31"/>
                      <a:pt x="147" y="32"/>
                    </a:cubicBezTo>
                    <a:cubicBezTo>
                      <a:pt x="150" y="29"/>
                      <a:pt x="150" y="29"/>
                      <a:pt x="150" y="29"/>
                    </a:cubicBezTo>
                    <a:cubicBezTo>
                      <a:pt x="151" y="28"/>
                      <a:pt x="151" y="28"/>
                      <a:pt x="151" y="28"/>
                    </a:cubicBezTo>
                    <a:cubicBezTo>
                      <a:pt x="157" y="29"/>
                      <a:pt x="157" y="29"/>
                      <a:pt x="157" y="29"/>
                    </a:cubicBezTo>
                    <a:cubicBezTo>
                      <a:pt x="153" y="34"/>
                      <a:pt x="153" y="34"/>
                      <a:pt x="153" y="34"/>
                    </a:cubicBezTo>
                    <a:cubicBezTo>
                      <a:pt x="160" y="36"/>
                      <a:pt x="165" y="40"/>
                      <a:pt x="166" y="45"/>
                    </a:cubicBezTo>
                    <a:cubicBezTo>
                      <a:pt x="167" y="45"/>
                      <a:pt x="167" y="45"/>
                      <a:pt x="167" y="45"/>
                    </a:cubicBezTo>
                    <a:cubicBezTo>
                      <a:pt x="152" y="57"/>
                      <a:pt x="152" y="57"/>
                      <a:pt x="152" y="57"/>
                    </a:cubicBezTo>
                    <a:cubicBezTo>
                      <a:pt x="147" y="56"/>
                      <a:pt x="147" y="56"/>
                      <a:pt x="147" y="56"/>
                    </a:cubicBezTo>
                    <a:cubicBezTo>
                      <a:pt x="148" y="55"/>
                      <a:pt x="148" y="55"/>
                      <a:pt x="148" y="55"/>
                    </a:cubicBezTo>
                    <a:cubicBezTo>
                      <a:pt x="152" y="51"/>
                      <a:pt x="154" y="47"/>
                      <a:pt x="154" y="44"/>
                    </a:cubicBezTo>
                    <a:cubicBezTo>
                      <a:pt x="153" y="41"/>
                      <a:pt x="152" y="40"/>
                      <a:pt x="148" y="38"/>
                    </a:cubicBezTo>
                    <a:cubicBezTo>
                      <a:pt x="130" y="57"/>
                      <a:pt x="130" y="57"/>
                      <a:pt x="130" y="57"/>
                    </a:cubicBezTo>
                    <a:cubicBezTo>
                      <a:pt x="134" y="64"/>
                      <a:pt x="137" y="70"/>
                      <a:pt x="137" y="74"/>
                    </a:cubicBezTo>
                    <a:cubicBezTo>
                      <a:pt x="137" y="78"/>
                      <a:pt x="135" y="82"/>
                      <a:pt x="132" y="85"/>
                    </a:cubicBezTo>
                    <a:cubicBezTo>
                      <a:pt x="127" y="90"/>
                      <a:pt x="121" y="93"/>
                      <a:pt x="113"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1" name="Freeform 1636"/>
              <p:cNvSpPr/>
              <p:nvPr/>
            </p:nvSpPr>
            <p:spPr bwMode="auto">
              <a:xfrm>
                <a:off x="4787" y="3761"/>
                <a:ext cx="71" cy="28"/>
              </a:xfrm>
              <a:custGeom>
                <a:avLst/>
                <a:gdLst>
                  <a:gd name="T0" fmla="*/ 7 w 43"/>
                  <a:gd name="T1" fmla="*/ 1 h 17"/>
                  <a:gd name="T2" fmla="*/ 2 w 43"/>
                  <a:gd name="T3" fmla="*/ 3 h 17"/>
                  <a:gd name="T4" fmla="*/ 1 w 43"/>
                  <a:gd name="T5" fmla="*/ 7 h 17"/>
                  <a:gd name="T6" fmla="*/ 36 w 43"/>
                  <a:gd name="T7" fmla="*/ 16 h 17"/>
                  <a:gd name="T8" fmla="*/ 41 w 43"/>
                  <a:gd name="T9" fmla="*/ 14 h 17"/>
                  <a:gd name="T10" fmla="*/ 42 w 43"/>
                  <a:gd name="T11" fmla="*/ 10 h 17"/>
                  <a:gd name="T12" fmla="*/ 7 w 43"/>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43" h="17">
                    <a:moveTo>
                      <a:pt x="7" y="1"/>
                    </a:moveTo>
                    <a:cubicBezTo>
                      <a:pt x="6" y="0"/>
                      <a:pt x="3" y="2"/>
                      <a:pt x="2" y="3"/>
                    </a:cubicBezTo>
                    <a:cubicBezTo>
                      <a:pt x="0" y="5"/>
                      <a:pt x="0" y="6"/>
                      <a:pt x="1" y="7"/>
                    </a:cubicBezTo>
                    <a:cubicBezTo>
                      <a:pt x="36" y="16"/>
                      <a:pt x="36" y="16"/>
                      <a:pt x="36" y="16"/>
                    </a:cubicBezTo>
                    <a:cubicBezTo>
                      <a:pt x="37" y="17"/>
                      <a:pt x="40" y="15"/>
                      <a:pt x="41" y="14"/>
                    </a:cubicBezTo>
                    <a:cubicBezTo>
                      <a:pt x="43" y="12"/>
                      <a:pt x="43" y="11"/>
                      <a:pt x="42" y="10"/>
                    </a:cubicBez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2" name="Freeform 1637"/>
              <p:cNvSpPr/>
              <p:nvPr/>
            </p:nvSpPr>
            <p:spPr bwMode="auto">
              <a:xfrm>
                <a:off x="4788" y="3685"/>
                <a:ext cx="167" cy="89"/>
              </a:xfrm>
              <a:custGeom>
                <a:avLst/>
                <a:gdLst>
                  <a:gd name="T0" fmla="*/ 16 w 101"/>
                  <a:gd name="T1" fmla="*/ 45 h 54"/>
                  <a:gd name="T2" fmla="*/ 63 w 101"/>
                  <a:gd name="T3" fmla="*/ 45 h 54"/>
                  <a:gd name="T4" fmla="*/ 92 w 101"/>
                  <a:gd name="T5" fmla="*/ 26 h 54"/>
                  <a:gd name="T6" fmla="*/ 57 w 101"/>
                  <a:gd name="T7" fmla="*/ 18 h 54"/>
                  <a:gd name="T8" fmla="*/ 28 w 101"/>
                  <a:gd name="T9" fmla="*/ 5 h 54"/>
                  <a:gd name="T10" fmla="*/ 20 w 101"/>
                  <a:gd name="T11" fmla="*/ 16 h 54"/>
                  <a:gd name="T12" fmla="*/ 16 w 101"/>
                  <a:gd name="T13" fmla="*/ 45 h 54"/>
                </a:gdLst>
                <a:ahLst/>
                <a:cxnLst>
                  <a:cxn ang="0">
                    <a:pos x="T0" y="T1"/>
                  </a:cxn>
                  <a:cxn ang="0">
                    <a:pos x="T2" y="T3"/>
                  </a:cxn>
                  <a:cxn ang="0">
                    <a:pos x="T4" y="T5"/>
                  </a:cxn>
                  <a:cxn ang="0">
                    <a:pos x="T6" y="T7"/>
                  </a:cxn>
                  <a:cxn ang="0">
                    <a:pos x="T8" y="T9"/>
                  </a:cxn>
                  <a:cxn ang="0">
                    <a:pos x="T10" y="T11"/>
                  </a:cxn>
                  <a:cxn ang="0">
                    <a:pos x="T12" y="T13"/>
                  </a:cxn>
                </a:cxnLst>
                <a:rect l="0" t="0" r="r" b="b"/>
                <a:pathLst>
                  <a:path w="101" h="54">
                    <a:moveTo>
                      <a:pt x="16" y="45"/>
                    </a:moveTo>
                    <a:cubicBezTo>
                      <a:pt x="32" y="51"/>
                      <a:pt x="43" y="54"/>
                      <a:pt x="63" y="45"/>
                    </a:cubicBezTo>
                    <a:cubicBezTo>
                      <a:pt x="83" y="36"/>
                      <a:pt x="101" y="28"/>
                      <a:pt x="92" y="26"/>
                    </a:cubicBezTo>
                    <a:cubicBezTo>
                      <a:pt x="83" y="25"/>
                      <a:pt x="67" y="24"/>
                      <a:pt x="57" y="18"/>
                    </a:cubicBezTo>
                    <a:cubicBezTo>
                      <a:pt x="47" y="13"/>
                      <a:pt x="32" y="0"/>
                      <a:pt x="28" y="5"/>
                    </a:cubicBezTo>
                    <a:cubicBezTo>
                      <a:pt x="24" y="9"/>
                      <a:pt x="20" y="16"/>
                      <a:pt x="20" y="16"/>
                    </a:cubicBezTo>
                    <a:cubicBezTo>
                      <a:pt x="20" y="16"/>
                      <a:pt x="0" y="39"/>
                      <a:pt x="1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3" name="Freeform 1638"/>
              <p:cNvSpPr/>
              <p:nvPr/>
            </p:nvSpPr>
            <p:spPr bwMode="auto">
              <a:xfrm>
                <a:off x="3189" y="1918"/>
                <a:ext cx="32" cy="29"/>
              </a:xfrm>
              <a:custGeom>
                <a:avLst/>
                <a:gdLst>
                  <a:gd name="T0" fmla="*/ 3 w 19"/>
                  <a:gd name="T1" fmla="*/ 3 h 17"/>
                  <a:gd name="T2" fmla="*/ 3 w 19"/>
                  <a:gd name="T3" fmla="*/ 17 h 17"/>
                  <a:gd name="T4" fmla="*/ 19 w 19"/>
                  <a:gd name="T5" fmla="*/ 1 h 17"/>
                  <a:gd name="T6" fmla="*/ 11 w 19"/>
                  <a:gd name="T7" fmla="*/ 0 h 17"/>
                  <a:gd name="T8" fmla="*/ 3 w 19"/>
                  <a:gd name="T9" fmla="*/ 3 h 17"/>
                </a:gdLst>
                <a:ahLst/>
                <a:cxnLst>
                  <a:cxn ang="0">
                    <a:pos x="T0" y="T1"/>
                  </a:cxn>
                  <a:cxn ang="0">
                    <a:pos x="T2" y="T3"/>
                  </a:cxn>
                  <a:cxn ang="0">
                    <a:pos x="T4" y="T5"/>
                  </a:cxn>
                  <a:cxn ang="0">
                    <a:pos x="T6" y="T7"/>
                  </a:cxn>
                  <a:cxn ang="0">
                    <a:pos x="T8" y="T9"/>
                  </a:cxn>
                </a:cxnLst>
                <a:rect l="0" t="0" r="r" b="b"/>
                <a:pathLst>
                  <a:path w="19" h="17">
                    <a:moveTo>
                      <a:pt x="3" y="3"/>
                    </a:moveTo>
                    <a:cubicBezTo>
                      <a:pt x="1" y="5"/>
                      <a:pt x="0" y="10"/>
                      <a:pt x="3" y="17"/>
                    </a:cubicBezTo>
                    <a:cubicBezTo>
                      <a:pt x="19" y="1"/>
                      <a:pt x="19" y="1"/>
                      <a:pt x="19" y="1"/>
                    </a:cubicBezTo>
                    <a:cubicBezTo>
                      <a:pt x="17" y="0"/>
                      <a:pt x="14" y="0"/>
                      <a:pt x="11" y="0"/>
                    </a:cubicBezTo>
                    <a:cubicBezTo>
                      <a:pt x="7" y="0"/>
                      <a:pt x="5" y="1"/>
                      <a:pt x="3" y="3"/>
                    </a:cubicBezTo>
                    <a:close/>
                  </a:path>
                </a:pathLst>
              </a:custGeom>
              <a:solidFill>
                <a:srgbClr val="E3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4" name="Freeform 1639"/>
              <p:cNvSpPr/>
              <p:nvPr/>
            </p:nvSpPr>
            <p:spPr bwMode="auto">
              <a:xfrm>
                <a:off x="3136" y="1983"/>
                <a:ext cx="37" cy="33"/>
              </a:xfrm>
              <a:custGeom>
                <a:avLst/>
                <a:gdLst>
                  <a:gd name="T0" fmla="*/ 19 w 22"/>
                  <a:gd name="T1" fmla="*/ 0 h 20"/>
                  <a:gd name="T2" fmla="*/ 0 w 22"/>
                  <a:gd name="T3" fmla="*/ 18 h 20"/>
                  <a:gd name="T4" fmla="*/ 10 w 22"/>
                  <a:gd name="T5" fmla="*/ 20 h 20"/>
                  <a:gd name="T6" fmla="*/ 19 w 22"/>
                  <a:gd name="T7" fmla="*/ 16 h 20"/>
                  <a:gd name="T8" fmla="*/ 22 w 22"/>
                  <a:gd name="T9" fmla="*/ 10 h 20"/>
                  <a:gd name="T10" fmla="*/ 19 w 22"/>
                  <a:gd name="T11" fmla="*/ 0 h 20"/>
                </a:gdLst>
                <a:ahLst/>
                <a:cxnLst>
                  <a:cxn ang="0">
                    <a:pos x="T0" y="T1"/>
                  </a:cxn>
                  <a:cxn ang="0">
                    <a:pos x="T2" y="T3"/>
                  </a:cxn>
                  <a:cxn ang="0">
                    <a:pos x="T4" y="T5"/>
                  </a:cxn>
                  <a:cxn ang="0">
                    <a:pos x="T6" y="T7"/>
                  </a:cxn>
                  <a:cxn ang="0">
                    <a:pos x="T8" y="T9"/>
                  </a:cxn>
                  <a:cxn ang="0">
                    <a:pos x="T10" y="T11"/>
                  </a:cxn>
                </a:cxnLst>
                <a:rect l="0" t="0" r="r" b="b"/>
                <a:pathLst>
                  <a:path w="22" h="20">
                    <a:moveTo>
                      <a:pt x="19" y="0"/>
                    </a:moveTo>
                    <a:cubicBezTo>
                      <a:pt x="0" y="18"/>
                      <a:pt x="0" y="18"/>
                      <a:pt x="0" y="18"/>
                    </a:cubicBezTo>
                    <a:cubicBezTo>
                      <a:pt x="3" y="19"/>
                      <a:pt x="7" y="20"/>
                      <a:pt x="10" y="20"/>
                    </a:cubicBezTo>
                    <a:cubicBezTo>
                      <a:pt x="14" y="19"/>
                      <a:pt x="17" y="18"/>
                      <a:pt x="19" y="16"/>
                    </a:cubicBezTo>
                    <a:cubicBezTo>
                      <a:pt x="21" y="14"/>
                      <a:pt x="22" y="12"/>
                      <a:pt x="22" y="10"/>
                    </a:cubicBezTo>
                    <a:cubicBezTo>
                      <a:pt x="22" y="8"/>
                      <a:pt x="21" y="4"/>
                      <a:pt x="19" y="0"/>
                    </a:cubicBezTo>
                    <a:close/>
                  </a:path>
                </a:pathLst>
              </a:custGeom>
              <a:solidFill>
                <a:srgbClr val="E3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5" name="Freeform 1640"/>
              <p:cNvSpPr>
                <a:spLocks noEditPoints="1"/>
              </p:cNvSpPr>
              <p:nvPr/>
            </p:nvSpPr>
            <p:spPr bwMode="auto">
              <a:xfrm>
                <a:off x="2976" y="1844"/>
                <a:ext cx="362" cy="258"/>
              </a:xfrm>
              <a:custGeom>
                <a:avLst/>
                <a:gdLst>
                  <a:gd name="T0" fmla="*/ 186 w 219"/>
                  <a:gd name="T1" fmla="*/ 106 h 156"/>
                  <a:gd name="T2" fmla="*/ 197 w 219"/>
                  <a:gd name="T3" fmla="*/ 91 h 156"/>
                  <a:gd name="T4" fmla="*/ 197 w 219"/>
                  <a:gd name="T5" fmla="*/ 91 h 156"/>
                  <a:gd name="T6" fmla="*/ 198 w 219"/>
                  <a:gd name="T7" fmla="*/ 90 h 156"/>
                  <a:gd name="T8" fmla="*/ 199 w 219"/>
                  <a:gd name="T9" fmla="*/ 21 h 156"/>
                  <a:gd name="T10" fmla="*/ 165 w 219"/>
                  <a:gd name="T11" fmla="*/ 4 h 156"/>
                  <a:gd name="T12" fmla="*/ 68 w 219"/>
                  <a:gd name="T13" fmla="*/ 26 h 156"/>
                  <a:gd name="T14" fmla="*/ 68 w 219"/>
                  <a:gd name="T15" fmla="*/ 26 h 156"/>
                  <a:gd name="T16" fmla="*/ 68 w 219"/>
                  <a:gd name="T17" fmla="*/ 26 h 156"/>
                  <a:gd name="T18" fmla="*/ 17 w 219"/>
                  <a:gd name="T19" fmla="*/ 64 h 156"/>
                  <a:gd name="T20" fmla="*/ 1 w 219"/>
                  <a:gd name="T21" fmla="*/ 87 h 156"/>
                  <a:gd name="T22" fmla="*/ 52 w 219"/>
                  <a:gd name="T23" fmla="*/ 133 h 156"/>
                  <a:gd name="T24" fmla="*/ 132 w 219"/>
                  <a:gd name="T25" fmla="*/ 153 h 156"/>
                  <a:gd name="T26" fmla="*/ 159 w 219"/>
                  <a:gd name="T27" fmla="*/ 136 h 156"/>
                  <a:gd name="T28" fmla="*/ 186 w 219"/>
                  <a:gd name="T29" fmla="*/ 106 h 156"/>
                  <a:gd name="T30" fmla="*/ 114 w 219"/>
                  <a:gd name="T31" fmla="*/ 111 h 156"/>
                  <a:gd name="T32" fmla="*/ 92 w 219"/>
                  <a:gd name="T33" fmla="*/ 107 h 156"/>
                  <a:gd name="T34" fmla="*/ 85 w 219"/>
                  <a:gd name="T35" fmla="*/ 114 h 156"/>
                  <a:gd name="T36" fmla="*/ 79 w 219"/>
                  <a:gd name="T37" fmla="*/ 111 h 156"/>
                  <a:gd name="T38" fmla="*/ 86 w 219"/>
                  <a:gd name="T39" fmla="*/ 104 h 156"/>
                  <a:gd name="T40" fmla="*/ 72 w 219"/>
                  <a:gd name="T41" fmla="*/ 86 h 156"/>
                  <a:gd name="T42" fmla="*/ 71 w 219"/>
                  <a:gd name="T43" fmla="*/ 86 h 156"/>
                  <a:gd name="T44" fmla="*/ 89 w 219"/>
                  <a:gd name="T45" fmla="*/ 74 h 156"/>
                  <a:gd name="T46" fmla="*/ 93 w 219"/>
                  <a:gd name="T47" fmla="*/ 76 h 156"/>
                  <a:gd name="T48" fmla="*/ 92 w 219"/>
                  <a:gd name="T49" fmla="*/ 77 h 156"/>
                  <a:gd name="T50" fmla="*/ 91 w 219"/>
                  <a:gd name="T51" fmla="*/ 99 h 156"/>
                  <a:gd name="T52" fmla="*/ 114 w 219"/>
                  <a:gd name="T53" fmla="*/ 78 h 156"/>
                  <a:gd name="T54" fmla="*/ 108 w 219"/>
                  <a:gd name="T55" fmla="*/ 59 h 156"/>
                  <a:gd name="T56" fmla="*/ 114 w 219"/>
                  <a:gd name="T57" fmla="*/ 47 h 156"/>
                  <a:gd name="T58" fmla="*/ 133 w 219"/>
                  <a:gd name="T59" fmla="*/ 38 h 156"/>
                  <a:gd name="T60" fmla="*/ 154 w 219"/>
                  <a:gd name="T61" fmla="*/ 41 h 156"/>
                  <a:gd name="T62" fmla="*/ 158 w 219"/>
                  <a:gd name="T63" fmla="*/ 37 h 156"/>
                  <a:gd name="T64" fmla="*/ 158 w 219"/>
                  <a:gd name="T65" fmla="*/ 37 h 156"/>
                  <a:gd name="T66" fmla="*/ 164 w 219"/>
                  <a:gd name="T67" fmla="*/ 39 h 156"/>
                  <a:gd name="T68" fmla="*/ 159 w 219"/>
                  <a:gd name="T69" fmla="*/ 44 h 156"/>
                  <a:gd name="T70" fmla="*/ 172 w 219"/>
                  <a:gd name="T71" fmla="*/ 60 h 156"/>
                  <a:gd name="T72" fmla="*/ 173 w 219"/>
                  <a:gd name="T73" fmla="*/ 60 h 156"/>
                  <a:gd name="T74" fmla="*/ 157 w 219"/>
                  <a:gd name="T75" fmla="*/ 72 h 156"/>
                  <a:gd name="T76" fmla="*/ 152 w 219"/>
                  <a:gd name="T77" fmla="*/ 70 h 156"/>
                  <a:gd name="T78" fmla="*/ 153 w 219"/>
                  <a:gd name="T79" fmla="*/ 69 h 156"/>
                  <a:gd name="T80" fmla="*/ 160 w 219"/>
                  <a:gd name="T81" fmla="*/ 57 h 156"/>
                  <a:gd name="T82" fmla="*/ 154 w 219"/>
                  <a:gd name="T83" fmla="*/ 49 h 156"/>
                  <a:gd name="T84" fmla="*/ 134 w 219"/>
                  <a:gd name="T85" fmla="*/ 68 h 156"/>
                  <a:gd name="T86" fmla="*/ 140 w 219"/>
                  <a:gd name="T87" fmla="*/ 90 h 156"/>
                  <a:gd name="T88" fmla="*/ 134 w 219"/>
                  <a:gd name="T89" fmla="*/ 103 h 156"/>
                  <a:gd name="T90" fmla="*/ 114 w 219"/>
                  <a:gd name="T91"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9" h="156">
                    <a:moveTo>
                      <a:pt x="186" y="106"/>
                    </a:moveTo>
                    <a:cubicBezTo>
                      <a:pt x="193" y="97"/>
                      <a:pt x="197" y="91"/>
                      <a:pt x="197" y="91"/>
                    </a:cubicBezTo>
                    <a:cubicBezTo>
                      <a:pt x="197" y="91"/>
                      <a:pt x="197" y="91"/>
                      <a:pt x="197" y="91"/>
                    </a:cubicBezTo>
                    <a:cubicBezTo>
                      <a:pt x="198" y="90"/>
                      <a:pt x="198" y="90"/>
                      <a:pt x="198" y="90"/>
                    </a:cubicBezTo>
                    <a:cubicBezTo>
                      <a:pt x="219" y="70"/>
                      <a:pt x="216" y="43"/>
                      <a:pt x="199" y="21"/>
                    </a:cubicBezTo>
                    <a:cubicBezTo>
                      <a:pt x="165" y="4"/>
                      <a:pt x="165" y="4"/>
                      <a:pt x="165" y="4"/>
                    </a:cubicBezTo>
                    <a:cubicBezTo>
                      <a:pt x="128" y="0"/>
                      <a:pt x="89" y="6"/>
                      <a:pt x="68" y="26"/>
                    </a:cubicBezTo>
                    <a:cubicBezTo>
                      <a:pt x="68" y="26"/>
                      <a:pt x="68" y="26"/>
                      <a:pt x="68" y="26"/>
                    </a:cubicBezTo>
                    <a:cubicBezTo>
                      <a:pt x="68" y="26"/>
                      <a:pt x="68" y="26"/>
                      <a:pt x="68" y="26"/>
                    </a:cubicBezTo>
                    <a:cubicBezTo>
                      <a:pt x="68" y="26"/>
                      <a:pt x="36" y="46"/>
                      <a:pt x="17" y="64"/>
                    </a:cubicBezTo>
                    <a:cubicBezTo>
                      <a:pt x="7" y="74"/>
                      <a:pt x="0" y="83"/>
                      <a:pt x="1" y="87"/>
                    </a:cubicBezTo>
                    <a:cubicBezTo>
                      <a:pt x="3" y="101"/>
                      <a:pt x="25" y="120"/>
                      <a:pt x="52" y="133"/>
                    </a:cubicBezTo>
                    <a:cubicBezTo>
                      <a:pt x="80" y="147"/>
                      <a:pt x="112" y="156"/>
                      <a:pt x="132" y="153"/>
                    </a:cubicBezTo>
                    <a:cubicBezTo>
                      <a:pt x="139" y="152"/>
                      <a:pt x="149" y="145"/>
                      <a:pt x="159" y="136"/>
                    </a:cubicBezTo>
                    <a:cubicBezTo>
                      <a:pt x="169" y="126"/>
                      <a:pt x="179" y="115"/>
                      <a:pt x="186" y="106"/>
                    </a:cubicBezTo>
                    <a:close/>
                    <a:moveTo>
                      <a:pt x="114" y="111"/>
                    </a:moveTo>
                    <a:cubicBezTo>
                      <a:pt x="106" y="112"/>
                      <a:pt x="99" y="110"/>
                      <a:pt x="92" y="107"/>
                    </a:cubicBezTo>
                    <a:cubicBezTo>
                      <a:pt x="85" y="114"/>
                      <a:pt x="85" y="114"/>
                      <a:pt x="85" y="114"/>
                    </a:cubicBezTo>
                    <a:cubicBezTo>
                      <a:pt x="79" y="111"/>
                      <a:pt x="79" y="111"/>
                      <a:pt x="79" y="111"/>
                    </a:cubicBezTo>
                    <a:cubicBezTo>
                      <a:pt x="86" y="104"/>
                      <a:pt x="86" y="104"/>
                      <a:pt x="86" y="104"/>
                    </a:cubicBezTo>
                    <a:cubicBezTo>
                      <a:pt x="77" y="99"/>
                      <a:pt x="72" y="93"/>
                      <a:pt x="72" y="86"/>
                    </a:cubicBezTo>
                    <a:cubicBezTo>
                      <a:pt x="71" y="86"/>
                      <a:pt x="71" y="86"/>
                      <a:pt x="71" y="86"/>
                    </a:cubicBezTo>
                    <a:cubicBezTo>
                      <a:pt x="89" y="74"/>
                      <a:pt x="89" y="74"/>
                      <a:pt x="89" y="74"/>
                    </a:cubicBezTo>
                    <a:cubicBezTo>
                      <a:pt x="93" y="76"/>
                      <a:pt x="93" y="76"/>
                      <a:pt x="93" y="76"/>
                    </a:cubicBezTo>
                    <a:cubicBezTo>
                      <a:pt x="92" y="77"/>
                      <a:pt x="92" y="77"/>
                      <a:pt x="92" y="77"/>
                    </a:cubicBezTo>
                    <a:cubicBezTo>
                      <a:pt x="84" y="87"/>
                      <a:pt x="84" y="94"/>
                      <a:pt x="91" y="99"/>
                    </a:cubicBezTo>
                    <a:cubicBezTo>
                      <a:pt x="114" y="78"/>
                      <a:pt x="114" y="78"/>
                      <a:pt x="114" y="78"/>
                    </a:cubicBezTo>
                    <a:cubicBezTo>
                      <a:pt x="110" y="70"/>
                      <a:pt x="108" y="63"/>
                      <a:pt x="108" y="59"/>
                    </a:cubicBezTo>
                    <a:cubicBezTo>
                      <a:pt x="109" y="54"/>
                      <a:pt x="110" y="50"/>
                      <a:pt x="114" y="47"/>
                    </a:cubicBezTo>
                    <a:cubicBezTo>
                      <a:pt x="119" y="42"/>
                      <a:pt x="125" y="39"/>
                      <a:pt x="133" y="38"/>
                    </a:cubicBezTo>
                    <a:cubicBezTo>
                      <a:pt x="141" y="38"/>
                      <a:pt x="147" y="38"/>
                      <a:pt x="154" y="41"/>
                    </a:cubicBezTo>
                    <a:cubicBezTo>
                      <a:pt x="158" y="37"/>
                      <a:pt x="158" y="37"/>
                      <a:pt x="158" y="37"/>
                    </a:cubicBezTo>
                    <a:cubicBezTo>
                      <a:pt x="158" y="37"/>
                      <a:pt x="158" y="37"/>
                      <a:pt x="158" y="37"/>
                    </a:cubicBezTo>
                    <a:cubicBezTo>
                      <a:pt x="164" y="39"/>
                      <a:pt x="164" y="39"/>
                      <a:pt x="164" y="39"/>
                    </a:cubicBezTo>
                    <a:cubicBezTo>
                      <a:pt x="159" y="44"/>
                      <a:pt x="159" y="44"/>
                      <a:pt x="159" y="44"/>
                    </a:cubicBezTo>
                    <a:cubicBezTo>
                      <a:pt x="167" y="48"/>
                      <a:pt x="171" y="53"/>
                      <a:pt x="172" y="60"/>
                    </a:cubicBezTo>
                    <a:cubicBezTo>
                      <a:pt x="173" y="60"/>
                      <a:pt x="173" y="60"/>
                      <a:pt x="173" y="60"/>
                    </a:cubicBezTo>
                    <a:cubicBezTo>
                      <a:pt x="157" y="72"/>
                      <a:pt x="157" y="72"/>
                      <a:pt x="157" y="72"/>
                    </a:cubicBezTo>
                    <a:cubicBezTo>
                      <a:pt x="152" y="70"/>
                      <a:pt x="152" y="70"/>
                      <a:pt x="152" y="70"/>
                    </a:cubicBezTo>
                    <a:cubicBezTo>
                      <a:pt x="153" y="69"/>
                      <a:pt x="153" y="69"/>
                      <a:pt x="153" y="69"/>
                    </a:cubicBezTo>
                    <a:cubicBezTo>
                      <a:pt x="157" y="65"/>
                      <a:pt x="160" y="60"/>
                      <a:pt x="160" y="57"/>
                    </a:cubicBezTo>
                    <a:cubicBezTo>
                      <a:pt x="160" y="54"/>
                      <a:pt x="158" y="51"/>
                      <a:pt x="154" y="49"/>
                    </a:cubicBezTo>
                    <a:cubicBezTo>
                      <a:pt x="134" y="68"/>
                      <a:pt x="134" y="68"/>
                      <a:pt x="134" y="68"/>
                    </a:cubicBezTo>
                    <a:cubicBezTo>
                      <a:pt x="138" y="77"/>
                      <a:pt x="140" y="85"/>
                      <a:pt x="140" y="90"/>
                    </a:cubicBezTo>
                    <a:cubicBezTo>
                      <a:pt x="140" y="94"/>
                      <a:pt x="138" y="99"/>
                      <a:pt x="134" y="103"/>
                    </a:cubicBezTo>
                    <a:cubicBezTo>
                      <a:pt x="129" y="108"/>
                      <a:pt x="122" y="111"/>
                      <a:pt x="114" y="111"/>
                    </a:cubicBezTo>
                    <a:close/>
                  </a:path>
                </a:pathLst>
              </a:custGeom>
              <a:solidFill>
                <a:srgbClr val="E3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6" name="Freeform 1641"/>
              <p:cNvSpPr/>
              <p:nvPr/>
            </p:nvSpPr>
            <p:spPr bwMode="auto">
              <a:xfrm>
                <a:off x="3254" y="1834"/>
                <a:ext cx="71" cy="40"/>
              </a:xfrm>
              <a:custGeom>
                <a:avLst/>
                <a:gdLst>
                  <a:gd name="T0" fmla="*/ 8 w 43"/>
                  <a:gd name="T1" fmla="*/ 0 h 24"/>
                  <a:gd name="T2" fmla="*/ 2 w 43"/>
                  <a:gd name="T3" fmla="*/ 2 h 24"/>
                  <a:gd name="T4" fmla="*/ 1 w 43"/>
                  <a:gd name="T5" fmla="*/ 7 h 24"/>
                  <a:gd name="T6" fmla="*/ 35 w 43"/>
                  <a:gd name="T7" fmla="*/ 24 h 24"/>
                  <a:gd name="T8" fmla="*/ 41 w 43"/>
                  <a:gd name="T9" fmla="*/ 22 h 24"/>
                  <a:gd name="T10" fmla="*/ 42 w 43"/>
                  <a:gd name="T11" fmla="*/ 18 h 24"/>
                  <a:gd name="T12" fmla="*/ 8 w 4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3" h="24">
                    <a:moveTo>
                      <a:pt x="8" y="0"/>
                    </a:moveTo>
                    <a:cubicBezTo>
                      <a:pt x="6" y="0"/>
                      <a:pt x="4" y="1"/>
                      <a:pt x="2" y="2"/>
                    </a:cubicBezTo>
                    <a:cubicBezTo>
                      <a:pt x="0" y="4"/>
                      <a:pt x="0" y="6"/>
                      <a:pt x="1" y="7"/>
                    </a:cubicBezTo>
                    <a:cubicBezTo>
                      <a:pt x="35" y="24"/>
                      <a:pt x="35" y="24"/>
                      <a:pt x="35" y="24"/>
                    </a:cubicBezTo>
                    <a:cubicBezTo>
                      <a:pt x="37" y="24"/>
                      <a:pt x="39" y="24"/>
                      <a:pt x="41" y="22"/>
                    </a:cubicBezTo>
                    <a:cubicBezTo>
                      <a:pt x="43" y="20"/>
                      <a:pt x="43" y="18"/>
                      <a:pt x="42" y="18"/>
                    </a:cubicBezTo>
                    <a:lnTo>
                      <a:pt x="8" y="0"/>
                    </a:lnTo>
                    <a:close/>
                  </a:path>
                </a:pathLst>
              </a:custGeom>
              <a:solidFill>
                <a:srgbClr val="E3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7" name="Freeform 1642"/>
              <p:cNvSpPr/>
              <p:nvPr/>
            </p:nvSpPr>
            <p:spPr bwMode="auto">
              <a:xfrm>
                <a:off x="3257" y="1748"/>
                <a:ext cx="171" cy="111"/>
              </a:xfrm>
              <a:custGeom>
                <a:avLst/>
                <a:gdLst>
                  <a:gd name="T0" fmla="*/ 16 w 103"/>
                  <a:gd name="T1" fmla="*/ 52 h 67"/>
                  <a:gd name="T2" fmla="*/ 63 w 103"/>
                  <a:gd name="T3" fmla="*/ 59 h 67"/>
                  <a:gd name="T4" fmla="*/ 94 w 103"/>
                  <a:gd name="T5" fmla="*/ 42 h 67"/>
                  <a:gd name="T6" fmla="*/ 60 w 103"/>
                  <a:gd name="T7" fmla="*/ 27 h 67"/>
                  <a:gd name="T8" fmla="*/ 31 w 103"/>
                  <a:gd name="T9" fmla="*/ 5 h 67"/>
                  <a:gd name="T10" fmla="*/ 22 w 103"/>
                  <a:gd name="T11" fmla="*/ 17 h 67"/>
                  <a:gd name="T12" fmla="*/ 16 w 103"/>
                  <a:gd name="T13" fmla="*/ 52 h 67"/>
                </a:gdLst>
                <a:ahLst/>
                <a:cxnLst>
                  <a:cxn ang="0">
                    <a:pos x="T0" y="T1"/>
                  </a:cxn>
                  <a:cxn ang="0">
                    <a:pos x="T2" y="T3"/>
                  </a:cxn>
                  <a:cxn ang="0">
                    <a:pos x="T4" y="T5"/>
                  </a:cxn>
                  <a:cxn ang="0">
                    <a:pos x="T6" y="T7"/>
                  </a:cxn>
                  <a:cxn ang="0">
                    <a:pos x="T8" y="T9"/>
                  </a:cxn>
                  <a:cxn ang="0">
                    <a:pos x="T10" y="T11"/>
                  </a:cxn>
                  <a:cxn ang="0">
                    <a:pos x="T12" y="T13"/>
                  </a:cxn>
                </a:cxnLst>
                <a:rect l="0" t="0" r="r" b="b"/>
                <a:pathLst>
                  <a:path w="103" h="67">
                    <a:moveTo>
                      <a:pt x="16" y="52"/>
                    </a:moveTo>
                    <a:cubicBezTo>
                      <a:pt x="32" y="61"/>
                      <a:pt x="42" y="67"/>
                      <a:pt x="63" y="59"/>
                    </a:cubicBezTo>
                    <a:cubicBezTo>
                      <a:pt x="84" y="52"/>
                      <a:pt x="103" y="45"/>
                      <a:pt x="94" y="42"/>
                    </a:cubicBezTo>
                    <a:cubicBezTo>
                      <a:pt x="85" y="40"/>
                      <a:pt x="69" y="35"/>
                      <a:pt x="60" y="27"/>
                    </a:cubicBezTo>
                    <a:cubicBezTo>
                      <a:pt x="50" y="18"/>
                      <a:pt x="36" y="0"/>
                      <a:pt x="31" y="5"/>
                    </a:cubicBezTo>
                    <a:cubicBezTo>
                      <a:pt x="27" y="10"/>
                      <a:pt x="22" y="17"/>
                      <a:pt x="22" y="17"/>
                    </a:cubicBezTo>
                    <a:cubicBezTo>
                      <a:pt x="22" y="17"/>
                      <a:pt x="0" y="42"/>
                      <a:pt x="16" y="52"/>
                    </a:cubicBezTo>
                    <a:close/>
                  </a:path>
                </a:pathLst>
              </a:custGeom>
              <a:solidFill>
                <a:srgbClr val="E3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8" name="Freeform 1643"/>
              <p:cNvSpPr/>
              <p:nvPr/>
            </p:nvSpPr>
            <p:spPr bwMode="auto">
              <a:xfrm>
                <a:off x="3591" y="432"/>
                <a:ext cx="267" cy="202"/>
              </a:xfrm>
              <a:custGeom>
                <a:avLst/>
                <a:gdLst>
                  <a:gd name="T0" fmla="*/ 267 w 267"/>
                  <a:gd name="T1" fmla="*/ 91 h 202"/>
                  <a:gd name="T2" fmla="*/ 35 w 267"/>
                  <a:gd name="T3" fmla="*/ 0 h 202"/>
                  <a:gd name="T4" fmla="*/ 0 w 267"/>
                  <a:gd name="T5" fmla="*/ 122 h 202"/>
                  <a:gd name="T6" fmla="*/ 146 w 267"/>
                  <a:gd name="T7" fmla="*/ 202 h 202"/>
                  <a:gd name="T8" fmla="*/ 267 w 267"/>
                  <a:gd name="T9" fmla="*/ 91 h 202"/>
                </a:gdLst>
                <a:ahLst/>
                <a:cxnLst>
                  <a:cxn ang="0">
                    <a:pos x="T0" y="T1"/>
                  </a:cxn>
                  <a:cxn ang="0">
                    <a:pos x="T2" y="T3"/>
                  </a:cxn>
                  <a:cxn ang="0">
                    <a:pos x="T4" y="T5"/>
                  </a:cxn>
                  <a:cxn ang="0">
                    <a:pos x="T6" y="T7"/>
                  </a:cxn>
                  <a:cxn ang="0">
                    <a:pos x="T8" y="T9"/>
                  </a:cxn>
                </a:cxnLst>
                <a:rect l="0" t="0" r="r" b="b"/>
                <a:pathLst>
                  <a:path w="267" h="202">
                    <a:moveTo>
                      <a:pt x="267" y="91"/>
                    </a:moveTo>
                    <a:lnTo>
                      <a:pt x="35" y="0"/>
                    </a:lnTo>
                    <a:lnTo>
                      <a:pt x="0" y="122"/>
                    </a:lnTo>
                    <a:lnTo>
                      <a:pt x="146" y="202"/>
                    </a:lnTo>
                    <a:lnTo>
                      <a:pt x="267" y="9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9" name="Freeform 1644"/>
              <p:cNvSpPr/>
              <p:nvPr/>
            </p:nvSpPr>
            <p:spPr bwMode="auto">
              <a:xfrm>
                <a:off x="3581" y="503"/>
                <a:ext cx="408" cy="172"/>
              </a:xfrm>
              <a:custGeom>
                <a:avLst/>
                <a:gdLst>
                  <a:gd name="T0" fmla="*/ 242 w 246"/>
                  <a:gd name="T1" fmla="*/ 20 h 104"/>
                  <a:gd name="T2" fmla="*/ 206 w 246"/>
                  <a:gd name="T3" fmla="*/ 0 h 104"/>
                  <a:gd name="T4" fmla="*/ 206 w 246"/>
                  <a:gd name="T5" fmla="*/ 0 h 104"/>
                  <a:gd name="T6" fmla="*/ 204 w 246"/>
                  <a:gd name="T7" fmla="*/ 0 h 104"/>
                  <a:gd name="T8" fmla="*/ 203 w 246"/>
                  <a:gd name="T9" fmla="*/ 0 h 104"/>
                  <a:gd name="T10" fmla="*/ 202 w 246"/>
                  <a:gd name="T11" fmla="*/ 0 h 104"/>
                  <a:gd name="T12" fmla="*/ 201 w 246"/>
                  <a:gd name="T13" fmla="*/ 0 h 104"/>
                  <a:gd name="T14" fmla="*/ 200 w 246"/>
                  <a:gd name="T15" fmla="*/ 0 h 104"/>
                  <a:gd name="T16" fmla="*/ 199 w 246"/>
                  <a:gd name="T17" fmla="*/ 1 h 104"/>
                  <a:gd name="T18" fmla="*/ 199 w 246"/>
                  <a:gd name="T19" fmla="*/ 1 h 104"/>
                  <a:gd name="T20" fmla="*/ 97 w 246"/>
                  <a:gd name="T21" fmla="*/ 91 h 104"/>
                  <a:gd name="T22" fmla="*/ 9 w 246"/>
                  <a:gd name="T23" fmla="*/ 43 h 104"/>
                  <a:gd name="T24" fmla="*/ 1 w 246"/>
                  <a:gd name="T25" fmla="*/ 45 h 104"/>
                  <a:gd name="T26" fmla="*/ 4 w 246"/>
                  <a:gd name="T27" fmla="*/ 53 h 104"/>
                  <a:gd name="T28" fmla="*/ 95 w 246"/>
                  <a:gd name="T29" fmla="*/ 103 h 104"/>
                  <a:gd name="T30" fmla="*/ 97 w 246"/>
                  <a:gd name="T31" fmla="*/ 104 h 104"/>
                  <a:gd name="T32" fmla="*/ 98 w 246"/>
                  <a:gd name="T33" fmla="*/ 104 h 104"/>
                  <a:gd name="T34" fmla="*/ 100 w 246"/>
                  <a:gd name="T35" fmla="*/ 104 h 104"/>
                  <a:gd name="T36" fmla="*/ 100 w 246"/>
                  <a:gd name="T37" fmla="*/ 104 h 104"/>
                  <a:gd name="T38" fmla="*/ 102 w 246"/>
                  <a:gd name="T39" fmla="*/ 103 h 104"/>
                  <a:gd name="T40" fmla="*/ 102 w 246"/>
                  <a:gd name="T41" fmla="*/ 103 h 104"/>
                  <a:gd name="T42" fmla="*/ 102 w 246"/>
                  <a:gd name="T43" fmla="*/ 103 h 104"/>
                  <a:gd name="T44" fmla="*/ 204 w 246"/>
                  <a:gd name="T45" fmla="*/ 13 h 104"/>
                  <a:gd name="T46" fmla="*/ 236 w 246"/>
                  <a:gd name="T47" fmla="*/ 30 h 104"/>
                  <a:gd name="T48" fmla="*/ 244 w 246"/>
                  <a:gd name="T49" fmla="*/ 28 h 104"/>
                  <a:gd name="T50" fmla="*/ 242 w 246"/>
                  <a:gd name="T51"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104">
                    <a:moveTo>
                      <a:pt x="242" y="20"/>
                    </a:moveTo>
                    <a:cubicBezTo>
                      <a:pt x="206" y="0"/>
                      <a:pt x="206" y="0"/>
                      <a:pt x="206" y="0"/>
                    </a:cubicBezTo>
                    <a:cubicBezTo>
                      <a:pt x="206" y="0"/>
                      <a:pt x="206" y="0"/>
                      <a:pt x="206" y="0"/>
                    </a:cubicBezTo>
                    <a:cubicBezTo>
                      <a:pt x="205" y="0"/>
                      <a:pt x="205" y="0"/>
                      <a:pt x="204" y="0"/>
                    </a:cubicBezTo>
                    <a:cubicBezTo>
                      <a:pt x="203" y="0"/>
                      <a:pt x="203" y="0"/>
                      <a:pt x="203" y="0"/>
                    </a:cubicBezTo>
                    <a:cubicBezTo>
                      <a:pt x="203" y="0"/>
                      <a:pt x="203" y="0"/>
                      <a:pt x="202" y="0"/>
                    </a:cubicBezTo>
                    <a:cubicBezTo>
                      <a:pt x="201" y="0"/>
                      <a:pt x="201" y="0"/>
                      <a:pt x="201" y="0"/>
                    </a:cubicBezTo>
                    <a:cubicBezTo>
                      <a:pt x="200" y="0"/>
                      <a:pt x="200" y="0"/>
                      <a:pt x="200" y="0"/>
                    </a:cubicBezTo>
                    <a:cubicBezTo>
                      <a:pt x="200" y="0"/>
                      <a:pt x="199" y="1"/>
                      <a:pt x="199" y="1"/>
                    </a:cubicBezTo>
                    <a:cubicBezTo>
                      <a:pt x="199" y="1"/>
                      <a:pt x="199" y="1"/>
                      <a:pt x="199" y="1"/>
                    </a:cubicBezTo>
                    <a:cubicBezTo>
                      <a:pt x="97" y="91"/>
                      <a:pt x="97" y="91"/>
                      <a:pt x="97" y="91"/>
                    </a:cubicBezTo>
                    <a:cubicBezTo>
                      <a:pt x="9" y="43"/>
                      <a:pt x="9" y="43"/>
                      <a:pt x="9" y="43"/>
                    </a:cubicBezTo>
                    <a:cubicBezTo>
                      <a:pt x="6" y="41"/>
                      <a:pt x="3" y="42"/>
                      <a:pt x="1" y="45"/>
                    </a:cubicBezTo>
                    <a:cubicBezTo>
                      <a:pt x="0" y="48"/>
                      <a:pt x="1" y="52"/>
                      <a:pt x="4" y="53"/>
                    </a:cubicBezTo>
                    <a:cubicBezTo>
                      <a:pt x="95" y="103"/>
                      <a:pt x="95" y="103"/>
                      <a:pt x="95" y="103"/>
                    </a:cubicBezTo>
                    <a:cubicBezTo>
                      <a:pt x="96" y="104"/>
                      <a:pt x="97" y="104"/>
                      <a:pt x="97" y="104"/>
                    </a:cubicBezTo>
                    <a:cubicBezTo>
                      <a:pt x="98" y="104"/>
                      <a:pt x="98" y="104"/>
                      <a:pt x="98" y="104"/>
                    </a:cubicBezTo>
                    <a:cubicBezTo>
                      <a:pt x="99" y="104"/>
                      <a:pt x="99" y="104"/>
                      <a:pt x="100" y="104"/>
                    </a:cubicBezTo>
                    <a:cubicBezTo>
                      <a:pt x="100" y="104"/>
                      <a:pt x="100" y="104"/>
                      <a:pt x="100" y="104"/>
                    </a:cubicBezTo>
                    <a:cubicBezTo>
                      <a:pt x="101" y="103"/>
                      <a:pt x="101" y="103"/>
                      <a:pt x="102" y="103"/>
                    </a:cubicBezTo>
                    <a:cubicBezTo>
                      <a:pt x="102" y="103"/>
                      <a:pt x="102" y="103"/>
                      <a:pt x="102" y="103"/>
                    </a:cubicBezTo>
                    <a:cubicBezTo>
                      <a:pt x="102" y="103"/>
                      <a:pt x="102" y="103"/>
                      <a:pt x="102" y="103"/>
                    </a:cubicBezTo>
                    <a:cubicBezTo>
                      <a:pt x="204" y="13"/>
                      <a:pt x="204" y="13"/>
                      <a:pt x="204" y="13"/>
                    </a:cubicBezTo>
                    <a:cubicBezTo>
                      <a:pt x="236" y="30"/>
                      <a:pt x="236" y="30"/>
                      <a:pt x="236" y="30"/>
                    </a:cubicBezTo>
                    <a:cubicBezTo>
                      <a:pt x="239" y="32"/>
                      <a:pt x="243" y="31"/>
                      <a:pt x="244" y="28"/>
                    </a:cubicBezTo>
                    <a:cubicBezTo>
                      <a:pt x="246" y="25"/>
                      <a:pt x="245" y="21"/>
                      <a:pt x="242"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0" name="Freeform 1645"/>
              <p:cNvSpPr/>
              <p:nvPr/>
            </p:nvSpPr>
            <p:spPr bwMode="auto">
              <a:xfrm>
                <a:off x="3570" y="609"/>
                <a:ext cx="51" cy="51"/>
              </a:xfrm>
              <a:custGeom>
                <a:avLst/>
                <a:gdLst>
                  <a:gd name="T0" fmla="*/ 21 w 31"/>
                  <a:gd name="T1" fmla="*/ 4 h 31"/>
                  <a:gd name="T2" fmla="*/ 3 w 31"/>
                  <a:gd name="T3" fmla="*/ 8 h 31"/>
                  <a:gd name="T4" fmla="*/ 9 w 31"/>
                  <a:gd name="T5" fmla="*/ 27 h 31"/>
                  <a:gd name="T6" fmla="*/ 28 w 31"/>
                  <a:gd name="T7" fmla="*/ 22 h 31"/>
                  <a:gd name="T8" fmla="*/ 21 w 31"/>
                  <a:gd name="T9" fmla="*/ 4 h 31"/>
                </a:gdLst>
                <a:ahLst/>
                <a:cxnLst>
                  <a:cxn ang="0">
                    <a:pos x="T0" y="T1"/>
                  </a:cxn>
                  <a:cxn ang="0">
                    <a:pos x="T2" y="T3"/>
                  </a:cxn>
                  <a:cxn ang="0">
                    <a:pos x="T4" y="T5"/>
                  </a:cxn>
                  <a:cxn ang="0">
                    <a:pos x="T6" y="T7"/>
                  </a:cxn>
                  <a:cxn ang="0">
                    <a:pos x="T8" y="T9"/>
                  </a:cxn>
                </a:cxnLst>
                <a:rect l="0" t="0" r="r" b="b"/>
                <a:pathLst>
                  <a:path w="31" h="31">
                    <a:moveTo>
                      <a:pt x="21" y="4"/>
                    </a:moveTo>
                    <a:cubicBezTo>
                      <a:pt x="14" y="0"/>
                      <a:pt x="6" y="2"/>
                      <a:pt x="3" y="8"/>
                    </a:cubicBezTo>
                    <a:cubicBezTo>
                      <a:pt x="0" y="15"/>
                      <a:pt x="2" y="23"/>
                      <a:pt x="9" y="27"/>
                    </a:cubicBezTo>
                    <a:cubicBezTo>
                      <a:pt x="16" y="31"/>
                      <a:pt x="25" y="29"/>
                      <a:pt x="28" y="22"/>
                    </a:cubicBezTo>
                    <a:cubicBezTo>
                      <a:pt x="31" y="16"/>
                      <a:pt x="28" y="7"/>
                      <a:pt x="2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1" name="Freeform 1646"/>
              <p:cNvSpPr/>
              <p:nvPr/>
            </p:nvSpPr>
            <p:spPr bwMode="auto">
              <a:xfrm>
                <a:off x="3679" y="668"/>
                <a:ext cx="51" cy="52"/>
              </a:xfrm>
              <a:custGeom>
                <a:avLst/>
                <a:gdLst>
                  <a:gd name="T0" fmla="*/ 21 w 31"/>
                  <a:gd name="T1" fmla="*/ 4 h 31"/>
                  <a:gd name="T2" fmla="*/ 3 w 31"/>
                  <a:gd name="T3" fmla="*/ 9 h 31"/>
                  <a:gd name="T4" fmla="*/ 10 w 31"/>
                  <a:gd name="T5" fmla="*/ 27 h 31"/>
                  <a:gd name="T6" fmla="*/ 28 w 31"/>
                  <a:gd name="T7" fmla="*/ 22 h 31"/>
                  <a:gd name="T8" fmla="*/ 21 w 31"/>
                  <a:gd name="T9" fmla="*/ 4 h 31"/>
                </a:gdLst>
                <a:ahLst/>
                <a:cxnLst>
                  <a:cxn ang="0">
                    <a:pos x="T0" y="T1"/>
                  </a:cxn>
                  <a:cxn ang="0">
                    <a:pos x="T2" y="T3"/>
                  </a:cxn>
                  <a:cxn ang="0">
                    <a:pos x="T4" y="T5"/>
                  </a:cxn>
                  <a:cxn ang="0">
                    <a:pos x="T6" y="T7"/>
                  </a:cxn>
                  <a:cxn ang="0">
                    <a:pos x="T8" y="T9"/>
                  </a:cxn>
                </a:cxnLst>
                <a:rect l="0" t="0" r="r" b="b"/>
                <a:pathLst>
                  <a:path w="31" h="31">
                    <a:moveTo>
                      <a:pt x="21" y="4"/>
                    </a:moveTo>
                    <a:cubicBezTo>
                      <a:pt x="15" y="0"/>
                      <a:pt x="6" y="2"/>
                      <a:pt x="3" y="9"/>
                    </a:cubicBezTo>
                    <a:cubicBezTo>
                      <a:pt x="0" y="15"/>
                      <a:pt x="3" y="23"/>
                      <a:pt x="10" y="27"/>
                    </a:cubicBezTo>
                    <a:cubicBezTo>
                      <a:pt x="16" y="31"/>
                      <a:pt x="25" y="29"/>
                      <a:pt x="28" y="22"/>
                    </a:cubicBezTo>
                    <a:cubicBezTo>
                      <a:pt x="31" y="16"/>
                      <a:pt x="28" y="7"/>
                      <a:pt x="2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2" name="Freeform 1647"/>
              <p:cNvSpPr/>
              <p:nvPr/>
            </p:nvSpPr>
            <p:spPr bwMode="auto">
              <a:xfrm>
                <a:off x="4773" y="3173"/>
                <a:ext cx="212" cy="298"/>
              </a:xfrm>
              <a:custGeom>
                <a:avLst/>
                <a:gdLst>
                  <a:gd name="T0" fmla="*/ 99 w 128"/>
                  <a:gd name="T1" fmla="*/ 180 h 180"/>
                  <a:gd name="T2" fmla="*/ 81 w 128"/>
                  <a:gd name="T3" fmla="*/ 176 h 180"/>
                  <a:gd name="T4" fmla="*/ 74 w 128"/>
                  <a:gd name="T5" fmla="*/ 155 h 180"/>
                  <a:gd name="T6" fmla="*/ 40 w 128"/>
                  <a:gd name="T7" fmla="*/ 137 h 180"/>
                  <a:gd name="T8" fmla="*/ 15 w 128"/>
                  <a:gd name="T9" fmla="*/ 107 h 180"/>
                  <a:gd name="T10" fmla="*/ 43 w 128"/>
                  <a:gd name="T11" fmla="*/ 107 h 180"/>
                  <a:gd name="T12" fmla="*/ 77 w 128"/>
                  <a:gd name="T13" fmla="*/ 133 h 180"/>
                  <a:gd name="T14" fmla="*/ 91 w 128"/>
                  <a:gd name="T15" fmla="*/ 133 h 180"/>
                  <a:gd name="T16" fmla="*/ 94 w 128"/>
                  <a:gd name="T17" fmla="*/ 124 h 180"/>
                  <a:gd name="T18" fmla="*/ 85 w 128"/>
                  <a:gd name="T19" fmla="*/ 113 h 180"/>
                  <a:gd name="T20" fmla="*/ 65 w 128"/>
                  <a:gd name="T21" fmla="*/ 103 h 180"/>
                  <a:gd name="T22" fmla="*/ 38 w 128"/>
                  <a:gd name="T23" fmla="*/ 90 h 180"/>
                  <a:gd name="T24" fmla="*/ 17 w 128"/>
                  <a:gd name="T25" fmla="*/ 73 h 180"/>
                  <a:gd name="T26" fmla="*/ 3 w 128"/>
                  <a:gd name="T27" fmla="*/ 50 h 180"/>
                  <a:gd name="T28" fmla="*/ 5 w 128"/>
                  <a:gd name="T29" fmla="*/ 24 h 180"/>
                  <a:gd name="T30" fmla="*/ 29 w 128"/>
                  <a:gd name="T31" fmla="*/ 17 h 180"/>
                  <a:gd name="T32" fmla="*/ 24 w 128"/>
                  <a:gd name="T33" fmla="*/ 0 h 180"/>
                  <a:gd name="T34" fmla="*/ 42 w 128"/>
                  <a:gd name="T35" fmla="*/ 4 h 180"/>
                  <a:gd name="T36" fmla="*/ 47 w 128"/>
                  <a:gd name="T37" fmla="*/ 21 h 180"/>
                  <a:gd name="T38" fmla="*/ 62 w 128"/>
                  <a:gd name="T39" fmla="*/ 27 h 180"/>
                  <a:gd name="T40" fmla="*/ 77 w 128"/>
                  <a:gd name="T41" fmla="*/ 37 h 180"/>
                  <a:gd name="T42" fmla="*/ 101 w 128"/>
                  <a:gd name="T43" fmla="*/ 63 h 180"/>
                  <a:gd name="T44" fmla="*/ 77 w 128"/>
                  <a:gd name="T45" fmla="*/ 65 h 180"/>
                  <a:gd name="T46" fmla="*/ 48 w 128"/>
                  <a:gd name="T47" fmla="*/ 44 h 180"/>
                  <a:gd name="T48" fmla="*/ 33 w 128"/>
                  <a:gd name="T49" fmla="*/ 52 h 180"/>
                  <a:gd name="T50" fmla="*/ 41 w 128"/>
                  <a:gd name="T51" fmla="*/ 62 h 180"/>
                  <a:gd name="T52" fmla="*/ 57 w 128"/>
                  <a:gd name="T53" fmla="*/ 70 h 180"/>
                  <a:gd name="T54" fmla="*/ 95 w 128"/>
                  <a:gd name="T55" fmla="*/ 89 h 180"/>
                  <a:gd name="T56" fmla="*/ 125 w 128"/>
                  <a:gd name="T57" fmla="*/ 127 h 180"/>
                  <a:gd name="T58" fmla="*/ 126 w 128"/>
                  <a:gd name="T59" fmla="*/ 148 h 180"/>
                  <a:gd name="T60" fmla="*/ 113 w 128"/>
                  <a:gd name="T61" fmla="*/ 159 h 180"/>
                  <a:gd name="T62" fmla="*/ 104 w 128"/>
                  <a:gd name="T63" fmla="*/ 161 h 180"/>
                  <a:gd name="T64" fmla="*/ 92 w 128"/>
                  <a:gd name="T65" fmla="*/ 160 h 180"/>
                  <a:gd name="T66" fmla="*/ 99 w 128"/>
                  <a:gd name="T6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80">
                    <a:moveTo>
                      <a:pt x="99" y="180"/>
                    </a:moveTo>
                    <a:cubicBezTo>
                      <a:pt x="81" y="176"/>
                      <a:pt x="81" y="176"/>
                      <a:pt x="81" y="176"/>
                    </a:cubicBezTo>
                    <a:cubicBezTo>
                      <a:pt x="74" y="155"/>
                      <a:pt x="74" y="155"/>
                      <a:pt x="74" y="155"/>
                    </a:cubicBezTo>
                    <a:cubicBezTo>
                      <a:pt x="62" y="151"/>
                      <a:pt x="50" y="145"/>
                      <a:pt x="40" y="137"/>
                    </a:cubicBezTo>
                    <a:cubicBezTo>
                      <a:pt x="30" y="129"/>
                      <a:pt x="21" y="119"/>
                      <a:pt x="15" y="107"/>
                    </a:cubicBezTo>
                    <a:cubicBezTo>
                      <a:pt x="43" y="107"/>
                      <a:pt x="43" y="107"/>
                      <a:pt x="43" y="107"/>
                    </a:cubicBezTo>
                    <a:cubicBezTo>
                      <a:pt x="50" y="121"/>
                      <a:pt x="62" y="129"/>
                      <a:pt x="77" y="133"/>
                    </a:cubicBezTo>
                    <a:cubicBezTo>
                      <a:pt x="83" y="134"/>
                      <a:pt x="87" y="135"/>
                      <a:pt x="91" y="133"/>
                    </a:cubicBezTo>
                    <a:cubicBezTo>
                      <a:pt x="95" y="132"/>
                      <a:pt x="96" y="129"/>
                      <a:pt x="94" y="124"/>
                    </a:cubicBezTo>
                    <a:cubicBezTo>
                      <a:pt x="92" y="119"/>
                      <a:pt x="89" y="115"/>
                      <a:pt x="85" y="113"/>
                    </a:cubicBezTo>
                    <a:cubicBezTo>
                      <a:pt x="80" y="110"/>
                      <a:pt x="74" y="107"/>
                      <a:pt x="65" y="103"/>
                    </a:cubicBezTo>
                    <a:cubicBezTo>
                      <a:pt x="55" y="99"/>
                      <a:pt x="46" y="94"/>
                      <a:pt x="38" y="90"/>
                    </a:cubicBezTo>
                    <a:cubicBezTo>
                      <a:pt x="30" y="86"/>
                      <a:pt x="23" y="80"/>
                      <a:pt x="17" y="73"/>
                    </a:cubicBezTo>
                    <a:cubicBezTo>
                      <a:pt x="11" y="67"/>
                      <a:pt x="6" y="59"/>
                      <a:pt x="3" y="50"/>
                    </a:cubicBezTo>
                    <a:cubicBezTo>
                      <a:pt x="0" y="38"/>
                      <a:pt x="0" y="30"/>
                      <a:pt x="5" y="24"/>
                    </a:cubicBezTo>
                    <a:cubicBezTo>
                      <a:pt x="10" y="18"/>
                      <a:pt x="18" y="16"/>
                      <a:pt x="29" y="17"/>
                    </a:cubicBezTo>
                    <a:cubicBezTo>
                      <a:pt x="24" y="0"/>
                      <a:pt x="24" y="0"/>
                      <a:pt x="24" y="0"/>
                    </a:cubicBezTo>
                    <a:cubicBezTo>
                      <a:pt x="42" y="4"/>
                      <a:pt x="42" y="4"/>
                      <a:pt x="42" y="4"/>
                    </a:cubicBezTo>
                    <a:cubicBezTo>
                      <a:pt x="47" y="21"/>
                      <a:pt x="47" y="21"/>
                      <a:pt x="47" y="21"/>
                    </a:cubicBezTo>
                    <a:cubicBezTo>
                      <a:pt x="52" y="22"/>
                      <a:pt x="57" y="24"/>
                      <a:pt x="62" y="27"/>
                    </a:cubicBezTo>
                    <a:cubicBezTo>
                      <a:pt x="67" y="30"/>
                      <a:pt x="72" y="33"/>
                      <a:pt x="77" y="37"/>
                    </a:cubicBezTo>
                    <a:cubicBezTo>
                      <a:pt x="86" y="44"/>
                      <a:pt x="94" y="52"/>
                      <a:pt x="101" y="63"/>
                    </a:cubicBezTo>
                    <a:cubicBezTo>
                      <a:pt x="77" y="65"/>
                      <a:pt x="77" y="65"/>
                      <a:pt x="77" y="65"/>
                    </a:cubicBezTo>
                    <a:cubicBezTo>
                      <a:pt x="70" y="54"/>
                      <a:pt x="60" y="47"/>
                      <a:pt x="48" y="44"/>
                    </a:cubicBezTo>
                    <a:cubicBezTo>
                      <a:pt x="35" y="41"/>
                      <a:pt x="30" y="43"/>
                      <a:pt x="33" y="52"/>
                    </a:cubicBezTo>
                    <a:cubicBezTo>
                      <a:pt x="34" y="56"/>
                      <a:pt x="37" y="59"/>
                      <a:pt x="41" y="62"/>
                    </a:cubicBezTo>
                    <a:cubicBezTo>
                      <a:pt x="44" y="64"/>
                      <a:pt x="50" y="67"/>
                      <a:pt x="57" y="70"/>
                    </a:cubicBezTo>
                    <a:cubicBezTo>
                      <a:pt x="75" y="77"/>
                      <a:pt x="88" y="84"/>
                      <a:pt x="95" y="89"/>
                    </a:cubicBezTo>
                    <a:cubicBezTo>
                      <a:pt x="111" y="100"/>
                      <a:pt x="121" y="113"/>
                      <a:pt x="125" y="127"/>
                    </a:cubicBezTo>
                    <a:cubicBezTo>
                      <a:pt x="128" y="135"/>
                      <a:pt x="128" y="142"/>
                      <a:pt x="126" y="148"/>
                    </a:cubicBezTo>
                    <a:cubicBezTo>
                      <a:pt x="124" y="153"/>
                      <a:pt x="120" y="157"/>
                      <a:pt x="113" y="159"/>
                    </a:cubicBezTo>
                    <a:cubicBezTo>
                      <a:pt x="110" y="160"/>
                      <a:pt x="107" y="161"/>
                      <a:pt x="104" y="161"/>
                    </a:cubicBezTo>
                    <a:cubicBezTo>
                      <a:pt x="100" y="161"/>
                      <a:pt x="96" y="161"/>
                      <a:pt x="92" y="160"/>
                    </a:cubicBezTo>
                    <a:lnTo>
                      <a:pt x="99" y="1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3" name="Freeform 1648"/>
              <p:cNvSpPr/>
              <p:nvPr/>
            </p:nvSpPr>
            <p:spPr bwMode="auto">
              <a:xfrm>
                <a:off x="4209" y="3617"/>
                <a:ext cx="38" cy="48"/>
              </a:xfrm>
              <a:custGeom>
                <a:avLst/>
                <a:gdLst>
                  <a:gd name="T0" fmla="*/ 21 w 23"/>
                  <a:gd name="T1" fmla="*/ 27 h 29"/>
                  <a:gd name="T2" fmla="*/ 15 w 23"/>
                  <a:gd name="T3" fmla="*/ 27 h 29"/>
                  <a:gd name="T4" fmla="*/ 2 w 23"/>
                  <a:gd name="T5" fmla="*/ 9 h 29"/>
                  <a:gd name="T6" fmla="*/ 3 w 23"/>
                  <a:gd name="T7" fmla="*/ 2 h 29"/>
                  <a:gd name="T8" fmla="*/ 9 w 23"/>
                  <a:gd name="T9" fmla="*/ 2 h 29"/>
                  <a:gd name="T10" fmla="*/ 22 w 23"/>
                  <a:gd name="T11" fmla="*/ 20 h 29"/>
                  <a:gd name="T12" fmla="*/ 21 w 23"/>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21" y="27"/>
                    </a:moveTo>
                    <a:cubicBezTo>
                      <a:pt x="19" y="29"/>
                      <a:pt x="16" y="29"/>
                      <a:pt x="15" y="27"/>
                    </a:cubicBezTo>
                    <a:cubicBezTo>
                      <a:pt x="2" y="9"/>
                      <a:pt x="2" y="9"/>
                      <a:pt x="2" y="9"/>
                    </a:cubicBezTo>
                    <a:cubicBezTo>
                      <a:pt x="0" y="7"/>
                      <a:pt x="1" y="4"/>
                      <a:pt x="3" y="2"/>
                    </a:cubicBezTo>
                    <a:cubicBezTo>
                      <a:pt x="4" y="0"/>
                      <a:pt x="7" y="0"/>
                      <a:pt x="9" y="2"/>
                    </a:cubicBezTo>
                    <a:cubicBezTo>
                      <a:pt x="22" y="20"/>
                      <a:pt x="22" y="20"/>
                      <a:pt x="22" y="20"/>
                    </a:cubicBezTo>
                    <a:cubicBezTo>
                      <a:pt x="23" y="22"/>
                      <a:pt x="23" y="25"/>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4" name="Freeform 1649"/>
              <p:cNvSpPr/>
              <p:nvPr/>
            </p:nvSpPr>
            <p:spPr bwMode="auto">
              <a:xfrm>
                <a:off x="4212" y="3599"/>
                <a:ext cx="48" cy="64"/>
              </a:xfrm>
              <a:custGeom>
                <a:avLst/>
                <a:gdLst>
                  <a:gd name="T0" fmla="*/ 0 w 29"/>
                  <a:gd name="T1" fmla="*/ 12 h 39"/>
                  <a:gd name="T2" fmla="*/ 20 w 29"/>
                  <a:gd name="T3" fmla="*/ 39 h 39"/>
                  <a:gd name="T4" fmla="*/ 24 w 29"/>
                  <a:gd name="T5" fmla="*/ 38 h 39"/>
                  <a:gd name="T6" fmla="*/ 29 w 29"/>
                  <a:gd name="T7" fmla="*/ 37 h 39"/>
                  <a:gd name="T8" fmla="*/ 2 w 29"/>
                  <a:gd name="T9" fmla="*/ 0 h 39"/>
                  <a:gd name="T10" fmla="*/ 2 w 29"/>
                  <a:gd name="T11" fmla="*/ 1 h 39"/>
                  <a:gd name="T12" fmla="*/ 0 w 29"/>
                  <a:gd name="T13" fmla="*/ 12 h 39"/>
                </a:gdLst>
                <a:ahLst/>
                <a:cxnLst>
                  <a:cxn ang="0">
                    <a:pos x="T0" y="T1"/>
                  </a:cxn>
                  <a:cxn ang="0">
                    <a:pos x="T2" y="T3"/>
                  </a:cxn>
                  <a:cxn ang="0">
                    <a:pos x="T4" y="T5"/>
                  </a:cxn>
                  <a:cxn ang="0">
                    <a:pos x="T6" y="T7"/>
                  </a:cxn>
                  <a:cxn ang="0">
                    <a:pos x="T8" y="T9"/>
                  </a:cxn>
                  <a:cxn ang="0">
                    <a:pos x="T10" y="T11"/>
                  </a:cxn>
                  <a:cxn ang="0">
                    <a:pos x="T12" y="T13"/>
                  </a:cxn>
                </a:cxnLst>
                <a:rect l="0" t="0" r="r" b="b"/>
                <a:pathLst>
                  <a:path w="29" h="39">
                    <a:moveTo>
                      <a:pt x="0" y="12"/>
                    </a:moveTo>
                    <a:cubicBezTo>
                      <a:pt x="20" y="39"/>
                      <a:pt x="20" y="39"/>
                      <a:pt x="20" y="39"/>
                    </a:cubicBezTo>
                    <a:cubicBezTo>
                      <a:pt x="21" y="39"/>
                      <a:pt x="22" y="39"/>
                      <a:pt x="24" y="38"/>
                    </a:cubicBezTo>
                    <a:cubicBezTo>
                      <a:pt x="26" y="38"/>
                      <a:pt x="28" y="38"/>
                      <a:pt x="29" y="37"/>
                    </a:cubicBezTo>
                    <a:cubicBezTo>
                      <a:pt x="2" y="0"/>
                      <a:pt x="2" y="0"/>
                      <a:pt x="2" y="0"/>
                    </a:cubicBezTo>
                    <a:cubicBezTo>
                      <a:pt x="2" y="1"/>
                      <a:pt x="2" y="1"/>
                      <a:pt x="2" y="1"/>
                    </a:cubicBezTo>
                    <a:cubicBezTo>
                      <a:pt x="2" y="2"/>
                      <a:pt x="0" y="10"/>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5" name="Freeform 1650"/>
              <p:cNvSpPr/>
              <p:nvPr/>
            </p:nvSpPr>
            <p:spPr bwMode="auto">
              <a:xfrm>
                <a:off x="4240" y="3562"/>
                <a:ext cx="53" cy="72"/>
              </a:xfrm>
              <a:custGeom>
                <a:avLst/>
                <a:gdLst>
                  <a:gd name="T0" fmla="*/ 30 w 32"/>
                  <a:gd name="T1" fmla="*/ 42 h 43"/>
                  <a:gd name="T2" fmla="*/ 27 w 32"/>
                  <a:gd name="T3" fmla="*/ 42 h 43"/>
                  <a:gd name="T4" fmla="*/ 0 w 32"/>
                  <a:gd name="T5" fmla="*/ 6 h 43"/>
                  <a:gd name="T6" fmla="*/ 1 w 32"/>
                  <a:gd name="T7" fmla="*/ 2 h 43"/>
                  <a:gd name="T8" fmla="*/ 4 w 32"/>
                  <a:gd name="T9" fmla="*/ 1 h 43"/>
                  <a:gd name="T10" fmla="*/ 31 w 32"/>
                  <a:gd name="T11" fmla="*/ 38 h 43"/>
                  <a:gd name="T12" fmla="*/ 30 w 32"/>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2"/>
                    </a:moveTo>
                    <a:cubicBezTo>
                      <a:pt x="29" y="43"/>
                      <a:pt x="28" y="43"/>
                      <a:pt x="27" y="42"/>
                    </a:cubicBezTo>
                    <a:cubicBezTo>
                      <a:pt x="0" y="6"/>
                      <a:pt x="0" y="6"/>
                      <a:pt x="0" y="6"/>
                    </a:cubicBezTo>
                    <a:cubicBezTo>
                      <a:pt x="0" y="5"/>
                      <a:pt x="0" y="3"/>
                      <a:pt x="1" y="2"/>
                    </a:cubicBezTo>
                    <a:cubicBezTo>
                      <a:pt x="2" y="0"/>
                      <a:pt x="4" y="0"/>
                      <a:pt x="4" y="1"/>
                    </a:cubicBezTo>
                    <a:cubicBezTo>
                      <a:pt x="31" y="38"/>
                      <a:pt x="31" y="38"/>
                      <a:pt x="31" y="38"/>
                    </a:cubicBezTo>
                    <a:cubicBezTo>
                      <a:pt x="32" y="39"/>
                      <a:pt x="31" y="40"/>
                      <a:pt x="30"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6" name="Freeform 1651"/>
              <p:cNvSpPr/>
              <p:nvPr/>
            </p:nvSpPr>
            <p:spPr bwMode="auto">
              <a:xfrm>
                <a:off x="4230" y="3574"/>
                <a:ext cx="53" cy="71"/>
              </a:xfrm>
              <a:custGeom>
                <a:avLst/>
                <a:gdLst>
                  <a:gd name="T0" fmla="*/ 30 w 32"/>
                  <a:gd name="T1" fmla="*/ 41 h 43"/>
                  <a:gd name="T2" fmla="*/ 27 w 32"/>
                  <a:gd name="T3" fmla="*/ 42 h 43"/>
                  <a:gd name="T4" fmla="*/ 1 w 32"/>
                  <a:gd name="T5" fmla="*/ 5 h 43"/>
                  <a:gd name="T6" fmla="*/ 1 w 32"/>
                  <a:gd name="T7" fmla="*/ 1 h 43"/>
                  <a:gd name="T8" fmla="*/ 5 w 32"/>
                  <a:gd name="T9" fmla="*/ 1 h 43"/>
                  <a:gd name="T10" fmla="*/ 31 w 32"/>
                  <a:gd name="T11" fmla="*/ 37 h 43"/>
                  <a:gd name="T12" fmla="*/ 30 w 32"/>
                  <a:gd name="T13" fmla="*/ 41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1"/>
                    </a:moveTo>
                    <a:cubicBezTo>
                      <a:pt x="29" y="42"/>
                      <a:pt x="28" y="43"/>
                      <a:pt x="27" y="42"/>
                    </a:cubicBezTo>
                    <a:cubicBezTo>
                      <a:pt x="1" y="5"/>
                      <a:pt x="1" y="5"/>
                      <a:pt x="1" y="5"/>
                    </a:cubicBezTo>
                    <a:cubicBezTo>
                      <a:pt x="0" y="4"/>
                      <a:pt x="0" y="2"/>
                      <a:pt x="1" y="1"/>
                    </a:cubicBezTo>
                    <a:cubicBezTo>
                      <a:pt x="3" y="0"/>
                      <a:pt x="4" y="0"/>
                      <a:pt x="5" y="1"/>
                    </a:cubicBezTo>
                    <a:cubicBezTo>
                      <a:pt x="31" y="37"/>
                      <a:pt x="31" y="37"/>
                      <a:pt x="31" y="37"/>
                    </a:cubicBezTo>
                    <a:cubicBezTo>
                      <a:pt x="32" y="38"/>
                      <a:pt x="32" y="40"/>
                      <a:pt x="30"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7" name="Freeform 1652"/>
              <p:cNvSpPr/>
              <p:nvPr/>
            </p:nvSpPr>
            <p:spPr bwMode="auto">
              <a:xfrm>
                <a:off x="4220" y="3584"/>
                <a:ext cx="53" cy="71"/>
              </a:xfrm>
              <a:custGeom>
                <a:avLst/>
                <a:gdLst>
                  <a:gd name="T0" fmla="*/ 31 w 32"/>
                  <a:gd name="T1" fmla="*/ 42 h 43"/>
                  <a:gd name="T2" fmla="*/ 27 w 32"/>
                  <a:gd name="T3" fmla="*/ 42 h 43"/>
                  <a:gd name="T4" fmla="*/ 1 w 32"/>
                  <a:gd name="T5" fmla="*/ 6 h 43"/>
                  <a:gd name="T6" fmla="*/ 2 w 32"/>
                  <a:gd name="T7" fmla="*/ 2 h 43"/>
                  <a:gd name="T8" fmla="*/ 5 w 32"/>
                  <a:gd name="T9" fmla="*/ 1 h 43"/>
                  <a:gd name="T10" fmla="*/ 31 w 32"/>
                  <a:gd name="T11" fmla="*/ 38 h 43"/>
                  <a:gd name="T12" fmla="*/ 31 w 32"/>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1" y="42"/>
                    </a:moveTo>
                    <a:cubicBezTo>
                      <a:pt x="30" y="43"/>
                      <a:pt x="28" y="43"/>
                      <a:pt x="27" y="42"/>
                    </a:cubicBezTo>
                    <a:cubicBezTo>
                      <a:pt x="1" y="6"/>
                      <a:pt x="1" y="6"/>
                      <a:pt x="1" y="6"/>
                    </a:cubicBezTo>
                    <a:cubicBezTo>
                      <a:pt x="0" y="5"/>
                      <a:pt x="1" y="3"/>
                      <a:pt x="2" y="2"/>
                    </a:cubicBezTo>
                    <a:cubicBezTo>
                      <a:pt x="3" y="0"/>
                      <a:pt x="4" y="0"/>
                      <a:pt x="5" y="1"/>
                    </a:cubicBezTo>
                    <a:cubicBezTo>
                      <a:pt x="31" y="38"/>
                      <a:pt x="31" y="38"/>
                      <a:pt x="31" y="38"/>
                    </a:cubicBezTo>
                    <a:cubicBezTo>
                      <a:pt x="32" y="39"/>
                      <a:pt x="32" y="41"/>
                      <a:pt x="3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8" name="Freeform 1653"/>
              <p:cNvSpPr/>
              <p:nvPr/>
            </p:nvSpPr>
            <p:spPr bwMode="auto">
              <a:xfrm>
                <a:off x="4215" y="3594"/>
                <a:ext cx="50" cy="68"/>
              </a:xfrm>
              <a:custGeom>
                <a:avLst/>
                <a:gdLst>
                  <a:gd name="T0" fmla="*/ 29 w 30"/>
                  <a:gd name="T1" fmla="*/ 41 h 41"/>
                  <a:gd name="T2" fmla="*/ 27 w 30"/>
                  <a:gd name="T3" fmla="*/ 40 h 41"/>
                  <a:gd name="T4" fmla="*/ 0 w 30"/>
                  <a:gd name="T5" fmla="*/ 4 h 41"/>
                  <a:gd name="T6" fmla="*/ 0 w 30"/>
                  <a:gd name="T7" fmla="*/ 1 h 41"/>
                  <a:gd name="T8" fmla="*/ 3 w 30"/>
                  <a:gd name="T9" fmla="*/ 1 h 41"/>
                  <a:gd name="T10" fmla="*/ 29 w 30"/>
                  <a:gd name="T11" fmla="*/ 37 h 41"/>
                  <a:gd name="T12" fmla="*/ 29 w 3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0" h="41">
                    <a:moveTo>
                      <a:pt x="29" y="41"/>
                    </a:moveTo>
                    <a:cubicBezTo>
                      <a:pt x="28" y="41"/>
                      <a:pt x="27" y="41"/>
                      <a:pt x="27" y="40"/>
                    </a:cubicBezTo>
                    <a:cubicBezTo>
                      <a:pt x="0" y="4"/>
                      <a:pt x="0" y="4"/>
                      <a:pt x="0" y="4"/>
                    </a:cubicBezTo>
                    <a:cubicBezTo>
                      <a:pt x="0" y="3"/>
                      <a:pt x="0" y="2"/>
                      <a:pt x="0" y="1"/>
                    </a:cubicBezTo>
                    <a:cubicBezTo>
                      <a:pt x="1" y="0"/>
                      <a:pt x="2" y="0"/>
                      <a:pt x="3" y="1"/>
                    </a:cubicBezTo>
                    <a:cubicBezTo>
                      <a:pt x="29" y="37"/>
                      <a:pt x="29" y="37"/>
                      <a:pt x="29" y="37"/>
                    </a:cubicBezTo>
                    <a:cubicBezTo>
                      <a:pt x="30" y="38"/>
                      <a:pt x="30" y="40"/>
                      <a:pt x="29"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9" name="Freeform 1654"/>
              <p:cNvSpPr/>
              <p:nvPr/>
            </p:nvSpPr>
            <p:spPr bwMode="auto">
              <a:xfrm>
                <a:off x="4249" y="3551"/>
                <a:ext cx="54" cy="73"/>
              </a:xfrm>
              <a:custGeom>
                <a:avLst/>
                <a:gdLst>
                  <a:gd name="T0" fmla="*/ 31 w 33"/>
                  <a:gd name="T1" fmla="*/ 42 h 44"/>
                  <a:gd name="T2" fmla="*/ 28 w 33"/>
                  <a:gd name="T3" fmla="*/ 43 h 44"/>
                  <a:gd name="T4" fmla="*/ 1 w 33"/>
                  <a:gd name="T5" fmla="*/ 6 h 44"/>
                  <a:gd name="T6" fmla="*/ 2 w 33"/>
                  <a:gd name="T7" fmla="*/ 2 h 44"/>
                  <a:gd name="T8" fmla="*/ 5 w 33"/>
                  <a:gd name="T9" fmla="*/ 1 h 44"/>
                  <a:gd name="T10" fmla="*/ 32 w 33"/>
                  <a:gd name="T11" fmla="*/ 38 h 44"/>
                  <a:gd name="T12" fmla="*/ 31 w 33"/>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33" h="44">
                    <a:moveTo>
                      <a:pt x="31" y="42"/>
                    </a:moveTo>
                    <a:cubicBezTo>
                      <a:pt x="30" y="44"/>
                      <a:pt x="29" y="44"/>
                      <a:pt x="28" y="43"/>
                    </a:cubicBezTo>
                    <a:cubicBezTo>
                      <a:pt x="1" y="6"/>
                      <a:pt x="1" y="6"/>
                      <a:pt x="1" y="6"/>
                    </a:cubicBezTo>
                    <a:cubicBezTo>
                      <a:pt x="0" y="5"/>
                      <a:pt x="1" y="3"/>
                      <a:pt x="2" y="2"/>
                    </a:cubicBezTo>
                    <a:cubicBezTo>
                      <a:pt x="3" y="1"/>
                      <a:pt x="4" y="0"/>
                      <a:pt x="5" y="1"/>
                    </a:cubicBezTo>
                    <a:cubicBezTo>
                      <a:pt x="32" y="38"/>
                      <a:pt x="32" y="38"/>
                      <a:pt x="32" y="38"/>
                    </a:cubicBezTo>
                    <a:cubicBezTo>
                      <a:pt x="33" y="39"/>
                      <a:pt x="32" y="41"/>
                      <a:pt x="3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0" name="Freeform 1655"/>
              <p:cNvSpPr>
                <a:spLocks noEditPoints="1"/>
              </p:cNvSpPr>
              <p:nvPr/>
            </p:nvSpPr>
            <p:spPr bwMode="auto">
              <a:xfrm>
                <a:off x="4262" y="3312"/>
                <a:ext cx="248" cy="297"/>
              </a:xfrm>
              <a:custGeom>
                <a:avLst/>
                <a:gdLst>
                  <a:gd name="T0" fmla="*/ 1 w 150"/>
                  <a:gd name="T1" fmla="*/ 142 h 179"/>
                  <a:gd name="T2" fmla="*/ 0 w 150"/>
                  <a:gd name="T3" fmla="*/ 140 h 179"/>
                  <a:gd name="T4" fmla="*/ 0 w 150"/>
                  <a:gd name="T5" fmla="*/ 138 h 179"/>
                  <a:gd name="T6" fmla="*/ 6 w 150"/>
                  <a:gd name="T7" fmla="*/ 120 h 179"/>
                  <a:gd name="T8" fmla="*/ 10 w 150"/>
                  <a:gd name="T9" fmla="*/ 115 h 179"/>
                  <a:gd name="T10" fmla="*/ 15 w 150"/>
                  <a:gd name="T11" fmla="*/ 107 h 179"/>
                  <a:gd name="T12" fmla="*/ 23 w 150"/>
                  <a:gd name="T13" fmla="*/ 88 h 179"/>
                  <a:gd name="T14" fmla="*/ 25 w 150"/>
                  <a:gd name="T15" fmla="*/ 83 h 179"/>
                  <a:gd name="T16" fmla="*/ 26 w 150"/>
                  <a:gd name="T17" fmla="*/ 80 h 179"/>
                  <a:gd name="T18" fmla="*/ 34 w 150"/>
                  <a:gd name="T19" fmla="*/ 57 h 179"/>
                  <a:gd name="T20" fmla="*/ 52 w 150"/>
                  <a:gd name="T21" fmla="*/ 28 h 179"/>
                  <a:gd name="T22" fmla="*/ 56 w 150"/>
                  <a:gd name="T23" fmla="*/ 25 h 179"/>
                  <a:gd name="T24" fmla="*/ 78 w 150"/>
                  <a:gd name="T25" fmla="*/ 7 h 179"/>
                  <a:gd name="T26" fmla="*/ 98 w 150"/>
                  <a:gd name="T27" fmla="*/ 2 h 179"/>
                  <a:gd name="T28" fmla="*/ 135 w 150"/>
                  <a:gd name="T29" fmla="*/ 17 h 179"/>
                  <a:gd name="T30" fmla="*/ 137 w 150"/>
                  <a:gd name="T31" fmla="*/ 20 h 179"/>
                  <a:gd name="T32" fmla="*/ 147 w 150"/>
                  <a:gd name="T33" fmla="*/ 70 h 179"/>
                  <a:gd name="T34" fmla="*/ 124 w 150"/>
                  <a:gd name="T35" fmla="*/ 122 h 179"/>
                  <a:gd name="T36" fmla="*/ 122 w 150"/>
                  <a:gd name="T37" fmla="*/ 124 h 179"/>
                  <a:gd name="T38" fmla="*/ 81 w 150"/>
                  <a:gd name="T39" fmla="*/ 150 h 179"/>
                  <a:gd name="T40" fmla="*/ 76 w 150"/>
                  <a:gd name="T41" fmla="*/ 153 h 179"/>
                  <a:gd name="T42" fmla="*/ 72 w 150"/>
                  <a:gd name="T43" fmla="*/ 155 h 179"/>
                  <a:gd name="T44" fmla="*/ 55 w 150"/>
                  <a:gd name="T45" fmla="*/ 163 h 179"/>
                  <a:gd name="T46" fmla="*/ 49 w 150"/>
                  <a:gd name="T47" fmla="*/ 168 h 179"/>
                  <a:gd name="T48" fmla="*/ 30 w 150"/>
                  <a:gd name="T49" fmla="*/ 179 h 179"/>
                  <a:gd name="T50" fmla="*/ 28 w 150"/>
                  <a:gd name="T51" fmla="*/ 179 h 179"/>
                  <a:gd name="T52" fmla="*/ 26 w 150"/>
                  <a:gd name="T53" fmla="*/ 176 h 179"/>
                  <a:gd name="T54" fmla="*/ 19 w 150"/>
                  <a:gd name="T55" fmla="*/ 166 h 179"/>
                  <a:gd name="T56" fmla="*/ 12 w 150"/>
                  <a:gd name="T57" fmla="*/ 156 h 179"/>
                  <a:gd name="T58" fmla="*/ 1 w 150"/>
                  <a:gd name="T59" fmla="*/ 142 h 179"/>
                  <a:gd name="T60" fmla="*/ 128 w 150"/>
                  <a:gd name="T61" fmla="*/ 30 h 179"/>
                  <a:gd name="T62" fmla="*/ 126 w 150"/>
                  <a:gd name="T63" fmla="*/ 27 h 179"/>
                  <a:gd name="T64" fmla="*/ 96 w 150"/>
                  <a:gd name="T65" fmla="*/ 15 h 179"/>
                  <a:gd name="T66" fmla="*/ 80 w 150"/>
                  <a:gd name="T67" fmla="*/ 19 h 179"/>
                  <a:gd name="T68" fmla="*/ 61 w 150"/>
                  <a:gd name="T69" fmla="*/ 33 h 179"/>
                  <a:gd name="T70" fmla="*/ 59 w 150"/>
                  <a:gd name="T71" fmla="*/ 36 h 179"/>
                  <a:gd name="T72" fmla="*/ 44 w 150"/>
                  <a:gd name="T73" fmla="*/ 60 h 179"/>
                  <a:gd name="T74" fmla="*/ 35 w 150"/>
                  <a:gd name="T75" fmla="*/ 82 h 179"/>
                  <a:gd name="T76" fmla="*/ 34 w 150"/>
                  <a:gd name="T77" fmla="*/ 85 h 179"/>
                  <a:gd name="T78" fmla="*/ 32 w 150"/>
                  <a:gd name="T79" fmla="*/ 90 h 179"/>
                  <a:gd name="T80" fmla="*/ 23 w 150"/>
                  <a:gd name="T81" fmla="*/ 113 h 179"/>
                  <a:gd name="T82" fmla="*/ 17 w 150"/>
                  <a:gd name="T83" fmla="*/ 122 h 179"/>
                  <a:gd name="T84" fmla="*/ 13 w 150"/>
                  <a:gd name="T85" fmla="*/ 126 h 179"/>
                  <a:gd name="T86" fmla="*/ 11 w 150"/>
                  <a:gd name="T87" fmla="*/ 134 h 179"/>
                  <a:gd name="T88" fmla="*/ 21 w 150"/>
                  <a:gd name="T89" fmla="*/ 146 h 179"/>
                  <a:gd name="T90" fmla="*/ 28 w 150"/>
                  <a:gd name="T91" fmla="*/ 156 h 179"/>
                  <a:gd name="T92" fmla="*/ 35 w 150"/>
                  <a:gd name="T93" fmla="*/ 166 h 179"/>
                  <a:gd name="T94" fmla="*/ 44 w 150"/>
                  <a:gd name="T95" fmla="*/ 159 h 179"/>
                  <a:gd name="T96" fmla="*/ 52 w 150"/>
                  <a:gd name="T97" fmla="*/ 152 h 179"/>
                  <a:gd name="T98" fmla="*/ 71 w 150"/>
                  <a:gd name="T99" fmla="*/ 143 h 179"/>
                  <a:gd name="T100" fmla="*/ 75 w 150"/>
                  <a:gd name="T101" fmla="*/ 141 h 179"/>
                  <a:gd name="T102" fmla="*/ 80 w 150"/>
                  <a:gd name="T103" fmla="*/ 138 h 179"/>
                  <a:gd name="T104" fmla="*/ 116 w 150"/>
                  <a:gd name="T105" fmla="*/ 115 h 179"/>
                  <a:gd name="T106" fmla="*/ 117 w 150"/>
                  <a:gd name="T107" fmla="*/ 114 h 179"/>
                  <a:gd name="T108" fmla="*/ 137 w 150"/>
                  <a:gd name="T109" fmla="*/ 71 h 179"/>
                  <a:gd name="T110" fmla="*/ 128 w 150"/>
                  <a:gd name="T111" fmla="*/ 3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 h="179">
                    <a:moveTo>
                      <a:pt x="1" y="142"/>
                    </a:moveTo>
                    <a:cubicBezTo>
                      <a:pt x="0" y="140"/>
                      <a:pt x="0" y="140"/>
                      <a:pt x="0" y="140"/>
                    </a:cubicBezTo>
                    <a:cubicBezTo>
                      <a:pt x="0" y="138"/>
                      <a:pt x="0" y="138"/>
                      <a:pt x="0" y="138"/>
                    </a:cubicBezTo>
                    <a:cubicBezTo>
                      <a:pt x="1" y="132"/>
                      <a:pt x="2" y="126"/>
                      <a:pt x="6" y="120"/>
                    </a:cubicBezTo>
                    <a:cubicBezTo>
                      <a:pt x="7" y="118"/>
                      <a:pt x="8" y="116"/>
                      <a:pt x="10" y="115"/>
                    </a:cubicBezTo>
                    <a:cubicBezTo>
                      <a:pt x="12" y="112"/>
                      <a:pt x="13" y="109"/>
                      <a:pt x="15" y="107"/>
                    </a:cubicBezTo>
                    <a:cubicBezTo>
                      <a:pt x="18" y="101"/>
                      <a:pt x="21" y="94"/>
                      <a:pt x="23" y="88"/>
                    </a:cubicBezTo>
                    <a:cubicBezTo>
                      <a:pt x="23" y="86"/>
                      <a:pt x="24" y="85"/>
                      <a:pt x="25" y="83"/>
                    </a:cubicBezTo>
                    <a:cubicBezTo>
                      <a:pt x="26" y="80"/>
                      <a:pt x="26" y="80"/>
                      <a:pt x="26" y="80"/>
                    </a:cubicBezTo>
                    <a:cubicBezTo>
                      <a:pt x="28" y="72"/>
                      <a:pt x="31" y="65"/>
                      <a:pt x="34" y="57"/>
                    </a:cubicBezTo>
                    <a:cubicBezTo>
                      <a:pt x="38" y="48"/>
                      <a:pt x="44" y="39"/>
                      <a:pt x="52" y="28"/>
                    </a:cubicBezTo>
                    <a:cubicBezTo>
                      <a:pt x="56" y="25"/>
                      <a:pt x="56" y="25"/>
                      <a:pt x="56" y="25"/>
                    </a:cubicBezTo>
                    <a:cubicBezTo>
                      <a:pt x="63" y="17"/>
                      <a:pt x="70" y="11"/>
                      <a:pt x="78" y="7"/>
                    </a:cubicBezTo>
                    <a:cubicBezTo>
                      <a:pt x="85" y="3"/>
                      <a:pt x="92" y="2"/>
                      <a:pt x="98" y="2"/>
                    </a:cubicBezTo>
                    <a:cubicBezTo>
                      <a:pt x="113" y="0"/>
                      <a:pt x="125" y="5"/>
                      <a:pt x="135" y="17"/>
                    </a:cubicBezTo>
                    <a:cubicBezTo>
                      <a:pt x="137" y="20"/>
                      <a:pt x="137" y="20"/>
                      <a:pt x="137" y="20"/>
                    </a:cubicBezTo>
                    <a:cubicBezTo>
                      <a:pt x="146" y="35"/>
                      <a:pt x="150" y="52"/>
                      <a:pt x="147" y="70"/>
                    </a:cubicBezTo>
                    <a:cubicBezTo>
                      <a:pt x="145" y="89"/>
                      <a:pt x="137" y="106"/>
                      <a:pt x="124" y="122"/>
                    </a:cubicBezTo>
                    <a:cubicBezTo>
                      <a:pt x="122" y="124"/>
                      <a:pt x="122" y="124"/>
                      <a:pt x="122" y="124"/>
                    </a:cubicBezTo>
                    <a:cubicBezTo>
                      <a:pt x="108" y="139"/>
                      <a:pt x="94" y="145"/>
                      <a:pt x="81" y="150"/>
                    </a:cubicBezTo>
                    <a:cubicBezTo>
                      <a:pt x="80" y="151"/>
                      <a:pt x="78" y="152"/>
                      <a:pt x="76" y="153"/>
                    </a:cubicBezTo>
                    <a:cubicBezTo>
                      <a:pt x="75" y="154"/>
                      <a:pt x="73" y="154"/>
                      <a:pt x="72" y="155"/>
                    </a:cubicBezTo>
                    <a:cubicBezTo>
                      <a:pt x="66" y="157"/>
                      <a:pt x="61" y="160"/>
                      <a:pt x="55" y="163"/>
                    </a:cubicBezTo>
                    <a:cubicBezTo>
                      <a:pt x="53" y="164"/>
                      <a:pt x="51" y="166"/>
                      <a:pt x="49" y="168"/>
                    </a:cubicBezTo>
                    <a:cubicBezTo>
                      <a:pt x="43" y="174"/>
                      <a:pt x="36" y="179"/>
                      <a:pt x="30" y="179"/>
                    </a:cubicBezTo>
                    <a:cubicBezTo>
                      <a:pt x="28" y="179"/>
                      <a:pt x="28" y="179"/>
                      <a:pt x="28" y="179"/>
                    </a:cubicBezTo>
                    <a:cubicBezTo>
                      <a:pt x="26" y="176"/>
                      <a:pt x="26" y="176"/>
                      <a:pt x="26" y="176"/>
                    </a:cubicBezTo>
                    <a:cubicBezTo>
                      <a:pt x="24" y="172"/>
                      <a:pt x="21" y="169"/>
                      <a:pt x="19" y="166"/>
                    </a:cubicBezTo>
                    <a:cubicBezTo>
                      <a:pt x="17" y="162"/>
                      <a:pt x="14" y="159"/>
                      <a:pt x="12" y="156"/>
                    </a:cubicBezTo>
                    <a:cubicBezTo>
                      <a:pt x="8" y="150"/>
                      <a:pt x="5" y="146"/>
                      <a:pt x="1" y="142"/>
                    </a:cubicBezTo>
                    <a:close/>
                    <a:moveTo>
                      <a:pt x="128" y="30"/>
                    </a:moveTo>
                    <a:cubicBezTo>
                      <a:pt x="126" y="27"/>
                      <a:pt x="126" y="27"/>
                      <a:pt x="126" y="27"/>
                    </a:cubicBezTo>
                    <a:cubicBezTo>
                      <a:pt x="119" y="17"/>
                      <a:pt x="109" y="13"/>
                      <a:pt x="96" y="15"/>
                    </a:cubicBezTo>
                    <a:cubicBezTo>
                      <a:pt x="91" y="15"/>
                      <a:pt x="86" y="16"/>
                      <a:pt x="80" y="19"/>
                    </a:cubicBezTo>
                    <a:cubicBezTo>
                      <a:pt x="73" y="22"/>
                      <a:pt x="67" y="27"/>
                      <a:pt x="61" y="33"/>
                    </a:cubicBezTo>
                    <a:cubicBezTo>
                      <a:pt x="59" y="36"/>
                      <a:pt x="59" y="36"/>
                      <a:pt x="59" y="36"/>
                    </a:cubicBezTo>
                    <a:cubicBezTo>
                      <a:pt x="52" y="45"/>
                      <a:pt x="47" y="53"/>
                      <a:pt x="44" y="60"/>
                    </a:cubicBezTo>
                    <a:cubicBezTo>
                      <a:pt x="41" y="68"/>
                      <a:pt x="38" y="75"/>
                      <a:pt x="35" y="82"/>
                    </a:cubicBezTo>
                    <a:cubicBezTo>
                      <a:pt x="34" y="85"/>
                      <a:pt x="34" y="85"/>
                      <a:pt x="34" y="85"/>
                    </a:cubicBezTo>
                    <a:cubicBezTo>
                      <a:pt x="34" y="87"/>
                      <a:pt x="33" y="89"/>
                      <a:pt x="32" y="90"/>
                    </a:cubicBezTo>
                    <a:cubicBezTo>
                      <a:pt x="30" y="97"/>
                      <a:pt x="27" y="105"/>
                      <a:pt x="23" y="113"/>
                    </a:cubicBezTo>
                    <a:cubicBezTo>
                      <a:pt x="21" y="116"/>
                      <a:pt x="19" y="119"/>
                      <a:pt x="17" y="122"/>
                    </a:cubicBezTo>
                    <a:cubicBezTo>
                      <a:pt x="16" y="123"/>
                      <a:pt x="14" y="125"/>
                      <a:pt x="13" y="126"/>
                    </a:cubicBezTo>
                    <a:cubicBezTo>
                      <a:pt x="12" y="128"/>
                      <a:pt x="11" y="131"/>
                      <a:pt x="11" y="134"/>
                    </a:cubicBezTo>
                    <a:cubicBezTo>
                      <a:pt x="14" y="137"/>
                      <a:pt x="17" y="141"/>
                      <a:pt x="21" y="146"/>
                    </a:cubicBezTo>
                    <a:cubicBezTo>
                      <a:pt x="23" y="149"/>
                      <a:pt x="25" y="153"/>
                      <a:pt x="28" y="156"/>
                    </a:cubicBezTo>
                    <a:cubicBezTo>
                      <a:pt x="30" y="159"/>
                      <a:pt x="32" y="162"/>
                      <a:pt x="35" y="166"/>
                    </a:cubicBezTo>
                    <a:cubicBezTo>
                      <a:pt x="37" y="165"/>
                      <a:pt x="41" y="162"/>
                      <a:pt x="44" y="159"/>
                    </a:cubicBezTo>
                    <a:cubicBezTo>
                      <a:pt x="47" y="156"/>
                      <a:pt x="50" y="154"/>
                      <a:pt x="52" y="152"/>
                    </a:cubicBezTo>
                    <a:cubicBezTo>
                      <a:pt x="58" y="148"/>
                      <a:pt x="65" y="145"/>
                      <a:pt x="71" y="143"/>
                    </a:cubicBezTo>
                    <a:cubicBezTo>
                      <a:pt x="72" y="142"/>
                      <a:pt x="73" y="142"/>
                      <a:pt x="75" y="141"/>
                    </a:cubicBezTo>
                    <a:cubicBezTo>
                      <a:pt x="76" y="140"/>
                      <a:pt x="78" y="139"/>
                      <a:pt x="80" y="138"/>
                    </a:cubicBezTo>
                    <a:cubicBezTo>
                      <a:pt x="92" y="133"/>
                      <a:pt x="104" y="128"/>
                      <a:pt x="116" y="115"/>
                    </a:cubicBezTo>
                    <a:cubicBezTo>
                      <a:pt x="117" y="114"/>
                      <a:pt x="117" y="114"/>
                      <a:pt x="117" y="114"/>
                    </a:cubicBezTo>
                    <a:cubicBezTo>
                      <a:pt x="128" y="101"/>
                      <a:pt x="135" y="87"/>
                      <a:pt x="137" y="71"/>
                    </a:cubicBezTo>
                    <a:cubicBezTo>
                      <a:pt x="139" y="56"/>
                      <a:pt x="136" y="42"/>
                      <a:pt x="128"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1" name="Freeform 1656"/>
              <p:cNvSpPr>
                <a:spLocks noEditPoints="1"/>
              </p:cNvSpPr>
              <p:nvPr/>
            </p:nvSpPr>
            <p:spPr bwMode="auto">
              <a:xfrm>
                <a:off x="3648" y="1243"/>
                <a:ext cx="230" cy="227"/>
              </a:xfrm>
              <a:custGeom>
                <a:avLst/>
                <a:gdLst>
                  <a:gd name="T0" fmla="*/ 139 w 139"/>
                  <a:gd name="T1" fmla="*/ 78 h 137"/>
                  <a:gd name="T2" fmla="*/ 139 w 139"/>
                  <a:gd name="T3" fmla="*/ 59 h 137"/>
                  <a:gd name="T4" fmla="*/ 125 w 139"/>
                  <a:gd name="T5" fmla="*/ 56 h 137"/>
                  <a:gd name="T6" fmla="*/ 122 w 139"/>
                  <a:gd name="T7" fmla="*/ 46 h 137"/>
                  <a:gd name="T8" fmla="*/ 131 w 139"/>
                  <a:gd name="T9" fmla="*/ 35 h 137"/>
                  <a:gd name="T10" fmla="*/ 120 w 139"/>
                  <a:gd name="T11" fmla="*/ 20 h 137"/>
                  <a:gd name="T12" fmla="*/ 107 w 139"/>
                  <a:gd name="T13" fmla="*/ 26 h 137"/>
                  <a:gd name="T14" fmla="*/ 98 w 139"/>
                  <a:gd name="T15" fmla="*/ 20 h 137"/>
                  <a:gd name="T16" fmla="*/ 100 w 139"/>
                  <a:gd name="T17" fmla="*/ 5 h 137"/>
                  <a:gd name="T18" fmla="*/ 82 w 139"/>
                  <a:gd name="T19" fmla="*/ 0 h 137"/>
                  <a:gd name="T20" fmla="*/ 75 w 139"/>
                  <a:gd name="T21" fmla="*/ 12 h 137"/>
                  <a:gd name="T22" fmla="*/ 70 w 139"/>
                  <a:gd name="T23" fmla="*/ 12 h 137"/>
                  <a:gd name="T24" fmla="*/ 64 w 139"/>
                  <a:gd name="T25" fmla="*/ 12 h 137"/>
                  <a:gd name="T26" fmla="*/ 57 w 139"/>
                  <a:gd name="T27" fmla="*/ 0 h 137"/>
                  <a:gd name="T28" fmla="*/ 39 w 139"/>
                  <a:gd name="T29" fmla="*/ 5 h 137"/>
                  <a:gd name="T30" fmla="*/ 41 w 139"/>
                  <a:gd name="T31" fmla="*/ 20 h 137"/>
                  <a:gd name="T32" fmla="*/ 32 w 139"/>
                  <a:gd name="T33" fmla="*/ 26 h 137"/>
                  <a:gd name="T34" fmla="*/ 19 w 139"/>
                  <a:gd name="T35" fmla="*/ 20 h 137"/>
                  <a:gd name="T36" fmla="*/ 8 w 139"/>
                  <a:gd name="T37" fmla="*/ 35 h 137"/>
                  <a:gd name="T38" fmla="*/ 18 w 139"/>
                  <a:gd name="T39" fmla="*/ 46 h 137"/>
                  <a:gd name="T40" fmla="*/ 14 w 139"/>
                  <a:gd name="T41" fmla="*/ 57 h 137"/>
                  <a:gd name="T42" fmla="*/ 0 w 139"/>
                  <a:gd name="T43" fmla="*/ 60 h 137"/>
                  <a:gd name="T44" fmla="*/ 0 w 139"/>
                  <a:gd name="T45" fmla="*/ 78 h 137"/>
                  <a:gd name="T46" fmla="*/ 14 w 139"/>
                  <a:gd name="T47" fmla="*/ 81 h 137"/>
                  <a:gd name="T48" fmla="*/ 18 w 139"/>
                  <a:gd name="T49" fmla="*/ 91 h 137"/>
                  <a:gd name="T50" fmla="*/ 8 w 139"/>
                  <a:gd name="T51" fmla="*/ 102 h 137"/>
                  <a:gd name="T52" fmla="*/ 19 w 139"/>
                  <a:gd name="T53" fmla="*/ 117 h 137"/>
                  <a:gd name="T54" fmla="*/ 32 w 139"/>
                  <a:gd name="T55" fmla="*/ 111 h 137"/>
                  <a:gd name="T56" fmla="*/ 41 w 139"/>
                  <a:gd name="T57" fmla="*/ 118 h 137"/>
                  <a:gd name="T58" fmla="*/ 40 w 139"/>
                  <a:gd name="T59" fmla="*/ 132 h 137"/>
                  <a:gd name="T60" fmla="*/ 57 w 139"/>
                  <a:gd name="T61" fmla="*/ 137 h 137"/>
                  <a:gd name="T62" fmla="*/ 64 w 139"/>
                  <a:gd name="T63" fmla="*/ 125 h 137"/>
                  <a:gd name="T64" fmla="*/ 70 w 139"/>
                  <a:gd name="T65" fmla="*/ 125 h 137"/>
                  <a:gd name="T66" fmla="*/ 75 w 139"/>
                  <a:gd name="T67" fmla="*/ 125 h 137"/>
                  <a:gd name="T68" fmla="*/ 82 w 139"/>
                  <a:gd name="T69" fmla="*/ 137 h 137"/>
                  <a:gd name="T70" fmla="*/ 100 w 139"/>
                  <a:gd name="T71" fmla="*/ 132 h 137"/>
                  <a:gd name="T72" fmla="*/ 98 w 139"/>
                  <a:gd name="T73" fmla="*/ 118 h 137"/>
                  <a:gd name="T74" fmla="*/ 107 w 139"/>
                  <a:gd name="T75" fmla="*/ 111 h 137"/>
                  <a:gd name="T76" fmla="*/ 120 w 139"/>
                  <a:gd name="T77" fmla="*/ 117 h 137"/>
                  <a:gd name="T78" fmla="*/ 131 w 139"/>
                  <a:gd name="T79" fmla="*/ 102 h 137"/>
                  <a:gd name="T80" fmla="*/ 122 w 139"/>
                  <a:gd name="T81" fmla="*/ 91 h 137"/>
                  <a:gd name="T82" fmla="*/ 125 w 139"/>
                  <a:gd name="T83" fmla="*/ 81 h 137"/>
                  <a:gd name="T84" fmla="*/ 139 w 139"/>
                  <a:gd name="T85" fmla="*/ 78 h 137"/>
                  <a:gd name="T86" fmla="*/ 70 w 139"/>
                  <a:gd name="T87" fmla="*/ 109 h 137"/>
                  <a:gd name="T88" fmla="*/ 29 w 139"/>
                  <a:gd name="T89" fmla="*/ 69 h 137"/>
                  <a:gd name="T90" fmla="*/ 70 w 139"/>
                  <a:gd name="T91" fmla="*/ 28 h 137"/>
                  <a:gd name="T92" fmla="*/ 110 w 139"/>
                  <a:gd name="T93" fmla="*/ 69 h 137"/>
                  <a:gd name="T94" fmla="*/ 70 w 139"/>
                  <a:gd name="T9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 h="137">
                    <a:moveTo>
                      <a:pt x="139" y="78"/>
                    </a:moveTo>
                    <a:cubicBezTo>
                      <a:pt x="139" y="59"/>
                      <a:pt x="139" y="59"/>
                      <a:pt x="139" y="59"/>
                    </a:cubicBezTo>
                    <a:cubicBezTo>
                      <a:pt x="125" y="56"/>
                      <a:pt x="125" y="56"/>
                      <a:pt x="125" y="56"/>
                    </a:cubicBezTo>
                    <a:cubicBezTo>
                      <a:pt x="124" y="53"/>
                      <a:pt x="123" y="49"/>
                      <a:pt x="122" y="46"/>
                    </a:cubicBezTo>
                    <a:cubicBezTo>
                      <a:pt x="131" y="35"/>
                      <a:pt x="131" y="35"/>
                      <a:pt x="131" y="35"/>
                    </a:cubicBezTo>
                    <a:cubicBezTo>
                      <a:pt x="120" y="20"/>
                      <a:pt x="120" y="20"/>
                      <a:pt x="120" y="20"/>
                    </a:cubicBezTo>
                    <a:cubicBezTo>
                      <a:pt x="107" y="26"/>
                      <a:pt x="107" y="26"/>
                      <a:pt x="107" y="26"/>
                    </a:cubicBezTo>
                    <a:cubicBezTo>
                      <a:pt x="104" y="24"/>
                      <a:pt x="101" y="21"/>
                      <a:pt x="98" y="20"/>
                    </a:cubicBezTo>
                    <a:cubicBezTo>
                      <a:pt x="100" y="5"/>
                      <a:pt x="100" y="5"/>
                      <a:pt x="100" y="5"/>
                    </a:cubicBezTo>
                    <a:cubicBezTo>
                      <a:pt x="82" y="0"/>
                      <a:pt x="82" y="0"/>
                      <a:pt x="82" y="0"/>
                    </a:cubicBezTo>
                    <a:cubicBezTo>
                      <a:pt x="75" y="12"/>
                      <a:pt x="75" y="12"/>
                      <a:pt x="75" y="12"/>
                    </a:cubicBezTo>
                    <a:cubicBezTo>
                      <a:pt x="73" y="12"/>
                      <a:pt x="71" y="12"/>
                      <a:pt x="70" y="12"/>
                    </a:cubicBezTo>
                    <a:cubicBezTo>
                      <a:pt x="68" y="12"/>
                      <a:pt x="66" y="12"/>
                      <a:pt x="64" y="12"/>
                    </a:cubicBezTo>
                    <a:cubicBezTo>
                      <a:pt x="57" y="0"/>
                      <a:pt x="57" y="0"/>
                      <a:pt x="57" y="0"/>
                    </a:cubicBezTo>
                    <a:cubicBezTo>
                      <a:pt x="39" y="5"/>
                      <a:pt x="39" y="5"/>
                      <a:pt x="39" y="5"/>
                    </a:cubicBezTo>
                    <a:cubicBezTo>
                      <a:pt x="41" y="20"/>
                      <a:pt x="41" y="20"/>
                      <a:pt x="41" y="20"/>
                    </a:cubicBezTo>
                    <a:cubicBezTo>
                      <a:pt x="38" y="21"/>
                      <a:pt x="35" y="24"/>
                      <a:pt x="32" y="26"/>
                    </a:cubicBezTo>
                    <a:cubicBezTo>
                      <a:pt x="19" y="20"/>
                      <a:pt x="19" y="20"/>
                      <a:pt x="19" y="20"/>
                    </a:cubicBezTo>
                    <a:cubicBezTo>
                      <a:pt x="8" y="35"/>
                      <a:pt x="8" y="35"/>
                      <a:pt x="8" y="35"/>
                    </a:cubicBezTo>
                    <a:cubicBezTo>
                      <a:pt x="18" y="46"/>
                      <a:pt x="18" y="46"/>
                      <a:pt x="18" y="46"/>
                    </a:cubicBezTo>
                    <a:cubicBezTo>
                      <a:pt x="16" y="49"/>
                      <a:pt x="15" y="53"/>
                      <a:pt x="14" y="57"/>
                    </a:cubicBezTo>
                    <a:cubicBezTo>
                      <a:pt x="0" y="60"/>
                      <a:pt x="0" y="60"/>
                      <a:pt x="0" y="60"/>
                    </a:cubicBezTo>
                    <a:cubicBezTo>
                      <a:pt x="0" y="78"/>
                      <a:pt x="0" y="78"/>
                      <a:pt x="0" y="78"/>
                    </a:cubicBezTo>
                    <a:cubicBezTo>
                      <a:pt x="14" y="81"/>
                      <a:pt x="14" y="81"/>
                      <a:pt x="14" y="81"/>
                    </a:cubicBezTo>
                    <a:cubicBezTo>
                      <a:pt x="15" y="84"/>
                      <a:pt x="16" y="88"/>
                      <a:pt x="18" y="91"/>
                    </a:cubicBezTo>
                    <a:cubicBezTo>
                      <a:pt x="8" y="102"/>
                      <a:pt x="8" y="102"/>
                      <a:pt x="8" y="102"/>
                    </a:cubicBezTo>
                    <a:cubicBezTo>
                      <a:pt x="19" y="117"/>
                      <a:pt x="19" y="117"/>
                      <a:pt x="19" y="117"/>
                    </a:cubicBezTo>
                    <a:cubicBezTo>
                      <a:pt x="32" y="111"/>
                      <a:pt x="32" y="111"/>
                      <a:pt x="32" y="111"/>
                    </a:cubicBezTo>
                    <a:cubicBezTo>
                      <a:pt x="35" y="113"/>
                      <a:pt x="38" y="116"/>
                      <a:pt x="41" y="118"/>
                    </a:cubicBezTo>
                    <a:cubicBezTo>
                      <a:pt x="40" y="132"/>
                      <a:pt x="40" y="132"/>
                      <a:pt x="40" y="132"/>
                    </a:cubicBezTo>
                    <a:cubicBezTo>
                      <a:pt x="57" y="137"/>
                      <a:pt x="57" y="137"/>
                      <a:pt x="57" y="137"/>
                    </a:cubicBezTo>
                    <a:cubicBezTo>
                      <a:pt x="64" y="125"/>
                      <a:pt x="64" y="125"/>
                      <a:pt x="64" y="125"/>
                    </a:cubicBezTo>
                    <a:cubicBezTo>
                      <a:pt x="66" y="125"/>
                      <a:pt x="68" y="125"/>
                      <a:pt x="70" y="125"/>
                    </a:cubicBezTo>
                    <a:cubicBezTo>
                      <a:pt x="72" y="125"/>
                      <a:pt x="73" y="125"/>
                      <a:pt x="75" y="125"/>
                    </a:cubicBezTo>
                    <a:cubicBezTo>
                      <a:pt x="82" y="137"/>
                      <a:pt x="82" y="137"/>
                      <a:pt x="82" y="137"/>
                    </a:cubicBezTo>
                    <a:cubicBezTo>
                      <a:pt x="100" y="132"/>
                      <a:pt x="100" y="132"/>
                      <a:pt x="100" y="132"/>
                    </a:cubicBezTo>
                    <a:cubicBezTo>
                      <a:pt x="98" y="118"/>
                      <a:pt x="98" y="118"/>
                      <a:pt x="98" y="118"/>
                    </a:cubicBezTo>
                    <a:cubicBezTo>
                      <a:pt x="101" y="116"/>
                      <a:pt x="105" y="113"/>
                      <a:pt x="107" y="111"/>
                    </a:cubicBezTo>
                    <a:cubicBezTo>
                      <a:pt x="120" y="117"/>
                      <a:pt x="120" y="117"/>
                      <a:pt x="120" y="117"/>
                    </a:cubicBezTo>
                    <a:cubicBezTo>
                      <a:pt x="131" y="102"/>
                      <a:pt x="131" y="102"/>
                      <a:pt x="131" y="102"/>
                    </a:cubicBezTo>
                    <a:cubicBezTo>
                      <a:pt x="122" y="91"/>
                      <a:pt x="122" y="91"/>
                      <a:pt x="122" y="91"/>
                    </a:cubicBezTo>
                    <a:cubicBezTo>
                      <a:pt x="123" y="88"/>
                      <a:pt x="124" y="84"/>
                      <a:pt x="125" y="81"/>
                    </a:cubicBezTo>
                    <a:lnTo>
                      <a:pt x="139" y="78"/>
                    </a:lnTo>
                    <a:close/>
                    <a:moveTo>
                      <a:pt x="70" y="109"/>
                    </a:moveTo>
                    <a:cubicBezTo>
                      <a:pt x="47" y="109"/>
                      <a:pt x="29" y="91"/>
                      <a:pt x="29" y="69"/>
                    </a:cubicBezTo>
                    <a:cubicBezTo>
                      <a:pt x="29" y="46"/>
                      <a:pt x="47" y="28"/>
                      <a:pt x="70" y="28"/>
                    </a:cubicBezTo>
                    <a:cubicBezTo>
                      <a:pt x="92" y="28"/>
                      <a:pt x="110" y="46"/>
                      <a:pt x="110" y="69"/>
                    </a:cubicBezTo>
                    <a:cubicBezTo>
                      <a:pt x="110" y="91"/>
                      <a:pt x="92" y="109"/>
                      <a:pt x="70" y="109"/>
                    </a:cubicBez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2" name="Freeform 1657"/>
              <p:cNvSpPr>
                <a:spLocks noEditPoints="1"/>
              </p:cNvSpPr>
              <p:nvPr/>
            </p:nvSpPr>
            <p:spPr bwMode="auto">
              <a:xfrm>
                <a:off x="3858" y="1206"/>
                <a:ext cx="137" cy="136"/>
              </a:xfrm>
              <a:custGeom>
                <a:avLst/>
                <a:gdLst>
                  <a:gd name="T0" fmla="*/ 83 w 83"/>
                  <a:gd name="T1" fmla="*/ 47 h 82"/>
                  <a:gd name="T2" fmla="*/ 83 w 83"/>
                  <a:gd name="T3" fmla="*/ 36 h 82"/>
                  <a:gd name="T4" fmla="*/ 75 w 83"/>
                  <a:gd name="T5" fmla="*/ 34 h 82"/>
                  <a:gd name="T6" fmla="*/ 73 w 83"/>
                  <a:gd name="T7" fmla="*/ 28 h 82"/>
                  <a:gd name="T8" fmla="*/ 78 w 83"/>
                  <a:gd name="T9" fmla="*/ 21 h 82"/>
                  <a:gd name="T10" fmla="*/ 72 w 83"/>
                  <a:gd name="T11" fmla="*/ 13 h 82"/>
                  <a:gd name="T12" fmla="*/ 64 w 83"/>
                  <a:gd name="T13" fmla="*/ 16 h 82"/>
                  <a:gd name="T14" fmla="*/ 59 w 83"/>
                  <a:gd name="T15" fmla="*/ 12 h 82"/>
                  <a:gd name="T16" fmla="*/ 60 w 83"/>
                  <a:gd name="T17" fmla="*/ 4 h 82"/>
                  <a:gd name="T18" fmla="*/ 49 w 83"/>
                  <a:gd name="T19" fmla="*/ 0 h 82"/>
                  <a:gd name="T20" fmla="*/ 45 w 83"/>
                  <a:gd name="T21" fmla="*/ 8 h 82"/>
                  <a:gd name="T22" fmla="*/ 42 w 83"/>
                  <a:gd name="T23" fmla="*/ 8 h 82"/>
                  <a:gd name="T24" fmla="*/ 38 w 83"/>
                  <a:gd name="T25" fmla="*/ 8 h 82"/>
                  <a:gd name="T26" fmla="*/ 34 w 83"/>
                  <a:gd name="T27" fmla="*/ 0 h 82"/>
                  <a:gd name="T28" fmla="*/ 24 w 83"/>
                  <a:gd name="T29" fmla="*/ 4 h 82"/>
                  <a:gd name="T30" fmla="*/ 25 w 83"/>
                  <a:gd name="T31" fmla="*/ 12 h 82"/>
                  <a:gd name="T32" fmla="*/ 19 w 83"/>
                  <a:gd name="T33" fmla="*/ 16 h 82"/>
                  <a:gd name="T34" fmla="*/ 11 w 83"/>
                  <a:gd name="T35" fmla="*/ 13 h 82"/>
                  <a:gd name="T36" fmla="*/ 5 w 83"/>
                  <a:gd name="T37" fmla="*/ 21 h 82"/>
                  <a:gd name="T38" fmla="*/ 11 w 83"/>
                  <a:gd name="T39" fmla="*/ 28 h 82"/>
                  <a:gd name="T40" fmla="*/ 9 w 83"/>
                  <a:gd name="T41" fmla="*/ 34 h 82"/>
                  <a:gd name="T42" fmla="*/ 0 w 83"/>
                  <a:gd name="T43" fmla="*/ 36 h 82"/>
                  <a:gd name="T44" fmla="*/ 0 w 83"/>
                  <a:gd name="T45" fmla="*/ 47 h 82"/>
                  <a:gd name="T46" fmla="*/ 9 w 83"/>
                  <a:gd name="T47" fmla="*/ 48 h 82"/>
                  <a:gd name="T48" fmla="*/ 11 w 83"/>
                  <a:gd name="T49" fmla="*/ 55 h 82"/>
                  <a:gd name="T50" fmla="*/ 5 w 83"/>
                  <a:gd name="T51" fmla="*/ 61 h 82"/>
                  <a:gd name="T52" fmla="*/ 11 w 83"/>
                  <a:gd name="T53" fmla="*/ 70 h 82"/>
                  <a:gd name="T54" fmla="*/ 19 w 83"/>
                  <a:gd name="T55" fmla="*/ 66 h 82"/>
                  <a:gd name="T56" fmla="*/ 25 w 83"/>
                  <a:gd name="T57" fmla="*/ 70 h 82"/>
                  <a:gd name="T58" fmla="*/ 24 w 83"/>
                  <a:gd name="T59" fmla="*/ 79 h 82"/>
                  <a:gd name="T60" fmla="*/ 34 w 83"/>
                  <a:gd name="T61" fmla="*/ 82 h 82"/>
                  <a:gd name="T62" fmla="*/ 38 w 83"/>
                  <a:gd name="T63" fmla="*/ 75 h 82"/>
                  <a:gd name="T64" fmla="*/ 42 w 83"/>
                  <a:gd name="T65" fmla="*/ 75 h 82"/>
                  <a:gd name="T66" fmla="*/ 45 w 83"/>
                  <a:gd name="T67" fmla="*/ 75 h 82"/>
                  <a:gd name="T68" fmla="*/ 49 w 83"/>
                  <a:gd name="T69" fmla="*/ 82 h 82"/>
                  <a:gd name="T70" fmla="*/ 60 w 83"/>
                  <a:gd name="T71" fmla="*/ 79 h 82"/>
                  <a:gd name="T72" fmla="*/ 59 w 83"/>
                  <a:gd name="T73" fmla="*/ 70 h 82"/>
                  <a:gd name="T74" fmla="*/ 64 w 83"/>
                  <a:gd name="T75" fmla="*/ 66 h 82"/>
                  <a:gd name="T76" fmla="*/ 72 w 83"/>
                  <a:gd name="T77" fmla="*/ 70 h 82"/>
                  <a:gd name="T78" fmla="*/ 78 w 83"/>
                  <a:gd name="T79" fmla="*/ 61 h 82"/>
                  <a:gd name="T80" fmla="*/ 73 w 83"/>
                  <a:gd name="T81" fmla="*/ 55 h 82"/>
                  <a:gd name="T82" fmla="*/ 75 w 83"/>
                  <a:gd name="T83" fmla="*/ 48 h 82"/>
                  <a:gd name="T84" fmla="*/ 83 w 83"/>
                  <a:gd name="T85" fmla="*/ 47 h 82"/>
                  <a:gd name="T86" fmla="*/ 42 w 83"/>
                  <a:gd name="T87" fmla="*/ 65 h 82"/>
                  <a:gd name="T88" fmla="*/ 17 w 83"/>
                  <a:gd name="T89" fmla="*/ 41 h 82"/>
                  <a:gd name="T90" fmla="*/ 42 w 83"/>
                  <a:gd name="T91" fmla="*/ 17 h 82"/>
                  <a:gd name="T92" fmla="*/ 66 w 83"/>
                  <a:gd name="T93" fmla="*/ 41 h 82"/>
                  <a:gd name="T94" fmla="*/ 42 w 83"/>
                  <a:gd name="T95" fmla="*/ 6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82">
                    <a:moveTo>
                      <a:pt x="83" y="47"/>
                    </a:moveTo>
                    <a:cubicBezTo>
                      <a:pt x="83" y="36"/>
                      <a:pt x="83" y="36"/>
                      <a:pt x="83" y="36"/>
                    </a:cubicBezTo>
                    <a:cubicBezTo>
                      <a:pt x="75" y="34"/>
                      <a:pt x="75" y="34"/>
                      <a:pt x="75" y="34"/>
                    </a:cubicBezTo>
                    <a:cubicBezTo>
                      <a:pt x="74" y="32"/>
                      <a:pt x="73" y="30"/>
                      <a:pt x="73" y="28"/>
                    </a:cubicBezTo>
                    <a:cubicBezTo>
                      <a:pt x="78" y="21"/>
                      <a:pt x="78" y="21"/>
                      <a:pt x="78" y="21"/>
                    </a:cubicBezTo>
                    <a:cubicBezTo>
                      <a:pt x="72" y="13"/>
                      <a:pt x="72" y="13"/>
                      <a:pt x="72" y="13"/>
                    </a:cubicBezTo>
                    <a:cubicBezTo>
                      <a:pt x="64" y="16"/>
                      <a:pt x="64" y="16"/>
                      <a:pt x="64" y="16"/>
                    </a:cubicBezTo>
                    <a:cubicBezTo>
                      <a:pt x="62" y="15"/>
                      <a:pt x="61" y="13"/>
                      <a:pt x="59" y="12"/>
                    </a:cubicBezTo>
                    <a:cubicBezTo>
                      <a:pt x="60" y="4"/>
                      <a:pt x="60" y="4"/>
                      <a:pt x="60" y="4"/>
                    </a:cubicBezTo>
                    <a:cubicBezTo>
                      <a:pt x="49" y="0"/>
                      <a:pt x="49" y="0"/>
                      <a:pt x="49" y="0"/>
                    </a:cubicBezTo>
                    <a:cubicBezTo>
                      <a:pt x="45" y="8"/>
                      <a:pt x="45" y="8"/>
                      <a:pt x="45" y="8"/>
                    </a:cubicBezTo>
                    <a:cubicBezTo>
                      <a:pt x="44" y="8"/>
                      <a:pt x="43" y="8"/>
                      <a:pt x="42" y="8"/>
                    </a:cubicBezTo>
                    <a:cubicBezTo>
                      <a:pt x="40" y="8"/>
                      <a:pt x="39" y="8"/>
                      <a:pt x="38" y="8"/>
                    </a:cubicBezTo>
                    <a:cubicBezTo>
                      <a:pt x="34" y="0"/>
                      <a:pt x="34" y="0"/>
                      <a:pt x="34" y="0"/>
                    </a:cubicBezTo>
                    <a:cubicBezTo>
                      <a:pt x="24" y="4"/>
                      <a:pt x="24" y="4"/>
                      <a:pt x="24" y="4"/>
                    </a:cubicBezTo>
                    <a:cubicBezTo>
                      <a:pt x="25" y="12"/>
                      <a:pt x="25" y="12"/>
                      <a:pt x="25" y="12"/>
                    </a:cubicBezTo>
                    <a:cubicBezTo>
                      <a:pt x="23" y="13"/>
                      <a:pt x="21" y="15"/>
                      <a:pt x="19" y="16"/>
                    </a:cubicBezTo>
                    <a:cubicBezTo>
                      <a:pt x="11" y="13"/>
                      <a:pt x="11" y="13"/>
                      <a:pt x="11" y="13"/>
                    </a:cubicBezTo>
                    <a:cubicBezTo>
                      <a:pt x="5" y="21"/>
                      <a:pt x="5" y="21"/>
                      <a:pt x="5" y="21"/>
                    </a:cubicBezTo>
                    <a:cubicBezTo>
                      <a:pt x="11" y="28"/>
                      <a:pt x="11" y="28"/>
                      <a:pt x="11" y="28"/>
                    </a:cubicBezTo>
                    <a:cubicBezTo>
                      <a:pt x="10" y="30"/>
                      <a:pt x="9" y="32"/>
                      <a:pt x="9" y="34"/>
                    </a:cubicBezTo>
                    <a:cubicBezTo>
                      <a:pt x="0" y="36"/>
                      <a:pt x="0" y="36"/>
                      <a:pt x="0" y="36"/>
                    </a:cubicBezTo>
                    <a:cubicBezTo>
                      <a:pt x="0" y="47"/>
                      <a:pt x="0" y="47"/>
                      <a:pt x="0" y="47"/>
                    </a:cubicBezTo>
                    <a:cubicBezTo>
                      <a:pt x="9" y="48"/>
                      <a:pt x="9" y="48"/>
                      <a:pt x="9" y="48"/>
                    </a:cubicBezTo>
                    <a:cubicBezTo>
                      <a:pt x="9" y="51"/>
                      <a:pt x="10" y="53"/>
                      <a:pt x="11" y="55"/>
                    </a:cubicBezTo>
                    <a:cubicBezTo>
                      <a:pt x="5" y="61"/>
                      <a:pt x="5" y="61"/>
                      <a:pt x="5" y="61"/>
                    </a:cubicBezTo>
                    <a:cubicBezTo>
                      <a:pt x="11" y="70"/>
                      <a:pt x="11" y="70"/>
                      <a:pt x="11" y="70"/>
                    </a:cubicBezTo>
                    <a:cubicBezTo>
                      <a:pt x="19" y="66"/>
                      <a:pt x="19" y="66"/>
                      <a:pt x="19" y="66"/>
                    </a:cubicBezTo>
                    <a:cubicBezTo>
                      <a:pt x="21" y="68"/>
                      <a:pt x="23" y="69"/>
                      <a:pt x="25" y="70"/>
                    </a:cubicBezTo>
                    <a:cubicBezTo>
                      <a:pt x="24" y="79"/>
                      <a:pt x="24" y="79"/>
                      <a:pt x="24" y="79"/>
                    </a:cubicBezTo>
                    <a:cubicBezTo>
                      <a:pt x="34" y="82"/>
                      <a:pt x="34" y="82"/>
                      <a:pt x="34" y="82"/>
                    </a:cubicBezTo>
                    <a:cubicBezTo>
                      <a:pt x="38" y="75"/>
                      <a:pt x="38" y="75"/>
                      <a:pt x="38" y="75"/>
                    </a:cubicBezTo>
                    <a:cubicBezTo>
                      <a:pt x="39" y="75"/>
                      <a:pt x="41" y="75"/>
                      <a:pt x="42" y="75"/>
                    </a:cubicBezTo>
                    <a:cubicBezTo>
                      <a:pt x="43" y="75"/>
                      <a:pt x="44" y="75"/>
                      <a:pt x="45" y="75"/>
                    </a:cubicBezTo>
                    <a:cubicBezTo>
                      <a:pt x="49" y="82"/>
                      <a:pt x="49" y="82"/>
                      <a:pt x="49" y="82"/>
                    </a:cubicBezTo>
                    <a:cubicBezTo>
                      <a:pt x="60" y="79"/>
                      <a:pt x="60" y="79"/>
                      <a:pt x="60" y="79"/>
                    </a:cubicBezTo>
                    <a:cubicBezTo>
                      <a:pt x="59" y="70"/>
                      <a:pt x="59" y="70"/>
                      <a:pt x="59" y="70"/>
                    </a:cubicBezTo>
                    <a:cubicBezTo>
                      <a:pt x="61" y="69"/>
                      <a:pt x="62" y="68"/>
                      <a:pt x="64" y="66"/>
                    </a:cubicBezTo>
                    <a:cubicBezTo>
                      <a:pt x="72" y="70"/>
                      <a:pt x="72" y="70"/>
                      <a:pt x="72" y="70"/>
                    </a:cubicBezTo>
                    <a:cubicBezTo>
                      <a:pt x="78" y="61"/>
                      <a:pt x="78" y="61"/>
                      <a:pt x="78" y="61"/>
                    </a:cubicBezTo>
                    <a:cubicBezTo>
                      <a:pt x="73" y="55"/>
                      <a:pt x="73" y="55"/>
                      <a:pt x="73" y="55"/>
                    </a:cubicBezTo>
                    <a:cubicBezTo>
                      <a:pt x="73" y="53"/>
                      <a:pt x="74" y="51"/>
                      <a:pt x="75" y="48"/>
                    </a:cubicBezTo>
                    <a:lnTo>
                      <a:pt x="83" y="47"/>
                    </a:lnTo>
                    <a:close/>
                    <a:moveTo>
                      <a:pt x="42" y="65"/>
                    </a:moveTo>
                    <a:cubicBezTo>
                      <a:pt x="28" y="65"/>
                      <a:pt x="17" y="55"/>
                      <a:pt x="17" y="41"/>
                    </a:cubicBezTo>
                    <a:cubicBezTo>
                      <a:pt x="17" y="28"/>
                      <a:pt x="28" y="17"/>
                      <a:pt x="42" y="17"/>
                    </a:cubicBezTo>
                    <a:cubicBezTo>
                      <a:pt x="55" y="17"/>
                      <a:pt x="66" y="28"/>
                      <a:pt x="66" y="41"/>
                    </a:cubicBezTo>
                    <a:cubicBezTo>
                      <a:pt x="66" y="55"/>
                      <a:pt x="55" y="65"/>
                      <a:pt x="42" y="65"/>
                    </a:cubicBez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3" name="Freeform 1658"/>
              <p:cNvSpPr/>
              <p:nvPr/>
            </p:nvSpPr>
            <p:spPr bwMode="auto">
              <a:xfrm>
                <a:off x="3810" y="1822"/>
                <a:ext cx="364" cy="643"/>
              </a:xfrm>
              <a:custGeom>
                <a:avLst/>
                <a:gdLst>
                  <a:gd name="T0" fmla="*/ 0 w 220"/>
                  <a:gd name="T1" fmla="*/ 252 h 388"/>
                  <a:gd name="T2" fmla="*/ 22 w 220"/>
                  <a:gd name="T3" fmla="*/ 179 h 388"/>
                  <a:gd name="T4" fmla="*/ 64 w 220"/>
                  <a:gd name="T5" fmla="*/ 162 h 388"/>
                  <a:gd name="T6" fmla="*/ 104 w 220"/>
                  <a:gd name="T7" fmla="*/ 164 h 388"/>
                  <a:gd name="T8" fmla="*/ 118 w 220"/>
                  <a:gd name="T9" fmla="*/ 160 h 388"/>
                  <a:gd name="T10" fmla="*/ 119 w 220"/>
                  <a:gd name="T11" fmla="*/ 101 h 388"/>
                  <a:gd name="T12" fmla="*/ 116 w 220"/>
                  <a:gd name="T13" fmla="*/ 91 h 388"/>
                  <a:gd name="T14" fmla="*/ 124 w 220"/>
                  <a:gd name="T15" fmla="*/ 60 h 388"/>
                  <a:gd name="T16" fmla="*/ 128 w 220"/>
                  <a:gd name="T17" fmla="*/ 55 h 388"/>
                  <a:gd name="T18" fmla="*/ 151 w 220"/>
                  <a:gd name="T19" fmla="*/ 16 h 388"/>
                  <a:gd name="T20" fmla="*/ 148 w 220"/>
                  <a:gd name="T21" fmla="*/ 0 h 388"/>
                  <a:gd name="T22" fmla="*/ 159 w 220"/>
                  <a:gd name="T23" fmla="*/ 10 h 388"/>
                  <a:gd name="T24" fmla="*/ 163 w 220"/>
                  <a:gd name="T25" fmla="*/ 1 h 388"/>
                  <a:gd name="T26" fmla="*/ 167 w 220"/>
                  <a:gd name="T27" fmla="*/ 11 h 388"/>
                  <a:gd name="T28" fmla="*/ 192 w 220"/>
                  <a:gd name="T29" fmla="*/ 25 h 388"/>
                  <a:gd name="T30" fmla="*/ 207 w 220"/>
                  <a:gd name="T31" fmla="*/ 46 h 388"/>
                  <a:gd name="T32" fmla="*/ 213 w 220"/>
                  <a:gd name="T33" fmla="*/ 79 h 388"/>
                  <a:gd name="T34" fmla="*/ 205 w 220"/>
                  <a:gd name="T35" fmla="*/ 116 h 388"/>
                  <a:gd name="T36" fmla="*/ 204 w 220"/>
                  <a:gd name="T37" fmla="*/ 130 h 388"/>
                  <a:gd name="T38" fmla="*/ 192 w 220"/>
                  <a:gd name="T39" fmla="*/ 149 h 388"/>
                  <a:gd name="T40" fmla="*/ 188 w 220"/>
                  <a:gd name="T41" fmla="*/ 151 h 388"/>
                  <a:gd name="T42" fmla="*/ 175 w 220"/>
                  <a:gd name="T43" fmla="*/ 179 h 388"/>
                  <a:gd name="T44" fmla="*/ 174 w 220"/>
                  <a:gd name="T45" fmla="*/ 201 h 388"/>
                  <a:gd name="T46" fmla="*/ 182 w 220"/>
                  <a:gd name="T47" fmla="*/ 228 h 388"/>
                  <a:gd name="T48" fmla="*/ 209 w 220"/>
                  <a:gd name="T49" fmla="*/ 266 h 388"/>
                  <a:gd name="T50" fmla="*/ 219 w 220"/>
                  <a:gd name="T51" fmla="*/ 309 h 388"/>
                  <a:gd name="T52" fmla="*/ 210 w 220"/>
                  <a:gd name="T53" fmla="*/ 388 h 388"/>
                  <a:gd name="T54" fmla="*/ 0 w 220"/>
                  <a:gd name="T55" fmla="*/ 25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0" h="388">
                    <a:moveTo>
                      <a:pt x="0" y="252"/>
                    </a:moveTo>
                    <a:cubicBezTo>
                      <a:pt x="0" y="252"/>
                      <a:pt x="8" y="202"/>
                      <a:pt x="22" y="179"/>
                    </a:cubicBezTo>
                    <a:cubicBezTo>
                      <a:pt x="35" y="156"/>
                      <a:pt x="41" y="153"/>
                      <a:pt x="64" y="162"/>
                    </a:cubicBezTo>
                    <a:cubicBezTo>
                      <a:pt x="86" y="171"/>
                      <a:pt x="100" y="166"/>
                      <a:pt x="104" y="164"/>
                    </a:cubicBezTo>
                    <a:cubicBezTo>
                      <a:pt x="108" y="161"/>
                      <a:pt x="114" y="160"/>
                      <a:pt x="118" y="160"/>
                    </a:cubicBezTo>
                    <a:cubicBezTo>
                      <a:pt x="118" y="160"/>
                      <a:pt x="125" y="127"/>
                      <a:pt x="119" y="101"/>
                    </a:cubicBezTo>
                    <a:cubicBezTo>
                      <a:pt x="119" y="101"/>
                      <a:pt x="116" y="96"/>
                      <a:pt x="116" y="91"/>
                    </a:cubicBezTo>
                    <a:cubicBezTo>
                      <a:pt x="117" y="87"/>
                      <a:pt x="119" y="66"/>
                      <a:pt x="124" y="60"/>
                    </a:cubicBezTo>
                    <a:cubicBezTo>
                      <a:pt x="124" y="60"/>
                      <a:pt x="127" y="58"/>
                      <a:pt x="128" y="55"/>
                    </a:cubicBezTo>
                    <a:cubicBezTo>
                      <a:pt x="128" y="52"/>
                      <a:pt x="132" y="27"/>
                      <a:pt x="151" y="16"/>
                    </a:cubicBezTo>
                    <a:cubicBezTo>
                      <a:pt x="151" y="16"/>
                      <a:pt x="157" y="9"/>
                      <a:pt x="148" y="0"/>
                    </a:cubicBezTo>
                    <a:cubicBezTo>
                      <a:pt x="148" y="0"/>
                      <a:pt x="153" y="0"/>
                      <a:pt x="159" y="10"/>
                    </a:cubicBezTo>
                    <a:cubicBezTo>
                      <a:pt x="159" y="10"/>
                      <a:pt x="158" y="1"/>
                      <a:pt x="163" y="1"/>
                    </a:cubicBezTo>
                    <a:cubicBezTo>
                      <a:pt x="163" y="1"/>
                      <a:pt x="158" y="10"/>
                      <a:pt x="167" y="11"/>
                    </a:cubicBezTo>
                    <a:cubicBezTo>
                      <a:pt x="175" y="12"/>
                      <a:pt x="186" y="16"/>
                      <a:pt x="192" y="25"/>
                    </a:cubicBezTo>
                    <a:cubicBezTo>
                      <a:pt x="198" y="33"/>
                      <a:pt x="198" y="40"/>
                      <a:pt x="207" y="46"/>
                    </a:cubicBezTo>
                    <a:cubicBezTo>
                      <a:pt x="215" y="53"/>
                      <a:pt x="214" y="72"/>
                      <a:pt x="213" y="79"/>
                    </a:cubicBezTo>
                    <a:cubicBezTo>
                      <a:pt x="212" y="85"/>
                      <a:pt x="205" y="112"/>
                      <a:pt x="205" y="116"/>
                    </a:cubicBezTo>
                    <a:cubicBezTo>
                      <a:pt x="206" y="121"/>
                      <a:pt x="206" y="124"/>
                      <a:pt x="204" y="130"/>
                    </a:cubicBezTo>
                    <a:cubicBezTo>
                      <a:pt x="202" y="136"/>
                      <a:pt x="194" y="150"/>
                      <a:pt x="192" y="149"/>
                    </a:cubicBezTo>
                    <a:cubicBezTo>
                      <a:pt x="190" y="148"/>
                      <a:pt x="188" y="150"/>
                      <a:pt x="188" y="151"/>
                    </a:cubicBezTo>
                    <a:cubicBezTo>
                      <a:pt x="187" y="152"/>
                      <a:pt x="176" y="171"/>
                      <a:pt x="175" y="179"/>
                    </a:cubicBezTo>
                    <a:cubicBezTo>
                      <a:pt x="173" y="187"/>
                      <a:pt x="170" y="197"/>
                      <a:pt x="174" y="201"/>
                    </a:cubicBezTo>
                    <a:cubicBezTo>
                      <a:pt x="178" y="206"/>
                      <a:pt x="180" y="221"/>
                      <a:pt x="182" y="228"/>
                    </a:cubicBezTo>
                    <a:cubicBezTo>
                      <a:pt x="184" y="235"/>
                      <a:pt x="202" y="254"/>
                      <a:pt x="209" y="266"/>
                    </a:cubicBezTo>
                    <a:cubicBezTo>
                      <a:pt x="216" y="278"/>
                      <a:pt x="220" y="280"/>
                      <a:pt x="219" y="309"/>
                    </a:cubicBezTo>
                    <a:cubicBezTo>
                      <a:pt x="217" y="339"/>
                      <a:pt x="215" y="369"/>
                      <a:pt x="210" y="388"/>
                    </a:cubicBezTo>
                    <a:lnTo>
                      <a:pt x="0" y="2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pic>
          <p:nvPicPr>
            <p:cNvPr id="184" name="图片 183"/>
            <p:cNvPicPr>
              <a:picLocks noChangeAspect="1"/>
            </p:cNvPicPr>
            <p:nvPr userDrawn="1"/>
          </p:nvPicPr>
          <p:blipFill>
            <a:blip r:embed="rId17" cstate="print"/>
            <a:stretch>
              <a:fillRect/>
            </a:stretch>
          </p:blipFill>
          <p:spPr>
            <a:xfrm>
              <a:off x="342831" y="2885152"/>
              <a:ext cx="5449445" cy="2992559"/>
            </a:xfrm>
            <a:prstGeom prst="rect">
              <a:avLst/>
            </a:prstGeom>
          </p:spPr>
        </p:pic>
        <p:grpSp>
          <p:nvGrpSpPr>
            <p:cNvPr id="185" name="组合 184"/>
            <p:cNvGrpSpPr/>
            <p:nvPr userDrawn="1"/>
          </p:nvGrpSpPr>
          <p:grpSpPr>
            <a:xfrm>
              <a:off x="4035009" y="2875737"/>
              <a:ext cx="1846033" cy="1651943"/>
              <a:chOff x="8298467" y="4752421"/>
              <a:chExt cx="1574612" cy="1409059"/>
            </a:xfrm>
          </p:grpSpPr>
          <p:pic>
            <p:nvPicPr>
              <p:cNvPr id="186" name="Picture 156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06731" y="4995147"/>
                <a:ext cx="24895" cy="2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7" name="Freeform 1604"/>
              <p:cNvSpPr/>
              <p:nvPr/>
            </p:nvSpPr>
            <p:spPr bwMode="auto">
              <a:xfrm>
                <a:off x="8298467" y="4752421"/>
                <a:ext cx="889998" cy="1254710"/>
              </a:xfrm>
              <a:custGeom>
                <a:avLst/>
                <a:gdLst>
                  <a:gd name="T0" fmla="*/ 715 w 715"/>
                  <a:gd name="T1" fmla="*/ 502 h 1008"/>
                  <a:gd name="T2" fmla="*/ 268 w 715"/>
                  <a:gd name="T3" fmla="*/ 1008 h 1008"/>
                  <a:gd name="T4" fmla="*/ 0 w 715"/>
                  <a:gd name="T5" fmla="*/ 511 h 1008"/>
                  <a:gd name="T6" fmla="*/ 450 w 715"/>
                  <a:gd name="T7" fmla="*/ 0 h 1008"/>
                  <a:gd name="T8" fmla="*/ 715 w 715"/>
                  <a:gd name="T9" fmla="*/ 502 h 1008"/>
                </a:gdLst>
                <a:ahLst/>
                <a:cxnLst>
                  <a:cxn ang="0">
                    <a:pos x="T0" y="T1"/>
                  </a:cxn>
                  <a:cxn ang="0">
                    <a:pos x="T2" y="T3"/>
                  </a:cxn>
                  <a:cxn ang="0">
                    <a:pos x="T4" y="T5"/>
                  </a:cxn>
                  <a:cxn ang="0">
                    <a:pos x="T6" y="T7"/>
                  </a:cxn>
                  <a:cxn ang="0">
                    <a:pos x="T8" y="T9"/>
                  </a:cxn>
                </a:cxnLst>
                <a:rect l="0" t="0" r="r" b="b"/>
                <a:pathLst>
                  <a:path w="715" h="1008">
                    <a:moveTo>
                      <a:pt x="715" y="502"/>
                    </a:moveTo>
                    <a:lnTo>
                      <a:pt x="268" y="1008"/>
                    </a:lnTo>
                    <a:lnTo>
                      <a:pt x="0" y="511"/>
                    </a:lnTo>
                    <a:lnTo>
                      <a:pt x="450" y="0"/>
                    </a:lnTo>
                    <a:lnTo>
                      <a:pt x="715" y="502"/>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8" name="Freeform 1605"/>
              <p:cNvSpPr/>
              <p:nvPr/>
            </p:nvSpPr>
            <p:spPr bwMode="auto">
              <a:xfrm>
                <a:off x="8632061" y="5377286"/>
                <a:ext cx="1241018" cy="784194"/>
              </a:xfrm>
              <a:custGeom>
                <a:avLst/>
                <a:gdLst>
                  <a:gd name="T0" fmla="*/ 997 w 997"/>
                  <a:gd name="T1" fmla="*/ 139 h 630"/>
                  <a:gd name="T2" fmla="*/ 505 w 997"/>
                  <a:gd name="T3" fmla="*/ 630 h 630"/>
                  <a:gd name="T4" fmla="*/ 0 w 997"/>
                  <a:gd name="T5" fmla="*/ 506 h 630"/>
                  <a:gd name="T6" fmla="*/ 447 w 997"/>
                  <a:gd name="T7" fmla="*/ 0 h 630"/>
                  <a:gd name="T8" fmla="*/ 997 w 997"/>
                  <a:gd name="T9" fmla="*/ 139 h 630"/>
                </a:gdLst>
                <a:ahLst/>
                <a:cxnLst>
                  <a:cxn ang="0">
                    <a:pos x="T0" y="T1"/>
                  </a:cxn>
                  <a:cxn ang="0">
                    <a:pos x="T2" y="T3"/>
                  </a:cxn>
                  <a:cxn ang="0">
                    <a:pos x="T4" y="T5"/>
                  </a:cxn>
                  <a:cxn ang="0">
                    <a:pos x="T6" y="T7"/>
                  </a:cxn>
                  <a:cxn ang="0">
                    <a:pos x="T8" y="T9"/>
                  </a:cxn>
                </a:cxnLst>
                <a:rect l="0" t="0" r="r" b="b"/>
                <a:pathLst>
                  <a:path w="997" h="630">
                    <a:moveTo>
                      <a:pt x="997" y="139"/>
                    </a:moveTo>
                    <a:lnTo>
                      <a:pt x="505" y="630"/>
                    </a:lnTo>
                    <a:lnTo>
                      <a:pt x="0" y="506"/>
                    </a:lnTo>
                    <a:lnTo>
                      <a:pt x="447" y="0"/>
                    </a:lnTo>
                    <a:lnTo>
                      <a:pt x="997" y="139"/>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9" name="Freeform 1606"/>
              <p:cNvSpPr/>
              <p:nvPr/>
            </p:nvSpPr>
            <p:spPr bwMode="auto">
              <a:xfrm>
                <a:off x="8858606" y="4752421"/>
                <a:ext cx="1014473" cy="797886"/>
              </a:xfrm>
              <a:custGeom>
                <a:avLst/>
                <a:gdLst>
                  <a:gd name="T0" fmla="*/ 585 w 815"/>
                  <a:gd name="T1" fmla="*/ 149 h 641"/>
                  <a:gd name="T2" fmla="*/ 815 w 815"/>
                  <a:gd name="T3" fmla="*/ 641 h 641"/>
                  <a:gd name="T4" fmla="*/ 265 w 815"/>
                  <a:gd name="T5" fmla="*/ 502 h 641"/>
                  <a:gd name="T6" fmla="*/ 0 w 815"/>
                  <a:gd name="T7" fmla="*/ 0 h 641"/>
                  <a:gd name="T8" fmla="*/ 585 w 815"/>
                  <a:gd name="T9" fmla="*/ 149 h 641"/>
                </a:gdLst>
                <a:ahLst/>
                <a:cxnLst>
                  <a:cxn ang="0">
                    <a:pos x="T0" y="T1"/>
                  </a:cxn>
                  <a:cxn ang="0">
                    <a:pos x="T2" y="T3"/>
                  </a:cxn>
                  <a:cxn ang="0">
                    <a:pos x="T4" y="T5"/>
                  </a:cxn>
                  <a:cxn ang="0">
                    <a:pos x="T6" y="T7"/>
                  </a:cxn>
                  <a:cxn ang="0">
                    <a:pos x="T8" y="T9"/>
                  </a:cxn>
                </a:cxnLst>
                <a:rect l="0" t="0" r="r" b="b"/>
                <a:pathLst>
                  <a:path w="815" h="641">
                    <a:moveTo>
                      <a:pt x="585" y="149"/>
                    </a:moveTo>
                    <a:lnTo>
                      <a:pt x="815" y="641"/>
                    </a:lnTo>
                    <a:lnTo>
                      <a:pt x="265" y="502"/>
                    </a:lnTo>
                    <a:lnTo>
                      <a:pt x="0" y="0"/>
                    </a:lnTo>
                    <a:lnTo>
                      <a:pt x="585" y="149"/>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0" name="Freeform 1615"/>
              <p:cNvSpPr/>
              <p:nvPr/>
            </p:nvSpPr>
            <p:spPr bwMode="auto">
              <a:xfrm>
                <a:off x="8500117" y="5069832"/>
                <a:ext cx="392097" cy="474251"/>
              </a:xfrm>
              <a:custGeom>
                <a:avLst/>
                <a:gdLst>
                  <a:gd name="T0" fmla="*/ 0 w 190"/>
                  <a:gd name="T1" fmla="*/ 142 h 230"/>
                  <a:gd name="T2" fmla="*/ 71 w 190"/>
                  <a:gd name="T3" fmla="*/ 24 h 230"/>
                  <a:gd name="T4" fmla="*/ 104 w 190"/>
                  <a:gd name="T5" fmla="*/ 11 h 230"/>
                  <a:gd name="T6" fmla="*/ 184 w 190"/>
                  <a:gd name="T7" fmla="*/ 142 h 230"/>
                  <a:gd name="T8" fmla="*/ 175 w 190"/>
                  <a:gd name="T9" fmla="*/ 194 h 230"/>
                  <a:gd name="T10" fmla="*/ 160 w 190"/>
                  <a:gd name="T11" fmla="*/ 220 h 230"/>
                  <a:gd name="T12" fmla="*/ 134 w 190"/>
                  <a:gd name="T13" fmla="*/ 230 h 230"/>
                  <a:gd name="T14" fmla="*/ 67 w 190"/>
                  <a:gd name="T15" fmla="*/ 108 h 230"/>
                  <a:gd name="T16" fmla="*/ 67 w 190"/>
                  <a:gd name="T17" fmla="*/ 107 h 230"/>
                  <a:gd name="T18" fmla="*/ 66 w 190"/>
                  <a:gd name="T19" fmla="*/ 108 h 230"/>
                  <a:gd name="T20" fmla="*/ 0 w 190"/>
                  <a:gd name="T21" fmla="*/ 1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30">
                    <a:moveTo>
                      <a:pt x="0" y="142"/>
                    </a:moveTo>
                    <a:cubicBezTo>
                      <a:pt x="71" y="24"/>
                      <a:pt x="71" y="24"/>
                      <a:pt x="71" y="24"/>
                    </a:cubicBezTo>
                    <a:cubicBezTo>
                      <a:pt x="83" y="6"/>
                      <a:pt x="97" y="0"/>
                      <a:pt x="104" y="11"/>
                    </a:cubicBezTo>
                    <a:cubicBezTo>
                      <a:pt x="184" y="142"/>
                      <a:pt x="184" y="142"/>
                      <a:pt x="184" y="142"/>
                    </a:cubicBezTo>
                    <a:cubicBezTo>
                      <a:pt x="190" y="152"/>
                      <a:pt x="187" y="176"/>
                      <a:pt x="175" y="194"/>
                    </a:cubicBezTo>
                    <a:cubicBezTo>
                      <a:pt x="160" y="220"/>
                      <a:pt x="160" y="220"/>
                      <a:pt x="160" y="220"/>
                    </a:cubicBezTo>
                    <a:cubicBezTo>
                      <a:pt x="153" y="218"/>
                      <a:pt x="145" y="222"/>
                      <a:pt x="134" y="230"/>
                    </a:cubicBezTo>
                    <a:cubicBezTo>
                      <a:pt x="67" y="108"/>
                      <a:pt x="67" y="108"/>
                      <a:pt x="67" y="108"/>
                    </a:cubicBezTo>
                    <a:cubicBezTo>
                      <a:pt x="67" y="107"/>
                      <a:pt x="67" y="107"/>
                      <a:pt x="67" y="107"/>
                    </a:cubicBezTo>
                    <a:cubicBezTo>
                      <a:pt x="66" y="108"/>
                      <a:pt x="66" y="108"/>
                      <a:pt x="66" y="108"/>
                    </a:cubicBezTo>
                    <a:lnTo>
                      <a:pt x="0"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1" name="Freeform 1616"/>
              <p:cNvSpPr/>
              <p:nvPr/>
            </p:nvSpPr>
            <p:spPr bwMode="auto">
              <a:xfrm>
                <a:off x="8490159" y="5306335"/>
                <a:ext cx="397076" cy="423216"/>
              </a:xfrm>
              <a:custGeom>
                <a:avLst/>
                <a:gdLst>
                  <a:gd name="T0" fmla="*/ 68 w 193"/>
                  <a:gd name="T1" fmla="*/ 0 h 205"/>
                  <a:gd name="T2" fmla="*/ 135 w 193"/>
                  <a:gd name="T3" fmla="*/ 123 h 205"/>
                  <a:gd name="T4" fmla="*/ 193 w 193"/>
                  <a:gd name="T5" fmla="*/ 160 h 205"/>
                  <a:gd name="T6" fmla="*/ 104 w 193"/>
                  <a:gd name="T7" fmla="*/ 205 h 205"/>
                  <a:gd name="T8" fmla="*/ 0 w 193"/>
                  <a:gd name="T9" fmla="*/ 35 h 205"/>
                  <a:gd name="T10" fmla="*/ 68 w 193"/>
                  <a:gd name="T11" fmla="*/ 0 h 205"/>
                </a:gdLst>
                <a:ahLst/>
                <a:cxnLst>
                  <a:cxn ang="0">
                    <a:pos x="T0" y="T1"/>
                  </a:cxn>
                  <a:cxn ang="0">
                    <a:pos x="T2" y="T3"/>
                  </a:cxn>
                  <a:cxn ang="0">
                    <a:pos x="T4" y="T5"/>
                  </a:cxn>
                  <a:cxn ang="0">
                    <a:pos x="T6" y="T7"/>
                  </a:cxn>
                  <a:cxn ang="0">
                    <a:pos x="T8" y="T9"/>
                  </a:cxn>
                  <a:cxn ang="0">
                    <a:pos x="T10" y="T11"/>
                  </a:cxn>
                </a:cxnLst>
                <a:rect l="0" t="0" r="r" b="b"/>
                <a:pathLst>
                  <a:path w="193" h="205">
                    <a:moveTo>
                      <a:pt x="68" y="0"/>
                    </a:moveTo>
                    <a:cubicBezTo>
                      <a:pt x="135" y="123"/>
                      <a:pt x="135" y="123"/>
                      <a:pt x="135" y="123"/>
                    </a:cubicBezTo>
                    <a:cubicBezTo>
                      <a:pt x="163" y="101"/>
                      <a:pt x="170" y="111"/>
                      <a:pt x="193" y="160"/>
                    </a:cubicBezTo>
                    <a:cubicBezTo>
                      <a:pt x="104" y="205"/>
                      <a:pt x="104" y="205"/>
                      <a:pt x="104" y="205"/>
                    </a:cubicBezTo>
                    <a:cubicBezTo>
                      <a:pt x="0" y="35"/>
                      <a:pt x="0" y="35"/>
                      <a:pt x="0" y="35"/>
                    </a:cubicBez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2" name="Freeform 1627"/>
              <p:cNvSpPr/>
              <p:nvPr/>
            </p:nvSpPr>
            <p:spPr bwMode="auto">
              <a:xfrm>
                <a:off x="9357751" y="5028756"/>
                <a:ext cx="121986" cy="195426"/>
              </a:xfrm>
              <a:custGeom>
                <a:avLst/>
                <a:gdLst>
                  <a:gd name="T0" fmla="*/ 12 w 59"/>
                  <a:gd name="T1" fmla="*/ 49 h 95"/>
                  <a:gd name="T2" fmla="*/ 0 w 59"/>
                  <a:gd name="T3" fmla="*/ 3 h 95"/>
                  <a:gd name="T4" fmla="*/ 3 w 59"/>
                  <a:gd name="T5" fmla="*/ 0 h 95"/>
                  <a:gd name="T6" fmla="*/ 9 w 59"/>
                  <a:gd name="T7" fmla="*/ 5 h 95"/>
                  <a:gd name="T8" fmla="*/ 21 w 59"/>
                  <a:gd name="T9" fmla="*/ 50 h 95"/>
                  <a:gd name="T10" fmla="*/ 28 w 59"/>
                  <a:gd name="T11" fmla="*/ 59 h 95"/>
                  <a:gd name="T12" fmla="*/ 29 w 59"/>
                  <a:gd name="T13" fmla="*/ 63 h 95"/>
                  <a:gd name="T14" fmla="*/ 56 w 59"/>
                  <a:gd name="T15" fmla="*/ 89 h 95"/>
                  <a:gd name="T16" fmla="*/ 57 w 59"/>
                  <a:gd name="T17" fmla="*/ 95 h 95"/>
                  <a:gd name="T18" fmla="*/ 55 w 59"/>
                  <a:gd name="T19" fmla="*/ 95 h 95"/>
                  <a:gd name="T20" fmla="*/ 51 w 59"/>
                  <a:gd name="T21" fmla="*/ 93 h 95"/>
                  <a:gd name="T22" fmla="*/ 24 w 59"/>
                  <a:gd name="T23" fmla="*/ 67 h 95"/>
                  <a:gd name="T24" fmla="*/ 21 w 59"/>
                  <a:gd name="T25" fmla="*/ 66 h 95"/>
                  <a:gd name="T26" fmla="*/ 9 w 59"/>
                  <a:gd name="T27" fmla="*/ 55 h 95"/>
                  <a:gd name="T28" fmla="*/ 12 w 59"/>
                  <a:gd name="T29" fmla="*/ 4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95">
                    <a:moveTo>
                      <a:pt x="12" y="49"/>
                    </a:moveTo>
                    <a:cubicBezTo>
                      <a:pt x="0" y="3"/>
                      <a:pt x="0" y="3"/>
                      <a:pt x="0" y="3"/>
                    </a:cubicBezTo>
                    <a:cubicBezTo>
                      <a:pt x="0" y="1"/>
                      <a:pt x="1" y="0"/>
                      <a:pt x="3" y="0"/>
                    </a:cubicBezTo>
                    <a:cubicBezTo>
                      <a:pt x="6" y="1"/>
                      <a:pt x="8" y="3"/>
                      <a:pt x="9" y="5"/>
                    </a:cubicBezTo>
                    <a:cubicBezTo>
                      <a:pt x="21" y="50"/>
                      <a:pt x="21" y="50"/>
                      <a:pt x="21" y="50"/>
                    </a:cubicBezTo>
                    <a:cubicBezTo>
                      <a:pt x="24" y="52"/>
                      <a:pt x="27" y="56"/>
                      <a:pt x="28" y="59"/>
                    </a:cubicBezTo>
                    <a:cubicBezTo>
                      <a:pt x="29" y="61"/>
                      <a:pt x="29" y="62"/>
                      <a:pt x="29" y="63"/>
                    </a:cubicBezTo>
                    <a:cubicBezTo>
                      <a:pt x="56" y="89"/>
                      <a:pt x="56" y="89"/>
                      <a:pt x="56" y="89"/>
                    </a:cubicBezTo>
                    <a:cubicBezTo>
                      <a:pt x="58" y="91"/>
                      <a:pt x="59" y="94"/>
                      <a:pt x="57" y="95"/>
                    </a:cubicBezTo>
                    <a:cubicBezTo>
                      <a:pt x="57" y="95"/>
                      <a:pt x="56" y="95"/>
                      <a:pt x="55" y="95"/>
                    </a:cubicBezTo>
                    <a:cubicBezTo>
                      <a:pt x="54" y="95"/>
                      <a:pt x="52" y="94"/>
                      <a:pt x="51" y="93"/>
                    </a:cubicBezTo>
                    <a:cubicBezTo>
                      <a:pt x="24" y="67"/>
                      <a:pt x="24" y="67"/>
                      <a:pt x="24" y="67"/>
                    </a:cubicBezTo>
                    <a:cubicBezTo>
                      <a:pt x="23" y="67"/>
                      <a:pt x="22" y="67"/>
                      <a:pt x="21" y="66"/>
                    </a:cubicBezTo>
                    <a:cubicBezTo>
                      <a:pt x="16" y="65"/>
                      <a:pt x="11" y="60"/>
                      <a:pt x="9" y="55"/>
                    </a:cubicBezTo>
                    <a:cubicBezTo>
                      <a:pt x="8" y="52"/>
                      <a:pt x="10" y="49"/>
                      <a:pt x="12"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3" name="Freeform 1628"/>
              <p:cNvSpPr>
                <a:spLocks noEditPoints="1"/>
              </p:cNvSpPr>
              <p:nvPr/>
            </p:nvSpPr>
            <p:spPr bwMode="auto">
              <a:xfrm>
                <a:off x="9225808" y="4937889"/>
                <a:ext cx="342307" cy="426950"/>
              </a:xfrm>
              <a:custGeom>
                <a:avLst/>
                <a:gdLst>
                  <a:gd name="T0" fmla="*/ 158 w 166"/>
                  <a:gd name="T1" fmla="*/ 117 h 207"/>
                  <a:gd name="T2" fmla="*/ 100 w 166"/>
                  <a:gd name="T3" fmla="*/ 45 h 207"/>
                  <a:gd name="T4" fmla="*/ 101 w 166"/>
                  <a:gd name="T5" fmla="*/ 41 h 207"/>
                  <a:gd name="T6" fmla="*/ 119 w 166"/>
                  <a:gd name="T7" fmla="*/ 51 h 207"/>
                  <a:gd name="T8" fmla="*/ 104 w 166"/>
                  <a:gd name="T9" fmla="*/ 26 h 207"/>
                  <a:gd name="T10" fmla="*/ 104 w 166"/>
                  <a:gd name="T11" fmla="*/ 23 h 207"/>
                  <a:gd name="T12" fmla="*/ 101 w 166"/>
                  <a:gd name="T13" fmla="*/ 19 h 207"/>
                  <a:gd name="T14" fmla="*/ 97 w 166"/>
                  <a:gd name="T15" fmla="*/ 19 h 207"/>
                  <a:gd name="T16" fmla="*/ 96 w 166"/>
                  <a:gd name="T17" fmla="*/ 21 h 207"/>
                  <a:gd name="T18" fmla="*/ 75 w 166"/>
                  <a:gd name="T19" fmla="*/ 26 h 207"/>
                  <a:gd name="T20" fmla="*/ 93 w 166"/>
                  <a:gd name="T21" fmla="*/ 36 h 207"/>
                  <a:gd name="T22" fmla="*/ 92 w 166"/>
                  <a:gd name="T23" fmla="*/ 41 h 207"/>
                  <a:gd name="T24" fmla="*/ 64 w 166"/>
                  <a:gd name="T25" fmla="*/ 31 h 207"/>
                  <a:gd name="T26" fmla="*/ 38 w 166"/>
                  <a:gd name="T27" fmla="*/ 30 h 207"/>
                  <a:gd name="T28" fmla="*/ 35 w 166"/>
                  <a:gd name="T29" fmla="*/ 25 h 207"/>
                  <a:gd name="T30" fmla="*/ 49 w 166"/>
                  <a:gd name="T31" fmla="*/ 22 h 207"/>
                  <a:gd name="T32" fmla="*/ 22 w 166"/>
                  <a:gd name="T33" fmla="*/ 7 h 207"/>
                  <a:gd name="T34" fmla="*/ 19 w 166"/>
                  <a:gd name="T35" fmla="*/ 3 h 207"/>
                  <a:gd name="T36" fmla="*/ 15 w 166"/>
                  <a:gd name="T37" fmla="*/ 1 h 207"/>
                  <a:gd name="T38" fmla="*/ 14 w 166"/>
                  <a:gd name="T39" fmla="*/ 4 h 207"/>
                  <a:gd name="T40" fmla="*/ 16 w 166"/>
                  <a:gd name="T41" fmla="*/ 8 h 207"/>
                  <a:gd name="T42" fmla="*/ 14 w 166"/>
                  <a:gd name="T43" fmla="*/ 30 h 207"/>
                  <a:gd name="T44" fmla="*/ 29 w 166"/>
                  <a:gd name="T45" fmla="*/ 26 h 207"/>
                  <a:gd name="T46" fmla="*/ 32 w 166"/>
                  <a:gd name="T47" fmla="*/ 31 h 207"/>
                  <a:gd name="T48" fmla="*/ 7 w 166"/>
                  <a:gd name="T49" fmla="*/ 86 h 207"/>
                  <a:gd name="T50" fmla="*/ 69 w 166"/>
                  <a:gd name="T51" fmla="*/ 159 h 207"/>
                  <a:gd name="T52" fmla="*/ 63 w 166"/>
                  <a:gd name="T53" fmla="*/ 184 h 207"/>
                  <a:gd name="T54" fmla="*/ 66 w 166"/>
                  <a:gd name="T55" fmla="*/ 189 h 207"/>
                  <a:gd name="T56" fmla="*/ 71 w 166"/>
                  <a:gd name="T57" fmla="*/ 189 h 207"/>
                  <a:gd name="T58" fmla="*/ 76 w 166"/>
                  <a:gd name="T59" fmla="*/ 163 h 207"/>
                  <a:gd name="T60" fmla="*/ 102 w 166"/>
                  <a:gd name="T61" fmla="*/ 172 h 207"/>
                  <a:gd name="T62" fmla="*/ 126 w 166"/>
                  <a:gd name="T63" fmla="*/ 173 h 207"/>
                  <a:gd name="T64" fmla="*/ 147 w 166"/>
                  <a:gd name="T65" fmla="*/ 204 h 207"/>
                  <a:gd name="T66" fmla="*/ 151 w 166"/>
                  <a:gd name="T67" fmla="*/ 206 h 207"/>
                  <a:gd name="T68" fmla="*/ 153 w 166"/>
                  <a:gd name="T69" fmla="*/ 203 h 207"/>
                  <a:gd name="T70" fmla="*/ 132 w 166"/>
                  <a:gd name="T71" fmla="*/ 172 h 207"/>
                  <a:gd name="T72" fmla="*/ 158 w 166"/>
                  <a:gd name="T73" fmla="*/ 117 h 207"/>
                  <a:gd name="T74" fmla="*/ 100 w 166"/>
                  <a:gd name="T75" fmla="*/ 164 h 207"/>
                  <a:gd name="T76" fmla="*/ 16 w 166"/>
                  <a:gd name="T77" fmla="*/ 88 h 207"/>
                  <a:gd name="T78" fmla="*/ 66 w 166"/>
                  <a:gd name="T79" fmla="*/ 38 h 207"/>
                  <a:gd name="T80" fmla="*/ 150 w 166"/>
                  <a:gd name="T81" fmla="*/ 115 h 207"/>
                  <a:gd name="T82" fmla="*/ 100 w 166"/>
                  <a:gd name="T83" fmla="*/ 1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207">
                    <a:moveTo>
                      <a:pt x="158" y="117"/>
                    </a:moveTo>
                    <a:cubicBezTo>
                      <a:pt x="151" y="89"/>
                      <a:pt x="127" y="62"/>
                      <a:pt x="100" y="45"/>
                    </a:cubicBezTo>
                    <a:cubicBezTo>
                      <a:pt x="101" y="41"/>
                      <a:pt x="101" y="41"/>
                      <a:pt x="101" y="41"/>
                    </a:cubicBezTo>
                    <a:cubicBezTo>
                      <a:pt x="119" y="51"/>
                      <a:pt x="119" y="51"/>
                      <a:pt x="119" y="51"/>
                    </a:cubicBezTo>
                    <a:cubicBezTo>
                      <a:pt x="120" y="43"/>
                      <a:pt x="114" y="33"/>
                      <a:pt x="104" y="26"/>
                    </a:cubicBezTo>
                    <a:cubicBezTo>
                      <a:pt x="104" y="23"/>
                      <a:pt x="104" y="23"/>
                      <a:pt x="104" y="23"/>
                    </a:cubicBezTo>
                    <a:cubicBezTo>
                      <a:pt x="105" y="22"/>
                      <a:pt x="103" y="20"/>
                      <a:pt x="101" y="19"/>
                    </a:cubicBezTo>
                    <a:cubicBezTo>
                      <a:pt x="99" y="17"/>
                      <a:pt x="97" y="17"/>
                      <a:pt x="97" y="19"/>
                    </a:cubicBezTo>
                    <a:cubicBezTo>
                      <a:pt x="96" y="21"/>
                      <a:pt x="96" y="21"/>
                      <a:pt x="96" y="21"/>
                    </a:cubicBezTo>
                    <a:cubicBezTo>
                      <a:pt x="86" y="17"/>
                      <a:pt x="76" y="19"/>
                      <a:pt x="75" y="26"/>
                    </a:cubicBezTo>
                    <a:cubicBezTo>
                      <a:pt x="93" y="36"/>
                      <a:pt x="93" y="36"/>
                      <a:pt x="93" y="36"/>
                    </a:cubicBezTo>
                    <a:cubicBezTo>
                      <a:pt x="92" y="41"/>
                      <a:pt x="92" y="41"/>
                      <a:pt x="92" y="41"/>
                    </a:cubicBezTo>
                    <a:cubicBezTo>
                      <a:pt x="83" y="36"/>
                      <a:pt x="73" y="33"/>
                      <a:pt x="64" y="31"/>
                    </a:cubicBezTo>
                    <a:cubicBezTo>
                      <a:pt x="54" y="29"/>
                      <a:pt x="45" y="28"/>
                      <a:pt x="38" y="30"/>
                    </a:cubicBezTo>
                    <a:cubicBezTo>
                      <a:pt x="35" y="25"/>
                      <a:pt x="35" y="25"/>
                      <a:pt x="35" y="25"/>
                    </a:cubicBezTo>
                    <a:cubicBezTo>
                      <a:pt x="49" y="22"/>
                      <a:pt x="49" y="22"/>
                      <a:pt x="49" y="22"/>
                    </a:cubicBezTo>
                    <a:cubicBezTo>
                      <a:pt x="43" y="13"/>
                      <a:pt x="32" y="7"/>
                      <a:pt x="22" y="7"/>
                    </a:cubicBezTo>
                    <a:cubicBezTo>
                      <a:pt x="19" y="3"/>
                      <a:pt x="19" y="3"/>
                      <a:pt x="19" y="3"/>
                    </a:cubicBezTo>
                    <a:cubicBezTo>
                      <a:pt x="19" y="1"/>
                      <a:pt x="16" y="0"/>
                      <a:pt x="15" y="1"/>
                    </a:cubicBezTo>
                    <a:cubicBezTo>
                      <a:pt x="13" y="1"/>
                      <a:pt x="13" y="2"/>
                      <a:pt x="14" y="4"/>
                    </a:cubicBezTo>
                    <a:cubicBezTo>
                      <a:pt x="16" y="8"/>
                      <a:pt x="16" y="8"/>
                      <a:pt x="16" y="8"/>
                    </a:cubicBezTo>
                    <a:cubicBezTo>
                      <a:pt x="9" y="11"/>
                      <a:pt x="8" y="21"/>
                      <a:pt x="14" y="30"/>
                    </a:cubicBezTo>
                    <a:cubicBezTo>
                      <a:pt x="29" y="26"/>
                      <a:pt x="29" y="26"/>
                      <a:pt x="29" y="26"/>
                    </a:cubicBezTo>
                    <a:cubicBezTo>
                      <a:pt x="32" y="31"/>
                      <a:pt x="32" y="31"/>
                      <a:pt x="32" y="31"/>
                    </a:cubicBezTo>
                    <a:cubicBezTo>
                      <a:pt x="10" y="38"/>
                      <a:pt x="0" y="58"/>
                      <a:pt x="7" y="86"/>
                    </a:cubicBezTo>
                    <a:cubicBezTo>
                      <a:pt x="15" y="114"/>
                      <a:pt x="40" y="143"/>
                      <a:pt x="69" y="159"/>
                    </a:cubicBezTo>
                    <a:cubicBezTo>
                      <a:pt x="63" y="184"/>
                      <a:pt x="63" y="184"/>
                      <a:pt x="63" y="184"/>
                    </a:cubicBezTo>
                    <a:cubicBezTo>
                      <a:pt x="63" y="186"/>
                      <a:pt x="64" y="188"/>
                      <a:pt x="66" y="189"/>
                    </a:cubicBezTo>
                    <a:cubicBezTo>
                      <a:pt x="69" y="190"/>
                      <a:pt x="70" y="190"/>
                      <a:pt x="71" y="189"/>
                    </a:cubicBezTo>
                    <a:cubicBezTo>
                      <a:pt x="76" y="163"/>
                      <a:pt x="76" y="163"/>
                      <a:pt x="76" y="163"/>
                    </a:cubicBezTo>
                    <a:cubicBezTo>
                      <a:pt x="85" y="167"/>
                      <a:pt x="93" y="171"/>
                      <a:pt x="102" y="172"/>
                    </a:cubicBezTo>
                    <a:cubicBezTo>
                      <a:pt x="111" y="174"/>
                      <a:pt x="119" y="174"/>
                      <a:pt x="126" y="173"/>
                    </a:cubicBezTo>
                    <a:cubicBezTo>
                      <a:pt x="147" y="204"/>
                      <a:pt x="147" y="204"/>
                      <a:pt x="147" y="204"/>
                    </a:cubicBezTo>
                    <a:cubicBezTo>
                      <a:pt x="148" y="206"/>
                      <a:pt x="150" y="207"/>
                      <a:pt x="151" y="206"/>
                    </a:cubicBezTo>
                    <a:cubicBezTo>
                      <a:pt x="153" y="206"/>
                      <a:pt x="153" y="204"/>
                      <a:pt x="153" y="203"/>
                    </a:cubicBezTo>
                    <a:cubicBezTo>
                      <a:pt x="132" y="172"/>
                      <a:pt x="132" y="172"/>
                      <a:pt x="132" y="172"/>
                    </a:cubicBezTo>
                    <a:cubicBezTo>
                      <a:pt x="155" y="166"/>
                      <a:pt x="166" y="146"/>
                      <a:pt x="158" y="117"/>
                    </a:cubicBezTo>
                    <a:close/>
                    <a:moveTo>
                      <a:pt x="100" y="164"/>
                    </a:moveTo>
                    <a:cubicBezTo>
                      <a:pt x="63" y="157"/>
                      <a:pt x="25" y="122"/>
                      <a:pt x="16" y="88"/>
                    </a:cubicBezTo>
                    <a:cubicBezTo>
                      <a:pt x="7" y="53"/>
                      <a:pt x="29" y="31"/>
                      <a:pt x="66" y="38"/>
                    </a:cubicBezTo>
                    <a:cubicBezTo>
                      <a:pt x="103" y="46"/>
                      <a:pt x="140" y="81"/>
                      <a:pt x="150" y="115"/>
                    </a:cubicBezTo>
                    <a:cubicBezTo>
                      <a:pt x="159" y="150"/>
                      <a:pt x="137" y="172"/>
                      <a:pt x="100" y="1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94" name="组合 193"/>
            <p:cNvGrpSpPr/>
            <p:nvPr userDrawn="1"/>
          </p:nvGrpSpPr>
          <p:grpSpPr>
            <a:xfrm>
              <a:off x="1060033" y="2546325"/>
              <a:ext cx="1609609" cy="1257229"/>
              <a:chOff x="12343859" y="148847"/>
              <a:chExt cx="1802401" cy="1407815"/>
            </a:xfrm>
          </p:grpSpPr>
          <p:sp>
            <p:nvSpPr>
              <p:cNvPr id="195" name="Freeform 1493"/>
              <p:cNvSpPr/>
              <p:nvPr/>
            </p:nvSpPr>
            <p:spPr bwMode="auto">
              <a:xfrm>
                <a:off x="12343859" y="356721"/>
                <a:ext cx="840208" cy="1104095"/>
              </a:xfrm>
              <a:custGeom>
                <a:avLst/>
                <a:gdLst>
                  <a:gd name="T0" fmla="*/ 0 w 675"/>
                  <a:gd name="T1" fmla="*/ 887 h 887"/>
                  <a:gd name="T2" fmla="*/ 210 w 675"/>
                  <a:gd name="T3" fmla="*/ 255 h 887"/>
                  <a:gd name="T4" fmla="*/ 675 w 675"/>
                  <a:gd name="T5" fmla="*/ 0 h 887"/>
                  <a:gd name="T6" fmla="*/ 473 w 675"/>
                  <a:gd name="T7" fmla="*/ 603 h 887"/>
                  <a:gd name="T8" fmla="*/ 0 w 675"/>
                  <a:gd name="T9" fmla="*/ 887 h 887"/>
                </a:gdLst>
                <a:ahLst/>
                <a:cxnLst>
                  <a:cxn ang="0">
                    <a:pos x="T0" y="T1"/>
                  </a:cxn>
                  <a:cxn ang="0">
                    <a:pos x="T2" y="T3"/>
                  </a:cxn>
                  <a:cxn ang="0">
                    <a:pos x="T4" y="T5"/>
                  </a:cxn>
                  <a:cxn ang="0">
                    <a:pos x="T6" y="T7"/>
                  </a:cxn>
                  <a:cxn ang="0">
                    <a:pos x="T8" y="T9"/>
                  </a:cxn>
                </a:cxnLst>
                <a:rect l="0" t="0" r="r" b="b"/>
                <a:pathLst>
                  <a:path w="675" h="887">
                    <a:moveTo>
                      <a:pt x="0" y="887"/>
                    </a:moveTo>
                    <a:lnTo>
                      <a:pt x="210" y="255"/>
                    </a:lnTo>
                    <a:lnTo>
                      <a:pt x="675" y="0"/>
                    </a:lnTo>
                    <a:lnTo>
                      <a:pt x="473" y="603"/>
                    </a:lnTo>
                    <a:lnTo>
                      <a:pt x="0" y="8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196" name="Picture 1576"/>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886108" y="511070"/>
                <a:ext cx="18671" cy="2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7" name="Picture 1577"/>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2926404" y="773713"/>
                <a:ext cx="550181" cy="3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Picture 157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464137" y="519783"/>
                <a:ext cx="434419" cy="26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9" name="Freeform 1580"/>
              <p:cNvSpPr/>
              <p:nvPr/>
            </p:nvSpPr>
            <p:spPr bwMode="auto">
              <a:xfrm>
                <a:off x="12926404" y="356721"/>
                <a:ext cx="257664" cy="748096"/>
              </a:xfrm>
              <a:custGeom>
                <a:avLst/>
                <a:gdLst>
                  <a:gd name="T0" fmla="*/ 207 w 207"/>
                  <a:gd name="T1" fmla="*/ 0 h 601"/>
                  <a:gd name="T2" fmla="*/ 205 w 207"/>
                  <a:gd name="T3" fmla="*/ 0 h 601"/>
                  <a:gd name="T4" fmla="*/ 195 w 207"/>
                  <a:gd name="T5" fmla="*/ 12 h 601"/>
                  <a:gd name="T6" fmla="*/ 0 w 207"/>
                  <a:gd name="T7" fmla="*/ 601 h 601"/>
                  <a:gd name="T8" fmla="*/ 8 w 207"/>
                  <a:gd name="T9" fmla="*/ 596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205" y="0"/>
                    </a:lnTo>
                    <a:lnTo>
                      <a:pt x="195" y="12"/>
                    </a:lnTo>
                    <a:lnTo>
                      <a:pt x="0" y="601"/>
                    </a:lnTo>
                    <a:lnTo>
                      <a:pt x="8" y="596"/>
                    </a:lnTo>
                    <a:lnTo>
                      <a:pt x="207" y="0"/>
                    </a:lnTo>
                    <a:close/>
                  </a:path>
                </a:pathLst>
              </a:custGeom>
              <a:solidFill>
                <a:srgbClr val="303E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0" name="Freeform 1581"/>
              <p:cNvSpPr/>
              <p:nvPr/>
            </p:nvSpPr>
            <p:spPr bwMode="auto">
              <a:xfrm>
                <a:off x="12926404" y="356721"/>
                <a:ext cx="257664" cy="748096"/>
              </a:xfrm>
              <a:custGeom>
                <a:avLst/>
                <a:gdLst>
                  <a:gd name="T0" fmla="*/ 207 w 207"/>
                  <a:gd name="T1" fmla="*/ 0 h 601"/>
                  <a:gd name="T2" fmla="*/ 205 w 207"/>
                  <a:gd name="T3" fmla="*/ 0 h 601"/>
                  <a:gd name="T4" fmla="*/ 195 w 207"/>
                  <a:gd name="T5" fmla="*/ 12 h 601"/>
                  <a:gd name="T6" fmla="*/ 0 w 207"/>
                  <a:gd name="T7" fmla="*/ 601 h 601"/>
                  <a:gd name="T8" fmla="*/ 8 w 207"/>
                  <a:gd name="T9" fmla="*/ 596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205" y="0"/>
                    </a:lnTo>
                    <a:lnTo>
                      <a:pt x="195" y="12"/>
                    </a:lnTo>
                    <a:lnTo>
                      <a:pt x="0" y="601"/>
                    </a:lnTo>
                    <a:lnTo>
                      <a:pt x="8" y="596"/>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1" name="Freeform 1582"/>
              <p:cNvSpPr/>
              <p:nvPr/>
            </p:nvSpPr>
            <p:spPr bwMode="auto">
              <a:xfrm>
                <a:off x="12936362" y="356721"/>
                <a:ext cx="247706" cy="741872"/>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close/>
                  </a:path>
                </a:pathLst>
              </a:custGeom>
              <a:solidFill>
                <a:srgbClr val="2430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2" name="Freeform 1583"/>
              <p:cNvSpPr/>
              <p:nvPr/>
            </p:nvSpPr>
            <p:spPr bwMode="auto">
              <a:xfrm>
                <a:off x="12936362" y="356721"/>
                <a:ext cx="247706" cy="741872"/>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3" name="Freeform 1584"/>
              <p:cNvSpPr/>
              <p:nvPr/>
            </p:nvSpPr>
            <p:spPr bwMode="auto">
              <a:xfrm>
                <a:off x="13184067" y="354231"/>
                <a:ext cx="0" cy="249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243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4" name="Freeform 1585"/>
              <p:cNvSpPr/>
              <p:nvPr/>
            </p:nvSpPr>
            <p:spPr bwMode="auto">
              <a:xfrm>
                <a:off x="13184067" y="354231"/>
                <a:ext cx="0" cy="249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5" name="Freeform 1586"/>
              <p:cNvSpPr/>
              <p:nvPr/>
            </p:nvSpPr>
            <p:spPr bwMode="auto">
              <a:xfrm>
                <a:off x="13181578" y="354231"/>
                <a:ext cx="2490" cy="2490"/>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close/>
                  </a:path>
                </a:pathLst>
              </a:custGeom>
              <a:solidFill>
                <a:srgbClr val="3C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6" name="Freeform 1587"/>
              <p:cNvSpPr/>
              <p:nvPr/>
            </p:nvSpPr>
            <p:spPr bwMode="auto">
              <a:xfrm>
                <a:off x="13181578" y="354231"/>
                <a:ext cx="2490" cy="2490"/>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7" name="Freeform 1588"/>
              <p:cNvSpPr/>
              <p:nvPr/>
            </p:nvSpPr>
            <p:spPr bwMode="auto">
              <a:xfrm>
                <a:off x="12922669" y="1104817"/>
                <a:ext cx="12448" cy="8713"/>
              </a:xfrm>
              <a:custGeom>
                <a:avLst/>
                <a:gdLst>
                  <a:gd name="T0" fmla="*/ 10 w 10"/>
                  <a:gd name="T1" fmla="*/ 0 h 7"/>
                  <a:gd name="T2" fmla="*/ 0 w 10"/>
                  <a:gd name="T3" fmla="*/ 7 h 7"/>
                  <a:gd name="T4" fmla="*/ 0 w 10"/>
                  <a:gd name="T5" fmla="*/ 7 h 7"/>
                  <a:gd name="T6" fmla="*/ 8 w 10"/>
                  <a:gd name="T7" fmla="*/ 2 h 7"/>
                  <a:gd name="T8" fmla="*/ 10 w 10"/>
                  <a:gd name="T9" fmla="*/ 0 h 7"/>
                </a:gdLst>
                <a:ahLst/>
                <a:cxnLst>
                  <a:cxn ang="0">
                    <a:pos x="T0" y="T1"/>
                  </a:cxn>
                  <a:cxn ang="0">
                    <a:pos x="T2" y="T3"/>
                  </a:cxn>
                  <a:cxn ang="0">
                    <a:pos x="T4" y="T5"/>
                  </a:cxn>
                  <a:cxn ang="0">
                    <a:pos x="T6" y="T7"/>
                  </a:cxn>
                  <a:cxn ang="0">
                    <a:pos x="T8" y="T9"/>
                  </a:cxn>
                </a:cxnLst>
                <a:rect l="0" t="0" r="r" b="b"/>
                <a:pathLst>
                  <a:path w="10" h="7">
                    <a:moveTo>
                      <a:pt x="10" y="0"/>
                    </a:moveTo>
                    <a:lnTo>
                      <a:pt x="0" y="7"/>
                    </a:lnTo>
                    <a:lnTo>
                      <a:pt x="0" y="7"/>
                    </a:lnTo>
                    <a:lnTo>
                      <a:pt x="8" y="2"/>
                    </a:lnTo>
                    <a:lnTo>
                      <a:pt x="10" y="0"/>
                    </a:lnTo>
                    <a:close/>
                  </a:path>
                </a:pathLst>
              </a:custGeom>
              <a:solidFill>
                <a:srgbClr val="303E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8" name="Freeform 1589"/>
              <p:cNvSpPr/>
              <p:nvPr/>
            </p:nvSpPr>
            <p:spPr bwMode="auto">
              <a:xfrm>
                <a:off x="12922669" y="1104817"/>
                <a:ext cx="12448" cy="8713"/>
              </a:xfrm>
              <a:custGeom>
                <a:avLst/>
                <a:gdLst>
                  <a:gd name="T0" fmla="*/ 10 w 10"/>
                  <a:gd name="T1" fmla="*/ 0 h 7"/>
                  <a:gd name="T2" fmla="*/ 0 w 10"/>
                  <a:gd name="T3" fmla="*/ 7 h 7"/>
                  <a:gd name="T4" fmla="*/ 0 w 10"/>
                  <a:gd name="T5" fmla="*/ 7 h 7"/>
                  <a:gd name="T6" fmla="*/ 8 w 10"/>
                  <a:gd name="T7" fmla="*/ 2 h 7"/>
                  <a:gd name="T8" fmla="*/ 10 w 10"/>
                  <a:gd name="T9" fmla="*/ 0 h 7"/>
                </a:gdLst>
                <a:ahLst/>
                <a:cxnLst>
                  <a:cxn ang="0">
                    <a:pos x="T0" y="T1"/>
                  </a:cxn>
                  <a:cxn ang="0">
                    <a:pos x="T2" y="T3"/>
                  </a:cxn>
                  <a:cxn ang="0">
                    <a:pos x="T4" y="T5"/>
                  </a:cxn>
                  <a:cxn ang="0">
                    <a:pos x="T6" y="T7"/>
                  </a:cxn>
                  <a:cxn ang="0">
                    <a:pos x="T8" y="T9"/>
                  </a:cxn>
                </a:cxnLst>
                <a:rect l="0" t="0" r="r" b="b"/>
                <a:pathLst>
                  <a:path w="10" h="7">
                    <a:moveTo>
                      <a:pt x="10" y="0"/>
                    </a:moveTo>
                    <a:lnTo>
                      <a:pt x="0" y="7"/>
                    </a:lnTo>
                    <a:lnTo>
                      <a:pt x="0" y="7"/>
                    </a:lnTo>
                    <a:lnTo>
                      <a:pt x="8" y="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209" name="Picture 159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2915201" y="1089880"/>
                <a:ext cx="29874" cy="3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0" name="Freeform 1591"/>
              <p:cNvSpPr/>
              <p:nvPr/>
            </p:nvSpPr>
            <p:spPr bwMode="auto">
              <a:xfrm>
                <a:off x="13184067" y="350497"/>
                <a:ext cx="9958" cy="6224"/>
              </a:xfrm>
              <a:custGeom>
                <a:avLst/>
                <a:gdLst>
                  <a:gd name="T0" fmla="*/ 8 w 8"/>
                  <a:gd name="T1" fmla="*/ 0 h 5"/>
                  <a:gd name="T2" fmla="*/ 0 w 8"/>
                  <a:gd name="T3" fmla="*/ 5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5"/>
                    </a:lnTo>
                    <a:lnTo>
                      <a:pt x="0" y="5"/>
                    </a:lnTo>
                    <a:lnTo>
                      <a:pt x="8"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1" name="Freeform 1592"/>
              <p:cNvSpPr/>
              <p:nvPr/>
            </p:nvSpPr>
            <p:spPr bwMode="auto">
              <a:xfrm>
                <a:off x="13184067" y="350497"/>
                <a:ext cx="9958" cy="6224"/>
              </a:xfrm>
              <a:custGeom>
                <a:avLst/>
                <a:gdLst>
                  <a:gd name="T0" fmla="*/ 8 w 8"/>
                  <a:gd name="T1" fmla="*/ 0 h 5"/>
                  <a:gd name="T2" fmla="*/ 0 w 8"/>
                  <a:gd name="T3" fmla="*/ 5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5"/>
                    </a:lnTo>
                    <a:lnTo>
                      <a:pt x="0" y="5"/>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2" name="Freeform 1593"/>
              <p:cNvSpPr/>
              <p:nvPr/>
            </p:nvSpPr>
            <p:spPr bwMode="auto">
              <a:xfrm>
                <a:off x="12936362" y="350497"/>
                <a:ext cx="257664" cy="748096"/>
              </a:xfrm>
              <a:custGeom>
                <a:avLst/>
                <a:gdLst>
                  <a:gd name="T0" fmla="*/ 207 w 207"/>
                  <a:gd name="T1" fmla="*/ 0 h 601"/>
                  <a:gd name="T2" fmla="*/ 199 w 207"/>
                  <a:gd name="T3" fmla="*/ 5 h 601"/>
                  <a:gd name="T4" fmla="*/ 0 w 207"/>
                  <a:gd name="T5" fmla="*/ 601 h 601"/>
                  <a:gd name="T6" fmla="*/ 9 w 207"/>
                  <a:gd name="T7" fmla="*/ 594 h 601"/>
                  <a:gd name="T8" fmla="*/ 9 w 207"/>
                  <a:gd name="T9" fmla="*/ 594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199" y="5"/>
                    </a:lnTo>
                    <a:lnTo>
                      <a:pt x="0" y="601"/>
                    </a:lnTo>
                    <a:lnTo>
                      <a:pt x="9" y="594"/>
                    </a:lnTo>
                    <a:lnTo>
                      <a:pt x="9" y="594"/>
                    </a:lnTo>
                    <a:lnTo>
                      <a:pt x="207" y="0"/>
                    </a:lnTo>
                    <a:close/>
                  </a:path>
                </a:pathLst>
              </a:custGeom>
              <a:solidFill>
                <a:srgbClr val="5C7B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3" name="Freeform 1594"/>
              <p:cNvSpPr/>
              <p:nvPr/>
            </p:nvSpPr>
            <p:spPr bwMode="auto">
              <a:xfrm>
                <a:off x="12936362" y="350497"/>
                <a:ext cx="257664" cy="748096"/>
              </a:xfrm>
              <a:custGeom>
                <a:avLst/>
                <a:gdLst>
                  <a:gd name="T0" fmla="*/ 207 w 207"/>
                  <a:gd name="T1" fmla="*/ 0 h 601"/>
                  <a:gd name="T2" fmla="*/ 199 w 207"/>
                  <a:gd name="T3" fmla="*/ 5 h 601"/>
                  <a:gd name="T4" fmla="*/ 0 w 207"/>
                  <a:gd name="T5" fmla="*/ 601 h 601"/>
                  <a:gd name="T6" fmla="*/ 9 w 207"/>
                  <a:gd name="T7" fmla="*/ 594 h 601"/>
                  <a:gd name="T8" fmla="*/ 9 w 207"/>
                  <a:gd name="T9" fmla="*/ 594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199" y="5"/>
                    </a:lnTo>
                    <a:lnTo>
                      <a:pt x="0" y="601"/>
                    </a:lnTo>
                    <a:lnTo>
                      <a:pt x="9" y="594"/>
                    </a:lnTo>
                    <a:lnTo>
                      <a:pt x="9" y="594"/>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4" name="Freeform 1595"/>
              <p:cNvSpPr/>
              <p:nvPr/>
            </p:nvSpPr>
            <p:spPr bwMode="auto">
              <a:xfrm>
                <a:off x="13184067" y="350497"/>
                <a:ext cx="9958" cy="6224"/>
              </a:xfrm>
              <a:custGeom>
                <a:avLst/>
                <a:gdLst>
                  <a:gd name="T0" fmla="*/ 8 w 8"/>
                  <a:gd name="T1" fmla="*/ 0 h 5"/>
                  <a:gd name="T2" fmla="*/ 0 w 8"/>
                  <a:gd name="T3" fmla="*/ 3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3"/>
                    </a:lnTo>
                    <a:lnTo>
                      <a:pt x="0" y="5"/>
                    </a:lnTo>
                    <a:lnTo>
                      <a:pt x="8" y="0"/>
                    </a:lnTo>
                    <a:lnTo>
                      <a:pt x="8" y="0"/>
                    </a:lnTo>
                    <a:close/>
                  </a:path>
                </a:pathLst>
              </a:custGeom>
              <a:solidFill>
                <a:srgbClr val="5C8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5" name="Freeform 1596"/>
              <p:cNvSpPr/>
              <p:nvPr/>
            </p:nvSpPr>
            <p:spPr bwMode="auto">
              <a:xfrm>
                <a:off x="13184067" y="350497"/>
                <a:ext cx="9958" cy="6224"/>
              </a:xfrm>
              <a:custGeom>
                <a:avLst/>
                <a:gdLst>
                  <a:gd name="T0" fmla="*/ 8 w 8"/>
                  <a:gd name="T1" fmla="*/ 0 h 5"/>
                  <a:gd name="T2" fmla="*/ 0 w 8"/>
                  <a:gd name="T3" fmla="*/ 3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3"/>
                    </a:lnTo>
                    <a:lnTo>
                      <a:pt x="0" y="5"/>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6" name="Freeform 1597"/>
              <p:cNvSpPr/>
              <p:nvPr/>
            </p:nvSpPr>
            <p:spPr bwMode="auto">
              <a:xfrm>
                <a:off x="12932627" y="1104817"/>
                <a:ext cx="2490" cy="2490"/>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solidFill>
                <a:srgbClr val="5C7B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7" name="Freeform 1598"/>
              <p:cNvSpPr/>
              <p:nvPr/>
            </p:nvSpPr>
            <p:spPr bwMode="auto">
              <a:xfrm>
                <a:off x="12932627" y="1104817"/>
                <a:ext cx="2490" cy="2490"/>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218" name="Picture 159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2925159" y="1083656"/>
                <a:ext cx="31119" cy="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9" name="Freeform 1600"/>
              <p:cNvSpPr/>
              <p:nvPr/>
            </p:nvSpPr>
            <p:spPr bwMode="auto">
              <a:xfrm>
                <a:off x="12936362" y="356721"/>
                <a:ext cx="247706" cy="741872"/>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close/>
                  </a:path>
                </a:pathLst>
              </a:custGeom>
              <a:solidFill>
                <a:srgbClr val="4953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0" name="Freeform 1601"/>
              <p:cNvSpPr/>
              <p:nvPr/>
            </p:nvSpPr>
            <p:spPr bwMode="auto">
              <a:xfrm>
                <a:off x="12936362" y="356721"/>
                <a:ext cx="247706" cy="741872"/>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1" name="Rectangle 1602"/>
              <p:cNvSpPr>
                <a:spLocks noChangeArrowheads="1"/>
              </p:cNvSpPr>
              <p:nvPr/>
            </p:nvSpPr>
            <p:spPr bwMode="auto">
              <a:xfrm>
                <a:off x="13184067" y="354231"/>
                <a:ext cx="1245" cy="2490"/>
              </a:xfrm>
              <a:prstGeom prst="rect">
                <a:avLst/>
              </a:prstGeom>
              <a:solidFill>
                <a:srgbClr val="4958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22" name="Rectangle 1603"/>
              <p:cNvSpPr>
                <a:spLocks noChangeArrowheads="1"/>
              </p:cNvSpPr>
              <p:nvPr/>
            </p:nvSpPr>
            <p:spPr bwMode="auto">
              <a:xfrm>
                <a:off x="13184067" y="354231"/>
                <a:ext cx="1245" cy="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23" name="Freeform 1607"/>
              <p:cNvSpPr/>
              <p:nvPr/>
            </p:nvSpPr>
            <p:spPr bwMode="auto">
              <a:xfrm>
                <a:off x="12574139" y="148847"/>
                <a:ext cx="887508" cy="1252221"/>
              </a:xfrm>
              <a:custGeom>
                <a:avLst/>
                <a:gdLst>
                  <a:gd name="T0" fmla="*/ 713 w 713"/>
                  <a:gd name="T1" fmla="*/ 500 h 1006"/>
                  <a:gd name="T2" fmla="*/ 267 w 713"/>
                  <a:gd name="T3" fmla="*/ 1006 h 1006"/>
                  <a:gd name="T4" fmla="*/ 0 w 713"/>
                  <a:gd name="T5" fmla="*/ 510 h 1006"/>
                  <a:gd name="T6" fmla="*/ 449 w 713"/>
                  <a:gd name="T7" fmla="*/ 0 h 1006"/>
                  <a:gd name="T8" fmla="*/ 713 w 713"/>
                  <a:gd name="T9" fmla="*/ 500 h 1006"/>
                </a:gdLst>
                <a:ahLst/>
                <a:cxnLst>
                  <a:cxn ang="0">
                    <a:pos x="T0" y="T1"/>
                  </a:cxn>
                  <a:cxn ang="0">
                    <a:pos x="T2" y="T3"/>
                  </a:cxn>
                  <a:cxn ang="0">
                    <a:pos x="T4" y="T5"/>
                  </a:cxn>
                  <a:cxn ang="0">
                    <a:pos x="T6" y="T7"/>
                  </a:cxn>
                  <a:cxn ang="0">
                    <a:pos x="T8" y="T9"/>
                  </a:cxn>
                </a:cxnLst>
                <a:rect l="0" t="0" r="r" b="b"/>
                <a:pathLst>
                  <a:path w="713" h="1006">
                    <a:moveTo>
                      <a:pt x="713" y="500"/>
                    </a:moveTo>
                    <a:lnTo>
                      <a:pt x="267" y="1006"/>
                    </a:lnTo>
                    <a:lnTo>
                      <a:pt x="0" y="510"/>
                    </a:lnTo>
                    <a:lnTo>
                      <a:pt x="449" y="0"/>
                    </a:lnTo>
                    <a:lnTo>
                      <a:pt x="713" y="50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4" name="Freeform 1608"/>
              <p:cNvSpPr/>
              <p:nvPr/>
            </p:nvSpPr>
            <p:spPr bwMode="auto">
              <a:xfrm>
                <a:off x="12895285" y="771223"/>
                <a:ext cx="1239773" cy="785439"/>
              </a:xfrm>
              <a:custGeom>
                <a:avLst/>
                <a:gdLst>
                  <a:gd name="T0" fmla="*/ 996 w 996"/>
                  <a:gd name="T1" fmla="*/ 139 h 631"/>
                  <a:gd name="T2" fmla="*/ 504 w 996"/>
                  <a:gd name="T3" fmla="*/ 631 h 631"/>
                  <a:gd name="T4" fmla="*/ 0 w 996"/>
                  <a:gd name="T5" fmla="*/ 506 h 631"/>
                  <a:gd name="T6" fmla="*/ 446 w 996"/>
                  <a:gd name="T7" fmla="*/ 0 h 631"/>
                  <a:gd name="T8" fmla="*/ 996 w 996"/>
                  <a:gd name="T9" fmla="*/ 139 h 631"/>
                </a:gdLst>
                <a:ahLst/>
                <a:cxnLst>
                  <a:cxn ang="0">
                    <a:pos x="T0" y="T1"/>
                  </a:cxn>
                  <a:cxn ang="0">
                    <a:pos x="T2" y="T3"/>
                  </a:cxn>
                  <a:cxn ang="0">
                    <a:pos x="T4" y="T5"/>
                  </a:cxn>
                  <a:cxn ang="0">
                    <a:pos x="T6" y="T7"/>
                  </a:cxn>
                  <a:cxn ang="0">
                    <a:pos x="T8" y="T9"/>
                  </a:cxn>
                </a:cxnLst>
                <a:rect l="0" t="0" r="r" b="b"/>
                <a:pathLst>
                  <a:path w="996" h="631">
                    <a:moveTo>
                      <a:pt x="996" y="139"/>
                    </a:moveTo>
                    <a:lnTo>
                      <a:pt x="504" y="631"/>
                    </a:lnTo>
                    <a:lnTo>
                      <a:pt x="0" y="506"/>
                    </a:lnTo>
                    <a:lnTo>
                      <a:pt x="446" y="0"/>
                    </a:lnTo>
                    <a:lnTo>
                      <a:pt x="996" y="13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5" name="Freeform 1609"/>
              <p:cNvSpPr/>
              <p:nvPr/>
            </p:nvSpPr>
            <p:spPr bwMode="auto">
              <a:xfrm>
                <a:off x="13133032" y="148847"/>
                <a:ext cx="1013228" cy="795397"/>
              </a:xfrm>
              <a:custGeom>
                <a:avLst/>
                <a:gdLst>
                  <a:gd name="T0" fmla="*/ 584 w 814"/>
                  <a:gd name="T1" fmla="*/ 149 h 639"/>
                  <a:gd name="T2" fmla="*/ 814 w 814"/>
                  <a:gd name="T3" fmla="*/ 639 h 639"/>
                  <a:gd name="T4" fmla="*/ 264 w 814"/>
                  <a:gd name="T5" fmla="*/ 500 h 639"/>
                  <a:gd name="T6" fmla="*/ 0 w 814"/>
                  <a:gd name="T7" fmla="*/ 0 h 639"/>
                  <a:gd name="T8" fmla="*/ 584 w 814"/>
                  <a:gd name="T9" fmla="*/ 149 h 639"/>
                </a:gdLst>
                <a:ahLst/>
                <a:cxnLst>
                  <a:cxn ang="0">
                    <a:pos x="T0" y="T1"/>
                  </a:cxn>
                  <a:cxn ang="0">
                    <a:pos x="T2" y="T3"/>
                  </a:cxn>
                  <a:cxn ang="0">
                    <a:pos x="T4" y="T5"/>
                  </a:cxn>
                  <a:cxn ang="0">
                    <a:pos x="T6" y="T7"/>
                  </a:cxn>
                  <a:cxn ang="0">
                    <a:pos x="T8" y="T9"/>
                  </a:cxn>
                </a:cxnLst>
                <a:rect l="0" t="0" r="r" b="b"/>
                <a:pathLst>
                  <a:path w="814" h="639">
                    <a:moveTo>
                      <a:pt x="584" y="149"/>
                    </a:moveTo>
                    <a:lnTo>
                      <a:pt x="814" y="639"/>
                    </a:lnTo>
                    <a:lnTo>
                      <a:pt x="264" y="500"/>
                    </a:lnTo>
                    <a:lnTo>
                      <a:pt x="0" y="0"/>
                    </a:lnTo>
                    <a:lnTo>
                      <a:pt x="584" y="14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6" name="Freeform 1633"/>
              <p:cNvSpPr/>
              <p:nvPr/>
            </p:nvSpPr>
            <p:spPr bwMode="auto">
              <a:xfrm>
                <a:off x="13492766" y="1186971"/>
                <a:ext cx="37343" cy="33608"/>
              </a:xfrm>
              <a:custGeom>
                <a:avLst/>
                <a:gdLst>
                  <a:gd name="T0" fmla="*/ 3 w 18"/>
                  <a:gd name="T1" fmla="*/ 5 h 16"/>
                  <a:gd name="T2" fmla="*/ 3 w 18"/>
                  <a:gd name="T3" fmla="*/ 16 h 16"/>
                  <a:gd name="T4" fmla="*/ 18 w 18"/>
                  <a:gd name="T5" fmla="*/ 1 h 16"/>
                  <a:gd name="T6" fmla="*/ 10 w 18"/>
                  <a:gd name="T7" fmla="*/ 1 h 16"/>
                  <a:gd name="T8" fmla="*/ 3 w 18"/>
                  <a:gd name="T9" fmla="*/ 5 h 16"/>
                </a:gdLst>
                <a:ahLst/>
                <a:cxnLst>
                  <a:cxn ang="0">
                    <a:pos x="T0" y="T1"/>
                  </a:cxn>
                  <a:cxn ang="0">
                    <a:pos x="T2" y="T3"/>
                  </a:cxn>
                  <a:cxn ang="0">
                    <a:pos x="T4" y="T5"/>
                  </a:cxn>
                  <a:cxn ang="0">
                    <a:pos x="T6" y="T7"/>
                  </a:cxn>
                  <a:cxn ang="0">
                    <a:pos x="T8" y="T9"/>
                  </a:cxn>
                </a:cxnLst>
                <a:rect l="0" t="0" r="r" b="b"/>
                <a:pathLst>
                  <a:path w="18" h="16">
                    <a:moveTo>
                      <a:pt x="3" y="5"/>
                    </a:moveTo>
                    <a:cubicBezTo>
                      <a:pt x="0" y="7"/>
                      <a:pt x="0" y="11"/>
                      <a:pt x="3" y="16"/>
                    </a:cubicBezTo>
                    <a:cubicBezTo>
                      <a:pt x="18" y="1"/>
                      <a:pt x="18" y="1"/>
                      <a:pt x="18" y="1"/>
                    </a:cubicBezTo>
                    <a:cubicBezTo>
                      <a:pt x="15" y="0"/>
                      <a:pt x="12" y="1"/>
                      <a:pt x="10" y="1"/>
                    </a:cubicBezTo>
                    <a:cubicBezTo>
                      <a:pt x="6" y="2"/>
                      <a:pt x="4" y="3"/>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7" name="Freeform 1634"/>
              <p:cNvSpPr/>
              <p:nvPr/>
            </p:nvSpPr>
            <p:spPr bwMode="auto">
              <a:xfrm>
                <a:off x="13435507" y="1262900"/>
                <a:ext cx="43566" cy="36098"/>
              </a:xfrm>
              <a:custGeom>
                <a:avLst/>
                <a:gdLst>
                  <a:gd name="T0" fmla="*/ 17 w 21"/>
                  <a:gd name="T1" fmla="*/ 0 h 17"/>
                  <a:gd name="T2" fmla="*/ 0 w 21"/>
                  <a:gd name="T3" fmla="*/ 17 h 17"/>
                  <a:gd name="T4" fmla="*/ 10 w 21"/>
                  <a:gd name="T5" fmla="*/ 17 h 17"/>
                  <a:gd name="T6" fmla="*/ 18 w 21"/>
                  <a:gd name="T7" fmla="*/ 12 h 17"/>
                  <a:gd name="T8" fmla="*/ 20 w 21"/>
                  <a:gd name="T9" fmla="*/ 7 h 17"/>
                  <a:gd name="T10" fmla="*/ 17 w 21"/>
                  <a:gd name="T11" fmla="*/ 0 h 17"/>
                </a:gdLst>
                <a:ahLst/>
                <a:cxnLst>
                  <a:cxn ang="0">
                    <a:pos x="T0" y="T1"/>
                  </a:cxn>
                  <a:cxn ang="0">
                    <a:pos x="T2" y="T3"/>
                  </a:cxn>
                  <a:cxn ang="0">
                    <a:pos x="T4" y="T5"/>
                  </a:cxn>
                  <a:cxn ang="0">
                    <a:pos x="T6" y="T7"/>
                  </a:cxn>
                  <a:cxn ang="0">
                    <a:pos x="T8" y="T9"/>
                  </a:cxn>
                  <a:cxn ang="0">
                    <a:pos x="T10" y="T11"/>
                  </a:cxn>
                </a:cxnLst>
                <a:rect l="0" t="0" r="r" b="b"/>
                <a:pathLst>
                  <a:path w="21" h="17">
                    <a:moveTo>
                      <a:pt x="17" y="0"/>
                    </a:moveTo>
                    <a:cubicBezTo>
                      <a:pt x="0" y="17"/>
                      <a:pt x="0" y="17"/>
                      <a:pt x="0" y="17"/>
                    </a:cubicBezTo>
                    <a:cubicBezTo>
                      <a:pt x="3" y="17"/>
                      <a:pt x="7" y="17"/>
                      <a:pt x="10" y="17"/>
                    </a:cubicBezTo>
                    <a:cubicBezTo>
                      <a:pt x="14" y="16"/>
                      <a:pt x="16" y="15"/>
                      <a:pt x="18" y="12"/>
                    </a:cubicBezTo>
                    <a:cubicBezTo>
                      <a:pt x="20" y="11"/>
                      <a:pt x="21" y="9"/>
                      <a:pt x="20" y="7"/>
                    </a:cubicBezTo>
                    <a:cubicBezTo>
                      <a:pt x="20" y="5"/>
                      <a:pt x="19" y="3"/>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8" name="Freeform 1635"/>
              <p:cNvSpPr>
                <a:spLocks noEditPoints="1"/>
              </p:cNvSpPr>
              <p:nvPr/>
            </p:nvSpPr>
            <p:spPr bwMode="auto">
              <a:xfrm>
                <a:off x="13237592" y="1113530"/>
                <a:ext cx="439398" cy="271356"/>
              </a:xfrm>
              <a:custGeom>
                <a:avLst/>
                <a:gdLst>
                  <a:gd name="T0" fmla="*/ 182 w 213"/>
                  <a:gd name="T1" fmla="*/ 81 h 132"/>
                  <a:gd name="T2" fmla="*/ 193 w 213"/>
                  <a:gd name="T3" fmla="*/ 67 h 132"/>
                  <a:gd name="T4" fmla="*/ 193 w 213"/>
                  <a:gd name="T5" fmla="*/ 67 h 132"/>
                  <a:gd name="T6" fmla="*/ 193 w 213"/>
                  <a:gd name="T7" fmla="*/ 66 h 132"/>
                  <a:gd name="T8" fmla="*/ 189 w 213"/>
                  <a:gd name="T9" fmla="*/ 9 h 132"/>
                  <a:gd name="T10" fmla="*/ 156 w 213"/>
                  <a:gd name="T11" fmla="*/ 0 h 132"/>
                  <a:gd name="T12" fmla="*/ 63 w 213"/>
                  <a:gd name="T13" fmla="*/ 31 h 132"/>
                  <a:gd name="T14" fmla="*/ 62 w 213"/>
                  <a:gd name="T15" fmla="*/ 32 h 132"/>
                  <a:gd name="T16" fmla="*/ 62 w 213"/>
                  <a:gd name="T17" fmla="*/ 32 h 132"/>
                  <a:gd name="T18" fmla="*/ 15 w 213"/>
                  <a:gd name="T19" fmla="*/ 70 h 132"/>
                  <a:gd name="T20" fmla="*/ 1 w 213"/>
                  <a:gd name="T21" fmla="*/ 91 h 132"/>
                  <a:gd name="T22" fmla="*/ 54 w 213"/>
                  <a:gd name="T23" fmla="*/ 121 h 132"/>
                  <a:gd name="T24" fmla="*/ 133 w 213"/>
                  <a:gd name="T25" fmla="*/ 126 h 132"/>
                  <a:gd name="T26" fmla="*/ 158 w 213"/>
                  <a:gd name="T27" fmla="*/ 109 h 132"/>
                  <a:gd name="T28" fmla="*/ 182 w 213"/>
                  <a:gd name="T29" fmla="*/ 81 h 132"/>
                  <a:gd name="T30" fmla="*/ 113 w 213"/>
                  <a:gd name="T31" fmla="*/ 95 h 132"/>
                  <a:gd name="T32" fmla="*/ 91 w 213"/>
                  <a:gd name="T33" fmla="*/ 95 h 132"/>
                  <a:gd name="T34" fmla="*/ 85 w 213"/>
                  <a:gd name="T35" fmla="*/ 101 h 132"/>
                  <a:gd name="T36" fmla="*/ 79 w 213"/>
                  <a:gd name="T37" fmla="*/ 99 h 132"/>
                  <a:gd name="T38" fmla="*/ 85 w 213"/>
                  <a:gd name="T39" fmla="*/ 93 h 132"/>
                  <a:gd name="T40" fmla="*/ 70 w 213"/>
                  <a:gd name="T41" fmla="*/ 80 h 132"/>
                  <a:gd name="T42" fmla="*/ 70 w 213"/>
                  <a:gd name="T43" fmla="*/ 80 h 132"/>
                  <a:gd name="T44" fmla="*/ 86 w 213"/>
                  <a:gd name="T45" fmla="*/ 68 h 132"/>
                  <a:gd name="T46" fmla="*/ 90 w 213"/>
                  <a:gd name="T47" fmla="*/ 69 h 132"/>
                  <a:gd name="T48" fmla="*/ 90 w 213"/>
                  <a:gd name="T49" fmla="*/ 70 h 132"/>
                  <a:gd name="T50" fmla="*/ 90 w 213"/>
                  <a:gd name="T51" fmla="*/ 88 h 132"/>
                  <a:gd name="T52" fmla="*/ 110 w 213"/>
                  <a:gd name="T53" fmla="*/ 68 h 132"/>
                  <a:gd name="T54" fmla="*/ 104 w 213"/>
                  <a:gd name="T55" fmla="*/ 53 h 132"/>
                  <a:gd name="T56" fmla="*/ 109 w 213"/>
                  <a:gd name="T57" fmla="*/ 42 h 132"/>
                  <a:gd name="T58" fmla="*/ 127 w 213"/>
                  <a:gd name="T59" fmla="*/ 33 h 132"/>
                  <a:gd name="T60" fmla="*/ 147 w 213"/>
                  <a:gd name="T61" fmla="*/ 32 h 132"/>
                  <a:gd name="T62" fmla="*/ 150 w 213"/>
                  <a:gd name="T63" fmla="*/ 29 h 132"/>
                  <a:gd name="T64" fmla="*/ 151 w 213"/>
                  <a:gd name="T65" fmla="*/ 28 h 132"/>
                  <a:gd name="T66" fmla="*/ 157 w 213"/>
                  <a:gd name="T67" fmla="*/ 29 h 132"/>
                  <a:gd name="T68" fmla="*/ 153 w 213"/>
                  <a:gd name="T69" fmla="*/ 34 h 132"/>
                  <a:gd name="T70" fmla="*/ 166 w 213"/>
                  <a:gd name="T71" fmla="*/ 45 h 132"/>
                  <a:gd name="T72" fmla="*/ 167 w 213"/>
                  <a:gd name="T73" fmla="*/ 45 h 132"/>
                  <a:gd name="T74" fmla="*/ 152 w 213"/>
                  <a:gd name="T75" fmla="*/ 57 h 132"/>
                  <a:gd name="T76" fmla="*/ 147 w 213"/>
                  <a:gd name="T77" fmla="*/ 56 h 132"/>
                  <a:gd name="T78" fmla="*/ 148 w 213"/>
                  <a:gd name="T79" fmla="*/ 55 h 132"/>
                  <a:gd name="T80" fmla="*/ 154 w 213"/>
                  <a:gd name="T81" fmla="*/ 44 h 132"/>
                  <a:gd name="T82" fmla="*/ 148 w 213"/>
                  <a:gd name="T83" fmla="*/ 38 h 132"/>
                  <a:gd name="T84" fmla="*/ 130 w 213"/>
                  <a:gd name="T85" fmla="*/ 57 h 132"/>
                  <a:gd name="T86" fmla="*/ 137 w 213"/>
                  <a:gd name="T87" fmla="*/ 74 h 132"/>
                  <a:gd name="T88" fmla="*/ 132 w 213"/>
                  <a:gd name="T89" fmla="*/ 85 h 132"/>
                  <a:gd name="T90" fmla="*/ 113 w 213"/>
                  <a:gd name="T91"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3" h="132">
                    <a:moveTo>
                      <a:pt x="182" y="81"/>
                    </a:moveTo>
                    <a:cubicBezTo>
                      <a:pt x="189" y="73"/>
                      <a:pt x="193" y="67"/>
                      <a:pt x="193" y="67"/>
                    </a:cubicBezTo>
                    <a:cubicBezTo>
                      <a:pt x="193" y="67"/>
                      <a:pt x="193" y="67"/>
                      <a:pt x="193" y="67"/>
                    </a:cubicBezTo>
                    <a:cubicBezTo>
                      <a:pt x="193" y="66"/>
                      <a:pt x="193" y="66"/>
                      <a:pt x="193" y="66"/>
                    </a:cubicBezTo>
                    <a:cubicBezTo>
                      <a:pt x="213" y="47"/>
                      <a:pt x="207" y="25"/>
                      <a:pt x="189" y="9"/>
                    </a:cubicBezTo>
                    <a:cubicBezTo>
                      <a:pt x="156" y="0"/>
                      <a:pt x="156" y="0"/>
                      <a:pt x="156" y="0"/>
                    </a:cubicBezTo>
                    <a:cubicBezTo>
                      <a:pt x="120" y="2"/>
                      <a:pt x="82" y="12"/>
                      <a:pt x="63" y="31"/>
                    </a:cubicBezTo>
                    <a:cubicBezTo>
                      <a:pt x="62" y="32"/>
                      <a:pt x="62" y="32"/>
                      <a:pt x="62" y="32"/>
                    </a:cubicBezTo>
                    <a:cubicBezTo>
                      <a:pt x="62" y="32"/>
                      <a:pt x="62" y="32"/>
                      <a:pt x="62" y="32"/>
                    </a:cubicBezTo>
                    <a:cubicBezTo>
                      <a:pt x="62" y="32"/>
                      <a:pt x="33" y="52"/>
                      <a:pt x="15" y="70"/>
                    </a:cubicBezTo>
                    <a:cubicBezTo>
                      <a:pt x="6" y="79"/>
                      <a:pt x="0" y="87"/>
                      <a:pt x="1" y="91"/>
                    </a:cubicBezTo>
                    <a:cubicBezTo>
                      <a:pt x="4" y="102"/>
                      <a:pt x="27" y="114"/>
                      <a:pt x="54" y="121"/>
                    </a:cubicBezTo>
                    <a:cubicBezTo>
                      <a:pt x="82" y="129"/>
                      <a:pt x="114" y="132"/>
                      <a:pt x="133" y="126"/>
                    </a:cubicBezTo>
                    <a:cubicBezTo>
                      <a:pt x="140" y="125"/>
                      <a:pt x="150" y="118"/>
                      <a:pt x="158" y="109"/>
                    </a:cubicBezTo>
                    <a:cubicBezTo>
                      <a:pt x="167" y="100"/>
                      <a:pt x="176" y="89"/>
                      <a:pt x="182" y="81"/>
                    </a:cubicBezTo>
                    <a:close/>
                    <a:moveTo>
                      <a:pt x="113" y="95"/>
                    </a:moveTo>
                    <a:cubicBezTo>
                      <a:pt x="105" y="96"/>
                      <a:pt x="98" y="96"/>
                      <a:pt x="91" y="95"/>
                    </a:cubicBezTo>
                    <a:cubicBezTo>
                      <a:pt x="85" y="101"/>
                      <a:pt x="85" y="101"/>
                      <a:pt x="85" y="101"/>
                    </a:cubicBezTo>
                    <a:cubicBezTo>
                      <a:pt x="79" y="99"/>
                      <a:pt x="79" y="99"/>
                      <a:pt x="79" y="99"/>
                    </a:cubicBezTo>
                    <a:cubicBezTo>
                      <a:pt x="85" y="93"/>
                      <a:pt x="85" y="93"/>
                      <a:pt x="85" y="93"/>
                    </a:cubicBezTo>
                    <a:cubicBezTo>
                      <a:pt x="76" y="90"/>
                      <a:pt x="71" y="86"/>
                      <a:pt x="70" y="80"/>
                    </a:cubicBezTo>
                    <a:cubicBezTo>
                      <a:pt x="70" y="80"/>
                      <a:pt x="70" y="80"/>
                      <a:pt x="70" y="80"/>
                    </a:cubicBezTo>
                    <a:cubicBezTo>
                      <a:pt x="86" y="68"/>
                      <a:pt x="86" y="68"/>
                      <a:pt x="86" y="68"/>
                    </a:cubicBezTo>
                    <a:cubicBezTo>
                      <a:pt x="90" y="69"/>
                      <a:pt x="90" y="69"/>
                      <a:pt x="90" y="69"/>
                    </a:cubicBezTo>
                    <a:cubicBezTo>
                      <a:pt x="90" y="70"/>
                      <a:pt x="90" y="70"/>
                      <a:pt x="90" y="70"/>
                    </a:cubicBezTo>
                    <a:cubicBezTo>
                      <a:pt x="82" y="79"/>
                      <a:pt x="82" y="85"/>
                      <a:pt x="90" y="88"/>
                    </a:cubicBezTo>
                    <a:cubicBezTo>
                      <a:pt x="110" y="68"/>
                      <a:pt x="110" y="68"/>
                      <a:pt x="110" y="68"/>
                    </a:cubicBezTo>
                    <a:cubicBezTo>
                      <a:pt x="106" y="62"/>
                      <a:pt x="104" y="56"/>
                      <a:pt x="104" y="53"/>
                    </a:cubicBezTo>
                    <a:cubicBezTo>
                      <a:pt x="104" y="49"/>
                      <a:pt x="105" y="45"/>
                      <a:pt x="109" y="42"/>
                    </a:cubicBezTo>
                    <a:cubicBezTo>
                      <a:pt x="113" y="38"/>
                      <a:pt x="119" y="35"/>
                      <a:pt x="127" y="33"/>
                    </a:cubicBezTo>
                    <a:cubicBezTo>
                      <a:pt x="134" y="31"/>
                      <a:pt x="141" y="31"/>
                      <a:pt x="147" y="32"/>
                    </a:cubicBezTo>
                    <a:cubicBezTo>
                      <a:pt x="150" y="29"/>
                      <a:pt x="150" y="29"/>
                      <a:pt x="150" y="29"/>
                    </a:cubicBezTo>
                    <a:cubicBezTo>
                      <a:pt x="151" y="28"/>
                      <a:pt x="151" y="28"/>
                      <a:pt x="151" y="28"/>
                    </a:cubicBezTo>
                    <a:cubicBezTo>
                      <a:pt x="157" y="29"/>
                      <a:pt x="157" y="29"/>
                      <a:pt x="157" y="29"/>
                    </a:cubicBezTo>
                    <a:cubicBezTo>
                      <a:pt x="153" y="34"/>
                      <a:pt x="153" y="34"/>
                      <a:pt x="153" y="34"/>
                    </a:cubicBezTo>
                    <a:cubicBezTo>
                      <a:pt x="160" y="36"/>
                      <a:pt x="165" y="40"/>
                      <a:pt x="166" y="45"/>
                    </a:cubicBezTo>
                    <a:cubicBezTo>
                      <a:pt x="167" y="45"/>
                      <a:pt x="167" y="45"/>
                      <a:pt x="167" y="45"/>
                    </a:cubicBezTo>
                    <a:cubicBezTo>
                      <a:pt x="152" y="57"/>
                      <a:pt x="152" y="57"/>
                      <a:pt x="152" y="57"/>
                    </a:cubicBezTo>
                    <a:cubicBezTo>
                      <a:pt x="147" y="56"/>
                      <a:pt x="147" y="56"/>
                      <a:pt x="147" y="56"/>
                    </a:cubicBezTo>
                    <a:cubicBezTo>
                      <a:pt x="148" y="55"/>
                      <a:pt x="148" y="55"/>
                      <a:pt x="148" y="55"/>
                    </a:cubicBezTo>
                    <a:cubicBezTo>
                      <a:pt x="152" y="51"/>
                      <a:pt x="154" y="47"/>
                      <a:pt x="154" y="44"/>
                    </a:cubicBezTo>
                    <a:cubicBezTo>
                      <a:pt x="153" y="41"/>
                      <a:pt x="152" y="40"/>
                      <a:pt x="148" y="38"/>
                    </a:cubicBezTo>
                    <a:cubicBezTo>
                      <a:pt x="130" y="57"/>
                      <a:pt x="130" y="57"/>
                      <a:pt x="130" y="57"/>
                    </a:cubicBezTo>
                    <a:cubicBezTo>
                      <a:pt x="134" y="64"/>
                      <a:pt x="137" y="70"/>
                      <a:pt x="137" y="74"/>
                    </a:cubicBezTo>
                    <a:cubicBezTo>
                      <a:pt x="137" y="78"/>
                      <a:pt x="135" y="82"/>
                      <a:pt x="132" y="85"/>
                    </a:cubicBezTo>
                    <a:cubicBezTo>
                      <a:pt x="127" y="90"/>
                      <a:pt x="121" y="93"/>
                      <a:pt x="113"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9" name="Freeform 1636"/>
              <p:cNvSpPr/>
              <p:nvPr/>
            </p:nvSpPr>
            <p:spPr bwMode="auto">
              <a:xfrm>
                <a:off x="13563717" y="1092369"/>
                <a:ext cx="88377" cy="34853"/>
              </a:xfrm>
              <a:custGeom>
                <a:avLst/>
                <a:gdLst>
                  <a:gd name="T0" fmla="*/ 7 w 43"/>
                  <a:gd name="T1" fmla="*/ 1 h 17"/>
                  <a:gd name="T2" fmla="*/ 2 w 43"/>
                  <a:gd name="T3" fmla="*/ 3 h 17"/>
                  <a:gd name="T4" fmla="*/ 1 w 43"/>
                  <a:gd name="T5" fmla="*/ 7 h 17"/>
                  <a:gd name="T6" fmla="*/ 36 w 43"/>
                  <a:gd name="T7" fmla="*/ 16 h 17"/>
                  <a:gd name="T8" fmla="*/ 41 w 43"/>
                  <a:gd name="T9" fmla="*/ 14 h 17"/>
                  <a:gd name="T10" fmla="*/ 42 w 43"/>
                  <a:gd name="T11" fmla="*/ 10 h 17"/>
                  <a:gd name="T12" fmla="*/ 7 w 43"/>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43" h="17">
                    <a:moveTo>
                      <a:pt x="7" y="1"/>
                    </a:moveTo>
                    <a:cubicBezTo>
                      <a:pt x="6" y="0"/>
                      <a:pt x="3" y="2"/>
                      <a:pt x="2" y="3"/>
                    </a:cubicBezTo>
                    <a:cubicBezTo>
                      <a:pt x="0" y="5"/>
                      <a:pt x="0" y="6"/>
                      <a:pt x="1" y="7"/>
                    </a:cubicBezTo>
                    <a:cubicBezTo>
                      <a:pt x="36" y="16"/>
                      <a:pt x="36" y="16"/>
                      <a:pt x="36" y="16"/>
                    </a:cubicBezTo>
                    <a:cubicBezTo>
                      <a:pt x="37" y="17"/>
                      <a:pt x="40" y="15"/>
                      <a:pt x="41" y="14"/>
                    </a:cubicBezTo>
                    <a:cubicBezTo>
                      <a:pt x="43" y="12"/>
                      <a:pt x="43" y="11"/>
                      <a:pt x="42" y="10"/>
                    </a:cubicBez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0" name="Freeform 1637"/>
              <p:cNvSpPr/>
              <p:nvPr/>
            </p:nvSpPr>
            <p:spPr bwMode="auto">
              <a:xfrm>
                <a:off x="13564962" y="997768"/>
                <a:ext cx="207874" cy="110783"/>
              </a:xfrm>
              <a:custGeom>
                <a:avLst/>
                <a:gdLst>
                  <a:gd name="T0" fmla="*/ 16 w 101"/>
                  <a:gd name="T1" fmla="*/ 45 h 54"/>
                  <a:gd name="T2" fmla="*/ 63 w 101"/>
                  <a:gd name="T3" fmla="*/ 45 h 54"/>
                  <a:gd name="T4" fmla="*/ 92 w 101"/>
                  <a:gd name="T5" fmla="*/ 26 h 54"/>
                  <a:gd name="T6" fmla="*/ 57 w 101"/>
                  <a:gd name="T7" fmla="*/ 18 h 54"/>
                  <a:gd name="T8" fmla="*/ 28 w 101"/>
                  <a:gd name="T9" fmla="*/ 5 h 54"/>
                  <a:gd name="T10" fmla="*/ 20 w 101"/>
                  <a:gd name="T11" fmla="*/ 16 h 54"/>
                  <a:gd name="T12" fmla="*/ 16 w 101"/>
                  <a:gd name="T13" fmla="*/ 45 h 54"/>
                </a:gdLst>
                <a:ahLst/>
                <a:cxnLst>
                  <a:cxn ang="0">
                    <a:pos x="T0" y="T1"/>
                  </a:cxn>
                  <a:cxn ang="0">
                    <a:pos x="T2" y="T3"/>
                  </a:cxn>
                  <a:cxn ang="0">
                    <a:pos x="T4" y="T5"/>
                  </a:cxn>
                  <a:cxn ang="0">
                    <a:pos x="T6" y="T7"/>
                  </a:cxn>
                  <a:cxn ang="0">
                    <a:pos x="T8" y="T9"/>
                  </a:cxn>
                  <a:cxn ang="0">
                    <a:pos x="T10" y="T11"/>
                  </a:cxn>
                  <a:cxn ang="0">
                    <a:pos x="T12" y="T13"/>
                  </a:cxn>
                </a:cxnLst>
                <a:rect l="0" t="0" r="r" b="b"/>
                <a:pathLst>
                  <a:path w="101" h="54">
                    <a:moveTo>
                      <a:pt x="16" y="45"/>
                    </a:moveTo>
                    <a:cubicBezTo>
                      <a:pt x="32" y="51"/>
                      <a:pt x="43" y="54"/>
                      <a:pt x="63" y="45"/>
                    </a:cubicBezTo>
                    <a:cubicBezTo>
                      <a:pt x="83" y="36"/>
                      <a:pt x="101" y="28"/>
                      <a:pt x="92" y="26"/>
                    </a:cubicBezTo>
                    <a:cubicBezTo>
                      <a:pt x="83" y="25"/>
                      <a:pt x="67" y="24"/>
                      <a:pt x="57" y="18"/>
                    </a:cubicBezTo>
                    <a:cubicBezTo>
                      <a:pt x="47" y="13"/>
                      <a:pt x="32" y="0"/>
                      <a:pt x="28" y="5"/>
                    </a:cubicBezTo>
                    <a:cubicBezTo>
                      <a:pt x="24" y="9"/>
                      <a:pt x="20" y="16"/>
                      <a:pt x="20" y="16"/>
                    </a:cubicBezTo>
                    <a:cubicBezTo>
                      <a:pt x="20" y="16"/>
                      <a:pt x="0" y="39"/>
                      <a:pt x="1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1" name="Freeform 1647"/>
              <p:cNvSpPr/>
              <p:nvPr/>
            </p:nvSpPr>
            <p:spPr bwMode="auto">
              <a:xfrm>
                <a:off x="13546290" y="360455"/>
                <a:ext cx="263888" cy="370936"/>
              </a:xfrm>
              <a:custGeom>
                <a:avLst/>
                <a:gdLst>
                  <a:gd name="T0" fmla="*/ 99 w 128"/>
                  <a:gd name="T1" fmla="*/ 180 h 180"/>
                  <a:gd name="T2" fmla="*/ 81 w 128"/>
                  <a:gd name="T3" fmla="*/ 176 h 180"/>
                  <a:gd name="T4" fmla="*/ 74 w 128"/>
                  <a:gd name="T5" fmla="*/ 155 h 180"/>
                  <a:gd name="T6" fmla="*/ 40 w 128"/>
                  <a:gd name="T7" fmla="*/ 137 h 180"/>
                  <a:gd name="T8" fmla="*/ 15 w 128"/>
                  <a:gd name="T9" fmla="*/ 107 h 180"/>
                  <a:gd name="T10" fmla="*/ 43 w 128"/>
                  <a:gd name="T11" fmla="*/ 107 h 180"/>
                  <a:gd name="T12" fmla="*/ 77 w 128"/>
                  <a:gd name="T13" fmla="*/ 133 h 180"/>
                  <a:gd name="T14" fmla="*/ 91 w 128"/>
                  <a:gd name="T15" fmla="*/ 133 h 180"/>
                  <a:gd name="T16" fmla="*/ 94 w 128"/>
                  <a:gd name="T17" fmla="*/ 124 h 180"/>
                  <a:gd name="T18" fmla="*/ 85 w 128"/>
                  <a:gd name="T19" fmla="*/ 113 h 180"/>
                  <a:gd name="T20" fmla="*/ 65 w 128"/>
                  <a:gd name="T21" fmla="*/ 103 h 180"/>
                  <a:gd name="T22" fmla="*/ 38 w 128"/>
                  <a:gd name="T23" fmla="*/ 90 h 180"/>
                  <a:gd name="T24" fmla="*/ 17 w 128"/>
                  <a:gd name="T25" fmla="*/ 73 h 180"/>
                  <a:gd name="T26" fmla="*/ 3 w 128"/>
                  <a:gd name="T27" fmla="*/ 50 h 180"/>
                  <a:gd name="T28" fmla="*/ 5 w 128"/>
                  <a:gd name="T29" fmla="*/ 24 h 180"/>
                  <a:gd name="T30" fmla="*/ 29 w 128"/>
                  <a:gd name="T31" fmla="*/ 17 h 180"/>
                  <a:gd name="T32" fmla="*/ 24 w 128"/>
                  <a:gd name="T33" fmla="*/ 0 h 180"/>
                  <a:gd name="T34" fmla="*/ 42 w 128"/>
                  <a:gd name="T35" fmla="*/ 4 h 180"/>
                  <a:gd name="T36" fmla="*/ 47 w 128"/>
                  <a:gd name="T37" fmla="*/ 21 h 180"/>
                  <a:gd name="T38" fmla="*/ 62 w 128"/>
                  <a:gd name="T39" fmla="*/ 27 h 180"/>
                  <a:gd name="T40" fmla="*/ 77 w 128"/>
                  <a:gd name="T41" fmla="*/ 37 h 180"/>
                  <a:gd name="T42" fmla="*/ 101 w 128"/>
                  <a:gd name="T43" fmla="*/ 63 h 180"/>
                  <a:gd name="T44" fmla="*/ 77 w 128"/>
                  <a:gd name="T45" fmla="*/ 65 h 180"/>
                  <a:gd name="T46" fmla="*/ 48 w 128"/>
                  <a:gd name="T47" fmla="*/ 44 h 180"/>
                  <a:gd name="T48" fmla="*/ 33 w 128"/>
                  <a:gd name="T49" fmla="*/ 52 h 180"/>
                  <a:gd name="T50" fmla="*/ 41 w 128"/>
                  <a:gd name="T51" fmla="*/ 62 h 180"/>
                  <a:gd name="T52" fmla="*/ 57 w 128"/>
                  <a:gd name="T53" fmla="*/ 70 h 180"/>
                  <a:gd name="T54" fmla="*/ 95 w 128"/>
                  <a:gd name="T55" fmla="*/ 89 h 180"/>
                  <a:gd name="T56" fmla="*/ 125 w 128"/>
                  <a:gd name="T57" fmla="*/ 127 h 180"/>
                  <a:gd name="T58" fmla="*/ 126 w 128"/>
                  <a:gd name="T59" fmla="*/ 148 h 180"/>
                  <a:gd name="T60" fmla="*/ 113 w 128"/>
                  <a:gd name="T61" fmla="*/ 159 h 180"/>
                  <a:gd name="T62" fmla="*/ 104 w 128"/>
                  <a:gd name="T63" fmla="*/ 161 h 180"/>
                  <a:gd name="T64" fmla="*/ 92 w 128"/>
                  <a:gd name="T65" fmla="*/ 160 h 180"/>
                  <a:gd name="T66" fmla="*/ 99 w 128"/>
                  <a:gd name="T6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80">
                    <a:moveTo>
                      <a:pt x="99" y="180"/>
                    </a:moveTo>
                    <a:cubicBezTo>
                      <a:pt x="81" y="176"/>
                      <a:pt x="81" y="176"/>
                      <a:pt x="81" y="176"/>
                    </a:cubicBezTo>
                    <a:cubicBezTo>
                      <a:pt x="74" y="155"/>
                      <a:pt x="74" y="155"/>
                      <a:pt x="74" y="155"/>
                    </a:cubicBezTo>
                    <a:cubicBezTo>
                      <a:pt x="62" y="151"/>
                      <a:pt x="50" y="145"/>
                      <a:pt x="40" y="137"/>
                    </a:cubicBezTo>
                    <a:cubicBezTo>
                      <a:pt x="30" y="129"/>
                      <a:pt x="21" y="119"/>
                      <a:pt x="15" y="107"/>
                    </a:cubicBezTo>
                    <a:cubicBezTo>
                      <a:pt x="43" y="107"/>
                      <a:pt x="43" y="107"/>
                      <a:pt x="43" y="107"/>
                    </a:cubicBezTo>
                    <a:cubicBezTo>
                      <a:pt x="50" y="121"/>
                      <a:pt x="62" y="129"/>
                      <a:pt x="77" y="133"/>
                    </a:cubicBezTo>
                    <a:cubicBezTo>
                      <a:pt x="83" y="134"/>
                      <a:pt x="87" y="135"/>
                      <a:pt x="91" y="133"/>
                    </a:cubicBezTo>
                    <a:cubicBezTo>
                      <a:pt x="95" y="132"/>
                      <a:pt x="96" y="129"/>
                      <a:pt x="94" y="124"/>
                    </a:cubicBezTo>
                    <a:cubicBezTo>
                      <a:pt x="92" y="119"/>
                      <a:pt x="89" y="115"/>
                      <a:pt x="85" y="113"/>
                    </a:cubicBezTo>
                    <a:cubicBezTo>
                      <a:pt x="80" y="110"/>
                      <a:pt x="74" y="107"/>
                      <a:pt x="65" y="103"/>
                    </a:cubicBezTo>
                    <a:cubicBezTo>
                      <a:pt x="55" y="99"/>
                      <a:pt x="46" y="94"/>
                      <a:pt x="38" y="90"/>
                    </a:cubicBezTo>
                    <a:cubicBezTo>
                      <a:pt x="30" y="86"/>
                      <a:pt x="23" y="80"/>
                      <a:pt x="17" y="73"/>
                    </a:cubicBezTo>
                    <a:cubicBezTo>
                      <a:pt x="11" y="67"/>
                      <a:pt x="6" y="59"/>
                      <a:pt x="3" y="50"/>
                    </a:cubicBezTo>
                    <a:cubicBezTo>
                      <a:pt x="0" y="38"/>
                      <a:pt x="0" y="30"/>
                      <a:pt x="5" y="24"/>
                    </a:cubicBezTo>
                    <a:cubicBezTo>
                      <a:pt x="10" y="18"/>
                      <a:pt x="18" y="16"/>
                      <a:pt x="29" y="17"/>
                    </a:cubicBezTo>
                    <a:cubicBezTo>
                      <a:pt x="24" y="0"/>
                      <a:pt x="24" y="0"/>
                      <a:pt x="24" y="0"/>
                    </a:cubicBezTo>
                    <a:cubicBezTo>
                      <a:pt x="42" y="4"/>
                      <a:pt x="42" y="4"/>
                      <a:pt x="42" y="4"/>
                    </a:cubicBezTo>
                    <a:cubicBezTo>
                      <a:pt x="47" y="21"/>
                      <a:pt x="47" y="21"/>
                      <a:pt x="47" y="21"/>
                    </a:cubicBezTo>
                    <a:cubicBezTo>
                      <a:pt x="52" y="22"/>
                      <a:pt x="57" y="24"/>
                      <a:pt x="62" y="27"/>
                    </a:cubicBezTo>
                    <a:cubicBezTo>
                      <a:pt x="67" y="30"/>
                      <a:pt x="72" y="33"/>
                      <a:pt x="77" y="37"/>
                    </a:cubicBezTo>
                    <a:cubicBezTo>
                      <a:pt x="86" y="44"/>
                      <a:pt x="94" y="52"/>
                      <a:pt x="101" y="63"/>
                    </a:cubicBezTo>
                    <a:cubicBezTo>
                      <a:pt x="77" y="65"/>
                      <a:pt x="77" y="65"/>
                      <a:pt x="77" y="65"/>
                    </a:cubicBezTo>
                    <a:cubicBezTo>
                      <a:pt x="70" y="54"/>
                      <a:pt x="60" y="47"/>
                      <a:pt x="48" y="44"/>
                    </a:cubicBezTo>
                    <a:cubicBezTo>
                      <a:pt x="35" y="41"/>
                      <a:pt x="30" y="43"/>
                      <a:pt x="33" y="52"/>
                    </a:cubicBezTo>
                    <a:cubicBezTo>
                      <a:pt x="34" y="56"/>
                      <a:pt x="37" y="59"/>
                      <a:pt x="41" y="62"/>
                    </a:cubicBezTo>
                    <a:cubicBezTo>
                      <a:pt x="44" y="64"/>
                      <a:pt x="50" y="67"/>
                      <a:pt x="57" y="70"/>
                    </a:cubicBezTo>
                    <a:cubicBezTo>
                      <a:pt x="75" y="77"/>
                      <a:pt x="88" y="84"/>
                      <a:pt x="95" y="89"/>
                    </a:cubicBezTo>
                    <a:cubicBezTo>
                      <a:pt x="111" y="100"/>
                      <a:pt x="121" y="113"/>
                      <a:pt x="125" y="127"/>
                    </a:cubicBezTo>
                    <a:cubicBezTo>
                      <a:pt x="128" y="135"/>
                      <a:pt x="128" y="142"/>
                      <a:pt x="126" y="148"/>
                    </a:cubicBezTo>
                    <a:cubicBezTo>
                      <a:pt x="124" y="153"/>
                      <a:pt x="120" y="157"/>
                      <a:pt x="113" y="159"/>
                    </a:cubicBezTo>
                    <a:cubicBezTo>
                      <a:pt x="110" y="160"/>
                      <a:pt x="107" y="161"/>
                      <a:pt x="104" y="161"/>
                    </a:cubicBezTo>
                    <a:cubicBezTo>
                      <a:pt x="100" y="161"/>
                      <a:pt x="96" y="161"/>
                      <a:pt x="92" y="160"/>
                    </a:cubicBezTo>
                    <a:lnTo>
                      <a:pt x="99" y="1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2" name="Freeform 1648"/>
              <p:cNvSpPr/>
              <p:nvPr/>
            </p:nvSpPr>
            <p:spPr bwMode="auto">
              <a:xfrm>
                <a:off x="12844250" y="913125"/>
                <a:ext cx="47301" cy="59748"/>
              </a:xfrm>
              <a:custGeom>
                <a:avLst/>
                <a:gdLst>
                  <a:gd name="T0" fmla="*/ 21 w 23"/>
                  <a:gd name="T1" fmla="*/ 27 h 29"/>
                  <a:gd name="T2" fmla="*/ 15 w 23"/>
                  <a:gd name="T3" fmla="*/ 27 h 29"/>
                  <a:gd name="T4" fmla="*/ 2 w 23"/>
                  <a:gd name="T5" fmla="*/ 9 h 29"/>
                  <a:gd name="T6" fmla="*/ 3 w 23"/>
                  <a:gd name="T7" fmla="*/ 2 h 29"/>
                  <a:gd name="T8" fmla="*/ 9 w 23"/>
                  <a:gd name="T9" fmla="*/ 2 h 29"/>
                  <a:gd name="T10" fmla="*/ 22 w 23"/>
                  <a:gd name="T11" fmla="*/ 20 h 29"/>
                  <a:gd name="T12" fmla="*/ 21 w 23"/>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21" y="27"/>
                    </a:moveTo>
                    <a:cubicBezTo>
                      <a:pt x="19" y="29"/>
                      <a:pt x="16" y="29"/>
                      <a:pt x="15" y="27"/>
                    </a:cubicBezTo>
                    <a:cubicBezTo>
                      <a:pt x="2" y="9"/>
                      <a:pt x="2" y="9"/>
                      <a:pt x="2" y="9"/>
                    </a:cubicBezTo>
                    <a:cubicBezTo>
                      <a:pt x="0" y="7"/>
                      <a:pt x="1" y="4"/>
                      <a:pt x="3" y="2"/>
                    </a:cubicBezTo>
                    <a:cubicBezTo>
                      <a:pt x="4" y="0"/>
                      <a:pt x="7" y="0"/>
                      <a:pt x="9" y="2"/>
                    </a:cubicBezTo>
                    <a:cubicBezTo>
                      <a:pt x="22" y="20"/>
                      <a:pt x="22" y="20"/>
                      <a:pt x="22" y="20"/>
                    </a:cubicBezTo>
                    <a:cubicBezTo>
                      <a:pt x="23" y="22"/>
                      <a:pt x="23" y="25"/>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3" name="Freeform 1649"/>
              <p:cNvSpPr/>
              <p:nvPr/>
            </p:nvSpPr>
            <p:spPr bwMode="auto">
              <a:xfrm>
                <a:off x="12847984" y="890719"/>
                <a:ext cx="59748" cy="79664"/>
              </a:xfrm>
              <a:custGeom>
                <a:avLst/>
                <a:gdLst>
                  <a:gd name="T0" fmla="*/ 0 w 29"/>
                  <a:gd name="T1" fmla="*/ 12 h 39"/>
                  <a:gd name="T2" fmla="*/ 20 w 29"/>
                  <a:gd name="T3" fmla="*/ 39 h 39"/>
                  <a:gd name="T4" fmla="*/ 24 w 29"/>
                  <a:gd name="T5" fmla="*/ 38 h 39"/>
                  <a:gd name="T6" fmla="*/ 29 w 29"/>
                  <a:gd name="T7" fmla="*/ 37 h 39"/>
                  <a:gd name="T8" fmla="*/ 2 w 29"/>
                  <a:gd name="T9" fmla="*/ 0 h 39"/>
                  <a:gd name="T10" fmla="*/ 2 w 29"/>
                  <a:gd name="T11" fmla="*/ 1 h 39"/>
                  <a:gd name="T12" fmla="*/ 0 w 29"/>
                  <a:gd name="T13" fmla="*/ 12 h 39"/>
                </a:gdLst>
                <a:ahLst/>
                <a:cxnLst>
                  <a:cxn ang="0">
                    <a:pos x="T0" y="T1"/>
                  </a:cxn>
                  <a:cxn ang="0">
                    <a:pos x="T2" y="T3"/>
                  </a:cxn>
                  <a:cxn ang="0">
                    <a:pos x="T4" y="T5"/>
                  </a:cxn>
                  <a:cxn ang="0">
                    <a:pos x="T6" y="T7"/>
                  </a:cxn>
                  <a:cxn ang="0">
                    <a:pos x="T8" y="T9"/>
                  </a:cxn>
                  <a:cxn ang="0">
                    <a:pos x="T10" y="T11"/>
                  </a:cxn>
                  <a:cxn ang="0">
                    <a:pos x="T12" y="T13"/>
                  </a:cxn>
                </a:cxnLst>
                <a:rect l="0" t="0" r="r" b="b"/>
                <a:pathLst>
                  <a:path w="29" h="39">
                    <a:moveTo>
                      <a:pt x="0" y="12"/>
                    </a:moveTo>
                    <a:cubicBezTo>
                      <a:pt x="20" y="39"/>
                      <a:pt x="20" y="39"/>
                      <a:pt x="20" y="39"/>
                    </a:cubicBezTo>
                    <a:cubicBezTo>
                      <a:pt x="21" y="39"/>
                      <a:pt x="22" y="39"/>
                      <a:pt x="24" y="38"/>
                    </a:cubicBezTo>
                    <a:cubicBezTo>
                      <a:pt x="26" y="38"/>
                      <a:pt x="28" y="38"/>
                      <a:pt x="29" y="37"/>
                    </a:cubicBezTo>
                    <a:cubicBezTo>
                      <a:pt x="2" y="0"/>
                      <a:pt x="2" y="0"/>
                      <a:pt x="2" y="0"/>
                    </a:cubicBezTo>
                    <a:cubicBezTo>
                      <a:pt x="2" y="1"/>
                      <a:pt x="2" y="1"/>
                      <a:pt x="2" y="1"/>
                    </a:cubicBezTo>
                    <a:cubicBezTo>
                      <a:pt x="2" y="2"/>
                      <a:pt x="0" y="10"/>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4" name="Freeform 1650"/>
              <p:cNvSpPr/>
              <p:nvPr/>
            </p:nvSpPr>
            <p:spPr bwMode="auto">
              <a:xfrm>
                <a:off x="12882837" y="844664"/>
                <a:ext cx="65972" cy="89622"/>
              </a:xfrm>
              <a:custGeom>
                <a:avLst/>
                <a:gdLst>
                  <a:gd name="T0" fmla="*/ 30 w 32"/>
                  <a:gd name="T1" fmla="*/ 42 h 43"/>
                  <a:gd name="T2" fmla="*/ 27 w 32"/>
                  <a:gd name="T3" fmla="*/ 42 h 43"/>
                  <a:gd name="T4" fmla="*/ 0 w 32"/>
                  <a:gd name="T5" fmla="*/ 6 h 43"/>
                  <a:gd name="T6" fmla="*/ 1 w 32"/>
                  <a:gd name="T7" fmla="*/ 2 h 43"/>
                  <a:gd name="T8" fmla="*/ 4 w 32"/>
                  <a:gd name="T9" fmla="*/ 1 h 43"/>
                  <a:gd name="T10" fmla="*/ 31 w 32"/>
                  <a:gd name="T11" fmla="*/ 38 h 43"/>
                  <a:gd name="T12" fmla="*/ 30 w 32"/>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2"/>
                    </a:moveTo>
                    <a:cubicBezTo>
                      <a:pt x="29" y="43"/>
                      <a:pt x="28" y="43"/>
                      <a:pt x="27" y="42"/>
                    </a:cubicBezTo>
                    <a:cubicBezTo>
                      <a:pt x="0" y="6"/>
                      <a:pt x="0" y="6"/>
                      <a:pt x="0" y="6"/>
                    </a:cubicBezTo>
                    <a:cubicBezTo>
                      <a:pt x="0" y="5"/>
                      <a:pt x="0" y="3"/>
                      <a:pt x="1" y="2"/>
                    </a:cubicBezTo>
                    <a:cubicBezTo>
                      <a:pt x="2" y="0"/>
                      <a:pt x="4" y="0"/>
                      <a:pt x="4" y="1"/>
                    </a:cubicBezTo>
                    <a:cubicBezTo>
                      <a:pt x="31" y="38"/>
                      <a:pt x="31" y="38"/>
                      <a:pt x="31" y="38"/>
                    </a:cubicBezTo>
                    <a:cubicBezTo>
                      <a:pt x="32" y="39"/>
                      <a:pt x="31" y="40"/>
                      <a:pt x="30"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5" name="Freeform 1651"/>
              <p:cNvSpPr/>
              <p:nvPr/>
            </p:nvSpPr>
            <p:spPr bwMode="auto">
              <a:xfrm>
                <a:off x="12870390" y="859601"/>
                <a:ext cx="65972" cy="88377"/>
              </a:xfrm>
              <a:custGeom>
                <a:avLst/>
                <a:gdLst>
                  <a:gd name="T0" fmla="*/ 30 w 32"/>
                  <a:gd name="T1" fmla="*/ 41 h 43"/>
                  <a:gd name="T2" fmla="*/ 27 w 32"/>
                  <a:gd name="T3" fmla="*/ 42 h 43"/>
                  <a:gd name="T4" fmla="*/ 1 w 32"/>
                  <a:gd name="T5" fmla="*/ 5 h 43"/>
                  <a:gd name="T6" fmla="*/ 1 w 32"/>
                  <a:gd name="T7" fmla="*/ 1 h 43"/>
                  <a:gd name="T8" fmla="*/ 5 w 32"/>
                  <a:gd name="T9" fmla="*/ 1 h 43"/>
                  <a:gd name="T10" fmla="*/ 31 w 32"/>
                  <a:gd name="T11" fmla="*/ 37 h 43"/>
                  <a:gd name="T12" fmla="*/ 30 w 32"/>
                  <a:gd name="T13" fmla="*/ 41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1"/>
                    </a:moveTo>
                    <a:cubicBezTo>
                      <a:pt x="29" y="42"/>
                      <a:pt x="28" y="43"/>
                      <a:pt x="27" y="42"/>
                    </a:cubicBezTo>
                    <a:cubicBezTo>
                      <a:pt x="1" y="5"/>
                      <a:pt x="1" y="5"/>
                      <a:pt x="1" y="5"/>
                    </a:cubicBezTo>
                    <a:cubicBezTo>
                      <a:pt x="0" y="4"/>
                      <a:pt x="0" y="2"/>
                      <a:pt x="1" y="1"/>
                    </a:cubicBezTo>
                    <a:cubicBezTo>
                      <a:pt x="3" y="0"/>
                      <a:pt x="4" y="0"/>
                      <a:pt x="5" y="1"/>
                    </a:cubicBezTo>
                    <a:cubicBezTo>
                      <a:pt x="31" y="37"/>
                      <a:pt x="31" y="37"/>
                      <a:pt x="31" y="37"/>
                    </a:cubicBezTo>
                    <a:cubicBezTo>
                      <a:pt x="32" y="38"/>
                      <a:pt x="32" y="40"/>
                      <a:pt x="30"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6" name="Freeform 1652"/>
              <p:cNvSpPr/>
              <p:nvPr/>
            </p:nvSpPr>
            <p:spPr bwMode="auto">
              <a:xfrm>
                <a:off x="12857942" y="872048"/>
                <a:ext cx="65972" cy="88377"/>
              </a:xfrm>
              <a:custGeom>
                <a:avLst/>
                <a:gdLst>
                  <a:gd name="T0" fmla="*/ 31 w 32"/>
                  <a:gd name="T1" fmla="*/ 42 h 43"/>
                  <a:gd name="T2" fmla="*/ 27 w 32"/>
                  <a:gd name="T3" fmla="*/ 42 h 43"/>
                  <a:gd name="T4" fmla="*/ 1 w 32"/>
                  <a:gd name="T5" fmla="*/ 6 h 43"/>
                  <a:gd name="T6" fmla="*/ 2 w 32"/>
                  <a:gd name="T7" fmla="*/ 2 h 43"/>
                  <a:gd name="T8" fmla="*/ 5 w 32"/>
                  <a:gd name="T9" fmla="*/ 1 h 43"/>
                  <a:gd name="T10" fmla="*/ 31 w 32"/>
                  <a:gd name="T11" fmla="*/ 38 h 43"/>
                  <a:gd name="T12" fmla="*/ 31 w 32"/>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1" y="42"/>
                    </a:moveTo>
                    <a:cubicBezTo>
                      <a:pt x="30" y="43"/>
                      <a:pt x="28" y="43"/>
                      <a:pt x="27" y="42"/>
                    </a:cubicBezTo>
                    <a:cubicBezTo>
                      <a:pt x="1" y="6"/>
                      <a:pt x="1" y="6"/>
                      <a:pt x="1" y="6"/>
                    </a:cubicBezTo>
                    <a:cubicBezTo>
                      <a:pt x="0" y="5"/>
                      <a:pt x="1" y="3"/>
                      <a:pt x="2" y="2"/>
                    </a:cubicBezTo>
                    <a:cubicBezTo>
                      <a:pt x="3" y="0"/>
                      <a:pt x="4" y="0"/>
                      <a:pt x="5" y="1"/>
                    </a:cubicBezTo>
                    <a:cubicBezTo>
                      <a:pt x="31" y="38"/>
                      <a:pt x="31" y="38"/>
                      <a:pt x="31" y="38"/>
                    </a:cubicBezTo>
                    <a:cubicBezTo>
                      <a:pt x="32" y="39"/>
                      <a:pt x="32" y="41"/>
                      <a:pt x="3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7" name="Freeform 1653"/>
              <p:cNvSpPr/>
              <p:nvPr/>
            </p:nvSpPr>
            <p:spPr bwMode="auto">
              <a:xfrm>
                <a:off x="12851718" y="884496"/>
                <a:ext cx="62238" cy="84643"/>
              </a:xfrm>
              <a:custGeom>
                <a:avLst/>
                <a:gdLst>
                  <a:gd name="T0" fmla="*/ 29 w 30"/>
                  <a:gd name="T1" fmla="*/ 41 h 41"/>
                  <a:gd name="T2" fmla="*/ 27 w 30"/>
                  <a:gd name="T3" fmla="*/ 40 h 41"/>
                  <a:gd name="T4" fmla="*/ 0 w 30"/>
                  <a:gd name="T5" fmla="*/ 4 h 41"/>
                  <a:gd name="T6" fmla="*/ 0 w 30"/>
                  <a:gd name="T7" fmla="*/ 1 h 41"/>
                  <a:gd name="T8" fmla="*/ 3 w 30"/>
                  <a:gd name="T9" fmla="*/ 1 h 41"/>
                  <a:gd name="T10" fmla="*/ 29 w 30"/>
                  <a:gd name="T11" fmla="*/ 37 h 41"/>
                  <a:gd name="T12" fmla="*/ 29 w 3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0" h="41">
                    <a:moveTo>
                      <a:pt x="29" y="41"/>
                    </a:moveTo>
                    <a:cubicBezTo>
                      <a:pt x="28" y="41"/>
                      <a:pt x="27" y="41"/>
                      <a:pt x="27" y="40"/>
                    </a:cubicBezTo>
                    <a:cubicBezTo>
                      <a:pt x="0" y="4"/>
                      <a:pt x="0" y="4"/>
                      <a:pt x="0" y="4"/>
                    </a:cubicBezTo>
                    <a:cubicBezTo>
                      <a:pt x="0" y="3"/>
                      <a:pt x="0" y="2"/>
                      <a:pt x="0" y="1"/>
                    </a:cubicBezTo>
                    <a:cubicBezTo>
                      <a:pt x="1" y="0"/>
                      <a:pt x="2" y="0"/>
                      <a:pt x="3" y="1"/>
                    </a:cubicBezTo>
                    <a:cubicBezTo>
                      <a:pt x="29" y="37"/>
                      <a:pt x="29" y="37"/>
                      <a:pt x="29" y="37"/>
                    </a:cubicBezTo>
                    <a:cubicBezTo>
                      <a:pt x="30" y="38"/>
                      <a:pt x="30" y="40"/>
                      <a:pt x="29"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8" name="Freeform 1654"/>
              <p:cNvSpPr/>
              <p:nvPr/>
            </p:nvSpPr>
            <p:spPr bwMode="auto">
              <a:xfrm>
                <a:off x="12894040" y="830971"/>
                <a:ext cx="67217" cy="90867"/>
              </a:xfrm>
              <a:custGeom>
                <a:avLst/>
                <a:gdLst>
                  <a:gd name="T0" fmla="*/ 31 w 33"/>
                  <a:gd name="T1" fmla="*/ 42 h 44"/>
                  <a:gd name="T2" fmla="*/ 28 w 33"/>
                  <a:gd name="T3" fmla="*/ 43 h 44"/>
                  <a:gd name="T4" fmla="*/ 1 w 33"/>
                  <a:gd name="T5" fmla="*/ 6 h 44"/>
                  <a:gd name="T6" fmla="*/ 2 w 33"/>
                  <a:gd name="T7" fmla="*/ 2 h 44"/>
                  <a:gd name="T8" fmla="*/ 5 w 33"/>
                  <a:gd name="T9" fmla="*/ 1 h 44"/>
                  <a:gd name="T10" fmla="*/ 32 w 33"/>
                  <a:gd name="T11" fmla="*/ 38 h 44"/>
                  <a:gd name="T12" fmla="*/ 31 w 33"/>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33" h="44">
                    <a:moveTo>
                      <a:pt x="31" y="42"/>
                    </a:moveTo>
                    <a:cubicBezTo>
                      <a:pt x="30" y="44"/>
                      <a:pt x="29" y="44"/>
                      <a:pt x="28" y="43"/>
                    </a:cubicBezTo>
                    <a:cubicBezTo>
                      <a:pt x="1" y="6"/>
                      <a:pt x="1" y="6"/>
                      <a:pt x="1" y="6"/>
                    </a:cubicBezTo>
                    <a:cubicBezTo>
                      <a:pt x="0" y="5"/>
                      <a:pt x="1" y="3"/>
                      <a:pt x="2" y="2"/>
                    </a:cubicBezTo>
                    <a:cubicBezTo>
                      <a:pt x="3" y="1"/>
                      <a:pt x="4" y="0"/>
                      <a:pt x="5" y="1"/>
                    </a:cubicBezTo>
                    <a:cubicBezTo>
                      <a:pt x="32" y="38"/>
                      <a:pt x="32" y="38"/>
                      <a:pt x="32" y="38"/>
                    </a:cubicBezTo>
                    <a:cubicBezTo>
                      <a:pt x="33" y="39"/>
                      <a:pt x="32" y="41"/>
                      <a:pt x="3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9" name="Freeform 1655"/>
              <p:cNvSpPr>
                <a:spLocks noEditPoints="1"/>
              </p:cNvSpPr>
              <p:nvPr/>
            </p:nvSpPr>
            <p:spPr bwMode="auto">
              <a:xfrm>
                <a:off x="12910222" y="533476"/>
                <a:ext cx="308699" cy="369691"/>
              </a:xfrm>
              <a:custGeom>
                <a:avLst/>
                <a:gdLst>
                  <a:gd name="T0" fmla="*/ 1 w 150"/>
                  <a:gd name="T1" fmla="*/ 142 h 179"/>
                  <a:gd name="T2" fmla="*/ 0 w 150"/>
                  <a:gd name="T3" fmla="*/ 140 h 179"/>
                  <a:gd name="T4" fmla="*/ 0 w 150"/>
                  <a:gd name="T5" fmla="*/ 138 h 179"/>
                  <a:gd name="T6" fmla="*/ 6 w 150"/>
                  <a:gd name="T7" fmla="*/ 120 h 179"/>
                  <a:gd name="T8" fmla="*/ 10 w 150"/>
                  <a:gd name="T9" fmla="*/ 115 h 179"/>
                  <a:gd name="T10" fmla="*/ 15 w 150"/>
                  <a:gd name="T11" fmla="*/ 107 h 179"/>
                  <a:gd name="T12" fmla="*/ 23 w 150"/>
                  <a:gd name="T13" fmla="*/ 88 h 179"/>
                  <a:gd name="T14" fmla="*/ 25 w 150"/>
                  <a:gd name="T15" fmla="*/ 83 h 179"/>
                  <a:gd name="T16" fmla="*/ 26 w 150"/>
                  <a:gd name="T17" fmla="*/ 80 h 179"/>
                  <a:gd name="T18" fmla="*/ 34 w 150"/>
                  <a:gd name="T19" fmla="*/ 57 h 179"/>
                  <a:gd name="T20" fmla="*/ 52 w 150"/>
                  <a:gd name="T21" fmla="*/ 28 h 179"/>
                  <a:gd name="T22" fmla="*/ 56 w 150"/>
                  <a:gd name="T23" fmla="*/ 25 h 179"/>
                  <a:gd name="T24" fmla="*/ 78 w 150"/>
                  <a:gd name="T25" fmla="*/ 7 h 179"/>
                  <a:gd name="T26" fmla="*/ 98 w 150"/>
                  <a:gd name="T27" fmla="*/ 2 h 179"/>
                  <a:gd name="T28" fmla="*/ 135 w 150"/>
                  <a:gd name="T29" fmla="*/ 17 h 179"/>
                  <a:gd name="T30" fmla="*/ 137 w 150"/>
                  <a:gd name="T31" fmla="*/ 20 h 179"/>
                  <a:gd name="T32" fmla="*/ 147 w 150"/>
                  <a:gd name="T33" fmla="*/ 70 h 179"/>
                  <a:gd name="T34" fmla="*/ 124 w 150"/>
                  <a:gd name="T35" fmla="*/ 122 h 179"/>
                  <a:gd name="T36" fmla="*/ 122 w 150"/>
                  <a:gd name="T37" fmla="*/ 124 h 179"/>
                  <a:gd name="T38" fmla="*/ 81 w 150"/>
                  <a:gd name="T39" fmla="*/ 150 h 179"/>
                  <a:gd name="T40" fmla="*/ 76 w 150"/>
                  <a:gd name="T41" fmla="*/ 153 h 179"/>
                  <a:gd name="T42" fmla="*/ 72 w 150"/>
                  <a:gd name="T43" fmla="*/ 155 h 179"/>
                  <a:gd name="T44" fmla="*/ 55 w 150"/>
                  <a:gd name="T45" fmla="*/ 163 h 179"/>
                  <a:gd name="T46" fmla="*/ 49 w 150"/>
                  <a:gd name="T47" fmla="*/ 168 h 179"/>
                  <a:gd name="T48" fmla="*/ 30 w 150"/>
                  <a:gd name="T49" fmla="*/ 179 h 179"/>
                  <a:gd name="T50" fmla="*/ 28 w 150"/>
                  <a:gd name="T51" fmla="*/ 179 h 179"/>
                  <a:gd name="T52" fmla="*/ 26 w 150"/>
                  <a:gd name="T53" fmla="*/ 176 h 179"/>
                  <a:gd name="T54" fmla="*/ 19 w 150"/>
                  <a:gd name="T55" fmla="*/ 166 h 179"/>
                  <a:gd name="T56" fmla="*/ 12 w 150"/>
                  <a:gd name="T57" fmla="*/ 156 h 179"/>
                  <a:gd name="T58" fmla="*/ 1 w 150"/>
                  <a:gd name="T59" fmla="*/ 142 h 179"/>
                  <a:gd name="T60" fmla="*/ 128 w 150"/>
                  <a:gd name="T61" fmla="*/ 30 h 179"/>
                  <a:gd name="T62" fmla="*/ 126 w 150"/>
                  <a:gd name="T63" fmla="*/ 27 h 179"/>
                  <a:gd name="T64" fmla="*/ 96 w 150"/>
                  <a:gd name="T65" fmla="*/ 15 h 179"/>
                  <a:gd name="T66" fmla="*/ 80 w 150"/>
                  <a:gd name="T67" fmla="*/ 19 h 179"/>
                  <a:gd name="T68" fmla="*/ 61 w 150"/>
                  <a:gd name="T69" fmla="*/ 33 h 179"/>
                  <a:gd name="T70" fmla="*/ 59 w 150"/>
                  <a:gd name="T71" fmla="*/ 36 h 179"/>
                  <a:gd name="T72" fmla="*/ 44 w 150"/>
                  <a:gd name="T73" fmla="*/ 60 h 179"/>
                  <a:gd name="T74" fmla="*/ 35 w 150"/>
                  <a:gd name="T75" fmla="*/ 82 h 179"/>
                  <a:gd name="T76" fmla="*/ 34 w 150"/>
                  <a:gd name="T77" fmla="*/ 85 h 179"/>
                  <a:gd name="T78" fmla="*/ 32 w 150"/>
                  <a:gd name="T79" fmla="*/ 90 h 179"/>
                  <a:gd name="T80" fmla="*/ 23 w 150"/>
                  <a:gd name="T81" fmla="*/ 113 h 179"/>
                  <a:gd name="T82" fmla="*/ 17 w 150"/>
                  <a:gd name="T83" fmla="*/ 122 h 179"/>
                  <a:gd name="T84" fmla="*/ 13 w 150"/>
                  <a:gd name="T85" fmla="*/ 126 h 179"/>
                  <a:gd name="T86" fmla="*/ 11 w 150"/>
                  <a:gd name="T87" fmla="*/ 134 h 179"/>
                  <a:gd name="T88" fmla="*/ 21 w 150"/>
                  <a:gd name="T89" fmla="*/ 146 h 179"/>
                  <a:gd name="T90" fmla="*/ 28 w 150"/>
                  <a:gd name="T91" fmla="*/ 156 h 179"/>
                  <a:gd name="T92" fmla="*/ 35 w 150"/>
                  <a:gd name="T93" fmla="*/ 166 h 179"/>
                  <a:gd name="T94" fmla="*/ 44 w 150"/>
                  <a:gd name="T95" fmla="*/ 159 h 179"/>
                  <a:gd name="T96" fmla="*/ 52 w 150"/>
                  <a:gd name="T97" fmla="*/ 152 h 179"/>
                  <a:gd name="T98" fmla="*/ 71 w 150"/>
                  <a:gd name="T99" fmla="*/ 143 h 179"/>
                  <a:gd name="T100" fmla="*/ 75 w 150"/>
                  <a:gd name="T101" fmla="*/ 141 h 179"/>
                  <a:gd name="T102" fmla="*/ 80 w 150"/>
                  <a:gd name="T103" fmla="*/ 138 h 179"/>
                  <a:gd name="T104" fmla="*/ 116 w 150"/>
                  <a:gd name="T105" fmla="*/ 115 h 179"/>
                  <a:gd name="T106" fmla="*/ 117 w 150"/>
                  <a:gd name="T107" fmla="*/ 114 h 179"/>
                  <a:gd name="T108" fmla="*/ 137 w 150"/>
                  <a:gd name="T109" fmla="*/ 71 h 179"/>
                  <a:gd name="T110" fmla="*/ 128 w 150"/>
                  <a:gd name="T111" fmla="*/ 3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 h="179">
                    <a:moveTo>
                      <a:pt x="1" y="142"/>
                    </a:moveTo>
                    <a:cubicBezTo>
                      <a:pt x="0" y="140"/>
                      <a:pt x="0" y="140"/>
                      <a:pt x="0" y="140"/>
                    </a:cubicBezTo>
                    <a:cubicBezTo>
                      <a:pt x="0" y="138"/>
                      <a:pt x="0" y="138"/>
                      <a:pt x="0" y="138"/>
                    </a:cubicBezTo>
                    <a:cubicBezTo>
                      <a:pt x="1" y="132"/>
                      <a:pt x="2" y="126"/>
                      <a:pt x="6" y="120"/>
                    </a:cubicBezTo>
                    <a:cubicBezTo>
                      <a:pt x="7" y="118"/>
                      <a:pt x="8" y="116"/>
                      <a:pt x="10" y="115"/>
                    </a:cubicBezTo>
                    <a:cubicBezTo>
                      <a:pt x="12" y="112"/>
                      <a:pt x="13" y="109"/>
                      <a:pt x="15" y="107"/>
                    </a:cubicBezTo>
                    <a:cubicBezTo>
                      <a:pt x="18" y="101"/>
                      <a:pt x="21" y="94"/>
                      <a:pt x="23" y="88"/>
                    </a:cubicBezTo>
                    <a:cubicBezTo>
                      <a:pt x="23" y="86"/>
                      <a:pt x="24" y="85"/>
                      <a:pt x="25" y="83"/>
                    </a:cubicBezTo>
                    <a:cubicBezTo>
                      <a:pt x="26" y="80"/>
                      <a:pt x="26" y="80"/>
                      <a:pt x="26" y="80"/>
                    </a:cubicBezTo>
                    <a:cubicBezTo>
                      <a:pt x="28" y="72"/>
                      <a:pt x="31" y="65"/>
                      <a:pt x="34" y="57"/>
                    </a:cubicBezTo>
                    <a:cubicBezTo>
                      <a:pt x="38" y="48"/>
                      <a:pt x="44" y="39"/>
                      <a:pt x="52" y="28"/>
                    </a:cubicBezTo>
                    <a:cubicBezTo>
                      <a:pt x="56" y="25"/>
                      <a:pt x="56" y="25"/>
                      <a:pt x="56" y="25"/>
                    </a:cubicBezTo>
                    <a:cubicBezTo>
                      <a:pt x="63" y="17"/>
                      <a:pt x="70" y="11"/>
                      <a:pt x="78" y="7"/>
                    </a:cubicBezTo>
                    <a:cubicBezTo>
                      <a:pt x="85" y="3"/>
                      <a:pt x="92" y="2"/>
                      <a:pt x="98" y="2"/>
                    </a:cubicBezTo>
                    <a:cubicBezTo>
                      <a:pt x="113" y="0"/>
                      <a:pt x="125" y="5"/>
                      <a:pt x="135" y="17"/>
                    </a:cubicBezTo>
                    <a:cubicBezTo>
                      <a:pt x="137" y="20"/>
                      <a:pt x="137" y="20"/>
                      <a:pt x="137" y="20"/>
                    </a:cubicBezTo>
                    <a:cubicBezTo>
                      <a:pt x="146" y="35"/>
                      <a:pt x="150" y="52"/>
                      <a:pt x="147" y="70"/>
                    </a:cubicBezTo>
                    <a:cubicBezTo>
                      <a:pt x="145" y="89"/>
                      <a:pt x="137" y="106"/>
                      <a:pt x="124" y="122"/>
                    </a:cubicBezTo>
                    <a:cubicBezTo>
                      <a:pt x="122" y="124"/>
                      <a:pt x="122" y="124"/>
                      <a:pt x="122" y="124"/>
                    </a:cubicBezTo>
                    <a:cubicBezTo>
                      <a:pt x="108" y="139"/>
                      <a:pt x="94" y="145"/>
                      <a:pt x="81" y="150"/>
                    </a:cubicBezTo>
                    <a:cubicBezTo>
                      <a:pt x="80" y="151"/>
                      <a:pt x="78" y="152"/>
                      <a:pt x="76" y="153"/>
                    </a:cubicBezTo>
                    <a:cubicBezTo>
                      <a:pt x="75" y="154"/>
                      <a:pt x="73" y="154"/>
                      <a:pt x="72" y="155"/>
                    </a:cubicBezTo>
                    <a:cubicBezTo>
                      <a:pt x="66" y="157"/>
                      <a:pt x="61" y="160"/>
                      <a:pt x="55" y="163"/>
                    </a:cubicBezTo>
                    <a:cubicBezTo>
                      <a:pt x="53" y="164"/>
                      <a:pt x="51" y="166"/>
                      <a:pt x="49" y="168"/>
                    </a:cubicBezTo>
                    <a:cubicBezTo>
                      <a:pt x="43" y="174"/>
                      <a:pt x="36" y="179"/>
                      <a:pt x="30" y="179"/>
                    </a:cubicBezTo>
                    <a:cubicBezTo>
                      <a:pt x="28" y="179"/>
                      <a:pt x="28" y="179"/>
                      <a:pt x="28" y="179"/>
                    </a:cubicBezTo>
                    <a:cubicBezTo>
                      <a:pt x="26" y="176"/>
                      <a:pt x="26" y="176"/>
                      <a:pt x="26" y="176"/>
                    </a:cubicBezTo>
                    <a:cubicBezTo>
                      <a:pt x="24" y="172"/>
                      <a:pt x="21" y="169"/>
                      <a:pt x="19" y="166"/>
                    </a:cubicBezTo>
                    <a:cubicBezTo>
                      <a:pt x="17" y="162"/>
                      <a:pt x="14" y="159"/>
                      <a:pt x="12" y="156"/>
                    </a:cubicBezTo>
                    <a:cubicBezTo>
                      <a:pt x="8" y="150"/>
                      <a:pt x="5" y="146"/>
                      <a:pt x="1" y="142"/>
                    </a:cubicBezTo>
                    <a:close/>
                    <a:moveTo>
                      <a:pt x="128" y="30"/>
                    </a:moveTo>
                    <a:cubicBezTo>
                      <a:pt x="126" y="27"/>
                      <a:pt x="126" y="27"/>
                      <a:pt x="126" y="27"/>
                    </a:cubicBezTo>
                    <a:cubicBezTo>
                      <a:pt x="119" y="17"/>
                      <a:pt x="109" y="13"/>
                      <a:pt x="96" y="15"/>
                    </a:cubicBezTo>
                    <a:cubicBezTo>
                      <a:pt x="91" y="15"/>
                      <a:pt x="86" y="16"/>
                      <a:pt x="80" y="19"/>
                    </a:cubicBezTo>
                    <a:cubicBezTo>
                      <a:pt x="73" y="22"/>
                      <a:pt x="67" y="27"/>
                      <a:pt x="61" y="33"/>
                    </a:cubicBezTo>
                    <a:cubicBezTo>
                      <a:pt x="59" y="36"/>
                      <a:pt x="59" y="36"/>
                      <a:pt x="59" y="36"/>
                    </a:cubicBezTo>
                    <a:cubicBezTo>
                      <a:pt x="52" y="45"/>
                      <a:pt x="47" y="53"/>
                      <a:pt x="44" y="60"/>
                    </a:cubicBezTo>
                    <a:cubicBezTo>
                      <a:pt x="41" y="68"/>
                      <a:pt x="38" y="75"/>
                      <a:pt x="35" y="82"/>
                    </a:cubicBezTo>
                    <a:cubicBezTo>
                      <a:pt x="34" y="85"/>
                      <a:pt x="34" y="85"/>
                      <a:pt x="34" y="85"/>
                    </a:cubicBezTo>
                    <a:cubicBezTo>
                      <a:pt x="34" y="87"/>
                      <a:pt x="33" y="89"/>
                      <a:pt x="32" y="90"/>
                    </a:cubicBezTo>
                    <a:cubicBezTo>
                      <a:pt x="30" y="97"/>
                      <a:pt x="27" y="105"/>
                      <a:pt x="23" y="113"/>
                    </a:cubicBezTo>
                    <a:cubicBezTo>
                      <a:pt x="21" y="116"/>
                      <a:pt x="19" y="119"/>
                      <a:pt x="17" y="122"/>
                    </a:cubicBezTo>
                    <a:cubicBezTo>
                      <a:pt x="16" y="123"/>
                      <a:pt x="14" y="125"/>
                      <a:pt x="13" y="126"/>
                    </a:cubicBezTo>
                    <a:cubicBezTo>
                      <a:pt x="12" y="128"/>
                      <a:pt x="11" y="131"/>
                      <a:pt x="11" y="134"/>
                    </a:cubicBezTo>
                    <a:cubicBezTo>
                      <a:pt x="14" y="137"/>
                      <a:pt x="17" y="141"/>
                      <a:pt x="21" y="146"/>
                    </a:cubicBezTo>
                    <a:cubicBezTo>
                      <a:pt x="23" y="149"/>
                      <a:pt x="25" y="153"/>
                      <a:pt x="28" y="156"/>
                    </a:cubicBezTo>
                    <a:cubicBezTo>
                      <a:pt x="30" y="159"/>
                      <a:pt x="32" y="162"/>
                      <a:pt x="35" y="166"/>
                    </a:cubicBezTo>
                    <a:cubicBezTo>
                      <a:pt x="37" y="165"/>
                      <a:pt x="41" y="162"/>
                      <a:pt x="44" y="159"/>
                    </a:cubicBezTo>
                    <a:cubicBezTo>
                      <a:pt x="47" y="156"/>
                      <a:pt x="50" y="154"/>
                      <a:pt x="52" y="152"/>
                    </a:cubicBezTo>
                    <a:cubicBezTo>
                      <a:pt x="58" y="148"/>
                      <a:pt x="65" y="145"/>
                      <a:pt x="71" y="143"/>
                    </a:cubicBezTo>
                    <a:cubicBezTo>
                      <a:pt x="72" y="142"/>
                      <a:pt x="73" y="142"/>
                      <a:pt x="75" y="141"/>
                    </a:cubicBezTo>
                    <a:cubicBezTo>
                      <a:pt x="76" y="140"/>
                      <a:pt x="78" y="139"/>
                      <a:pt x="80" y="138"/>
                    </a:cubicBezTo>
                    <a:cubicBezTo>
                      <a:pt x="92" y="133"/>
                      <a:pt x="104" y="128"/>
                      <a:pt x="116" y="115"/>
                    </a:cubicBezTo>
                    <a:cubicBezTo>
                      <a:pt x="117" y="114"/>
                      <a:pt x="117" y="114"/>
                      <a:pt x="117" y="114"/>
                    </a:cubicBezTo>
                    <a:cubicBezTo>
                      <a:pt x="128" y="101"/>
                      <a:pt x="135" y="87"/>
                      <a:pt x="137" y="71"/>
                    </a:cubicBezTo>
                    <a:cubicBezTo>
                      <a:pt x="139" y="56"/>
                      <a:pt x="136" y="42"/>
                      <a:pt x="128"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sp>
        <p:nvSpPr>
          <p:cNvPr id="2" name="Title 1"/>
          <p:cNvSpPr>
            <a:spLocks noGrp="1"/>
          </p:cNvSpPr>
          <p:nvPr>
            <p:ph type="title"/>
          </p:nvPr>
        </p:nvSpPr>
        <p:spPr>
          <a:xfrm>
            <a:off x="246743" y="2064328"/>
            <a:ext cx="5861750" cy="2372730"/>
          </a:xfrm>
        </p:spPr>
        <p:txBody>
          <a:bodyPr anchor="ctr"/>
          <a:lstStyle>
            <a:lvl1pPr algn="ctr">
              <a:lnSpc>
                <a:spcPct val="150000"/>
              </a:lnSpc>
              <a:defRPr sz="4400">
                <a:solidFill>
                  <a:schemeClr val="accent1"/>
                </a:solidFill>
                <a:latin typeface="+mj-ea"/>
                <a:ea typeface="+mj-ea"/>
              </a:defRPr>
            </a:lvl1pPr>
          </a:lstStyle>
          <a:p>
            <a:r>
              <a:rPr lang="zh-CN" altLang="en-US" dirty="0"/>
              <a:t>单击此处编辑母版标题样式</a:t>
            </a:r>
            <a:endParaRPr lang="en-US" dirty="0"/>
          </a:p>
        </p:txBody>
      </p:sp>
      <p:sp>
        <p:nvSpPr>
          <p:cNvPr id="3" name="Text Placeholder 2"/>
          <p:cNvSpPr>
            <a:spLocks noGrp="1"/>
          </p:cNvSpPr>
          <p:nvPr>
            <p:ph type="body" idx="1" hasCustomPrompt="1"/>
          </p:nvPr>
        </p:nvSpPr>
        <p:spPr>
          <a:xfrm>
            <a:off x="246743" y="4550514"/>
            <a:ext cx="5861750" cy="644071"/>
          </a:xfrm>
        </p:spPr>
        <p:txBody>
          <a:bodyPr/>
          <a:lstStyle>
            <a:lvl1pPr marL="0" indent="0" algn="ctr">
              <a:lnSpc>
                <a:spcPct val="150000"/>
              </a:lnSpc>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11"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12" name="Footer Placeholder 4"/>
          <p:cNvSpPr>
            <a:spLocks noGrp="1"/>
          </p:cNvSpPr>
          <p:nvPr>
            <p:ph type="ftr" sz="quarter" idx="11"/>
          </p:nvPr>
        </p:nvSpPr>
        <p:spPr/>
        <p:txBody>
          <a:bodyPr/>
          <a:lstStyle>
            <a:lvl1pPr>
              <a:defRPr/>
            </a:lvl1pPr>
          </a:lstStyle>
          <a:p>
            <a:endParaRPr lang="zh-CN" altLang="en-US"/>
          </a:p>
        </p:txBody>
      </p:sp>
      <p:sp>
        <p:nvSpPr>
          <p:cNvPr id="13"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p:transition>
    </mc:Choice>
    <mc:Fallback>
      <p:transition>
        <p:pull/>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p:transition>
    </mc:Choice>
    <mc:Fallback>
      <p:transition>
        <p:pull/>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Content Placeholder 3"/>
          <p:cNvSpPr>
            <a:spLocks noGrp="1"/>
          </p:cNvSpPr>
          <p:nvPr>
            <p:ph sz="half" idx="2" hasCustomPrompt="1"/>
          </p:nvPr>
        </p:nvSpPr>
        <p:spPr>
          <a:xfrm>
            <a:off x="839789"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hasCustomPrompt="1"/>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Content Placeholder 5"/>
          <p:cNvSpPr>
            <a:spLocks noGrp="1"/>
          </p:cNvSpPr>
          <p:nvPr>
            <p:ph sz="quarter" idx="4" hasCustomPrompt="1"/>
          </p:nvPr>
        </p:nvSpPr>
        <p:spPr>
          <a:xfrm>
            <a:off x="6172201"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8" name="Footer Placeholder 4"/>
          <p:cNvSpPr>
            <a:spLocks noGrp="1"/>
          </p:cNvSpPr>
          <p:nvPr>
            <p:ph type="ftr" sz="quarter" idx="11"/>
          </p:nvPr>
        </p:nvSpPr>
        <p:spPr/>
        <p:txBody>
          <a:bodyPr/>
          <a:lstStyle>
            <a:lvl1pPr>
              <a:defRPr/>
            </a:lvl1pPr>
          </a:lstStyle>
          <a:p>
            <a:endParaRPr lang="zh-CN" altLang="en-US"/>
          </a:p>
        </p:txBody>
      </p:sp>
      <p:sp>
        <p:nvSpPr>
          <p:cNvPr id="9"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p:transition>
    </mc:Choice>
    <mc:Fallback>
      <p:transition>
        <p:pull/>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1096169" y="276859"/>
            <a:ext cx="9999662" cy="848454"/>
          </a:xfrm>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4" name="Footer Placeholder 4"/>
          <p:cNvSpPr>
            <a:spLocks noGrp="1"/>
          </p:cNvSpPr>
          <p:nvPr>
            <p:ph type="ftr" sz="quarter" idx="11"/>
          </p:nvPr>
        </p:nvSpPr>
        <p:spPr/>
        <p:txBody>
          <a:bodyPr/>
          <a:lstStyle>
            <a:lvl1pPr>
              <a:defRPr/>
            </a:lvl1pPr>
          </a:lstStyle>
          <a:p>
            <a:endParaRPr lang="zh-CN" altLang="en-US"/>
          </a:p>
        </p:txBody>
      </p:sp>
      <p:sp>
        <p:nvSpPr>
          <p:cNvPr id="5"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p:transition>
    </mc:Choice>
    <mc:Fallback>
      <p:transition>
        <p:pull/>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6" name="矩形 5"/>
          <p:cNvSpPr/>
          <p:nvPr userDrawn="1"/>
        </p:nvSpPr>
        <p:spPr>
          <a:xfrm>
            <a:off x="0" y="1"/>
            <a:ext cx="12192000"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3" name="Date Placeholder 1"/>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4" name="Footer Placeholder 2"/>
          <p:cNvSpPr>
            <a:spLocks noGrp="1"/>
          </p:cNvSpPr>
          <p:nvPr>
            <p:ph type="ftr" sz="quarter" idx="11"/>
          </p:nvPr>
        </p:nvSpPr>
        <p:spPr/>
        <p:txBody>
          <a:bodyPr/>
          <a:lstStyle>
            <a:lvl1pPr>
              <a:defRPr/>
            </a:lvl1pPr>
          </a:lstStyle>
          <a:p>
            <a:endParaRPr lang="zh-CN" altLang="en-US"/>
          </a:p>
        </p:txBody>
      </p:sp>
      <p:sp>
        <p:nvSpPr>
          <p:cNvPr id="5" name="Slide Number Placeholder 3"/>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500">
        <p:pull/>
      </p:transition>
    </mc:Choice>
    <mc:Fallback>
      <p:transition>
        <p:pull/>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p:transition>
    </mc:Choice>
    <mc:Fallback>
      <p:transition>
        <p:pull/>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Date Placeholder 3"/>
          <p:cNvSpPr>
            <a:spLocks noGrp="1"/>
          </p:cNvSpPr>
          <p:nvPr>
            <p:ph type="dt" sz="half" idx="10"/>
          </p:nvPr>
        </p:nvSpPr>
        <p:spPr/>
        <p:txBody>
          <a:bodyPr/>
          <a:lstStyle>
            <a:lvl1pPr>
              <a:defRPr/>
            </a:lvl1pPr>
          </a:lstStyle>
          <a:p>
            <a:fld id="{EEE407F6-43BC-4ED3-AE83-C5AE7025F527}" type="datetimeFigureOut">
              <a:rPr lang="zh-CN" altLang="en-US" smtClean="0"/>
            </a:fld>
            <a:endParaRPr lang="zh-CN" altLang="en-US"/>
          </a:p>
        </p:txBody>
      </p:sp>
      <p:sp>
        <p:nvSpPr>
          <p:cNvPr id="6" name="Footer Placeholder 4"/>
          <p:cNvSpPr>
            <a:spLocks noGrp="1"/>
          </p:cNvSpPr>
          <p:nvPr>
            <p:ph type="ftr" sz="quarter" idx="11"/>
          </p:nvPr>
        </p:nvSpPr>
        <p:spPr/>
        <p:txBody>
          <a:bodyPr/>
          <a:lstStyle>
            <a:lvl1pPr>
              <a:defRPr/>
            </a:lvl1pPr>
          </a:lstStyle>
          <a:p>
            <a:endParaRPr lang="zh-CN" altLang="en-US"/>
          </a:p>
        </p:txBody>
      </p:sp>
      <p:sp>
        <p:nvSpPr>
          <p:cNvPr id="7" name="Slide Number Placeholder 5"/>
          <p:cNvSpPr>
            <a:spLocks noGrp="1"/>
          </p:cNvSpPr>
          <p:nvPr>
            <p:ph type="sldNum" sz="quarter" idx="12"/>
          </p:nvPr>
        </p:nvSpPr>
        <p:spPr/>
        <p:txBody>
          <a:bodyPr/>
          <a:lstStyle>
            <a:lvl1pPr>
              <a:defRPr/>
            </a:lvl1pPr>
          </a:lstStyle>
          <a:p>
            <a:fld id="{DF0AED0E-59F6-4A46-B703-AE7EE0C4450E}"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500">
        <p:pull/>
      </p:transition>
    </mc:Choice>
    <mc:Fallback>
      <p:transition>
        <p:pull/>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9" Type="http://schemas.openxmlformats.org/officeDocument/2006/relationships/theme" Target="../theme/theme1.xml"/><Relationship Id="rId28" Type="http://schemas.openxmlformats.org/officeDocument/2006/relationships/image" Target="../media/image25.png"/><Relationship Id="rId27" Type="http://schemas.openxmlformats.org/officeDocument/2006/relationships/image" Target="../media/image24.png"/><Relationship Id="rId26" Type="http://schemas.openxmlformats.org/officeDocument/2006/relationships/image" Target="../media/image23.png"/><Relationship Id="rId25" Type="http://schemas.openxmlformats.org/officeDocument/2006/relationships/image" Target="../media/image13.png"/><Relationship Id="rId24" Type="http://schemas.openxmlformats.org/officeDocument/2006/relationships/image" Target="../media/image22.png"/><Relationship Id="rId23" Type="http://schemas.openxmlformats.org/officeDocument/2006/relationships/image" Target="../media/image11.png"/><Relationship Id="rId22" Type="http://schemas.openxmlformats.org/officeDocument/2006/relationships/image" Target="../media/image21.png"/><Relationship Id="rId21" Type="http://schemas.openxmlformats.org/officeDocument/2006/relationships/image" Target="../media/image9.png"/><Relationship Id="rId20" Type="http://schemas.openxmlformats.org/officeDocument/2006/relationships/image" Target="../media/image8.png"/><Relationship Id="rId2" Type="http://schemas.openxmlformats.org/officeDocument/2006/relationships/slideLayout" Target="../slideLayouts/slideLayout2.xml"/><Relationship Id="rId19" Type="http://schemas.openxmlformats.org/officeDocument/2006/relationships/image" Target="../media/image7.png"/><Relationship Id="rId18" Type="http://schemas.openxmlformats.org/officeDocument/2006/relationships/image" Target="../media/image6.png"/><Relationship Id="rId17" Type="http://schemas.openxmlformats.org/officeDocument/2006/relationships/image" Target="../media/image20.png"/><Relationship Id="rId16" Type="http://schemas.openxmlformats.org/officeDocument/2006/relationships/image" Target="../media/image19.png"/><Relationship Id="rId15" Type="http://schemas.openxmlformats.org/officeDocument/2006/relationships/image" Target="../media/image18.png"/><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image" Target="../media/image17.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2" cstate="print"/>
          <a:stretch>
            <a:fillRect l="-2000"/>
          </a:stretch>
        </a:blipFill>
        <a:effectLst/>
      </p:bgPr>
    </p:bg>
    <p:spTree>
      <p:nvGrpSpPr>
        <p:cNvPr id="1" name=""/>
        <p:cNvGrpSpPr/>
        <p:nvPr/>
      </p:nvGrpSpPr>
      <p:grpSpPr>
        <a:xfrm>
          <a:off x="0" y="0"/>
          <a:ext cx="0" cy="0"/>
          <a:chOff x="0" y="0"/>
          <a:chExt cx="0" cy="0"/>
        </a:xfrm>
      </p:grpSpPr>
      <p:sp>
        <p:nvSpPr>
          <p:cNvPr id="180" name="矩形 179"/>
          <p:cNvSpPr/>
          <p:nvPr userDrawn="1"/>
        </p:nvSpPr>
        <p:spPr>
          <a:xfrm>
            <a:off x="0" y="0"/>
            <a:ext cx="12192000" cy="5623534"/>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grpSp>
        <p:nvGrpSpPr>
          <p:cNvPr id="10" name="Group 1474"/>
          <p:cNvGrpSpPr>
            <a:grpSpLocks noChangeAspect="1"/>
          </p:cNvGrpSpPr>
          <p:nvPr userDrawn="1"/>
        </p:nvGrpSpPr>
        <p:grpSpPr bwMode="auto">
          <a:xfrm>
            <a:off x="10351732" y="36039"/>
            <a:ext cx="2166061" cy="2075543"/>
            <a:chOff x="1797" y="213"/>
            <a:chExt cx="4092" cy="3921"/>
          </a:xfrm>
        </p:grpSpPr>
        <p:sp>
          <p:nvSpPr>
            <p:cNvPr id="11" name="Freeform 1475"/>
            <p:cNvSpPr/>
            <p:nvPr/>
          </p:nvSpPr>
          <p:spPr bwMode="auto">
            <a:xfrm>
              <a:off x="3399" y="2697"/>
              <a:ext cx="85" cy="250"/>
            </a:xfrm>
            <a:custGeom>
              <a:avLst/>
              <a:gdLst>
                <a:gd name="T0" fmla="*/ 81 w 85"/>
                <a:gd name="T1" fmla="*/ 0 h 250"/>
                <a:gd name="T2" fmla="*/ 0 w 85"/>
                <a:gd name="T3" fmla="*/ 92 h 250"/>
                <a:gd name="T4" fmla="*/ 9 w 85"/>
                <a:gd name="T5" fmla="*/ 250 h 250"/>
                <a:gd name="T6" fmla="*/ 85 w 85"/>
                <a:gd name="T7" fmla="*/ 1 h 250"/>
                <a:gd name="T8" fmla="*/ 81 w 85"/>
                <a:gd name="T9" fmla="*/ 0 h 250"/>
              </a:gdLst>
              <a:ahLst/>
              <a:cxnLst>
                <a:cxn ang="0">
                  <a:pos x="T0" y="T1"/>
                </a:cxn>
                <a:cxn ang="0">
                  <a:pos x="T2" y="T3"/>
                </a:cxn>
                <a:cxn ang="0">
                  <a:pos x="T4" y="T5"/>
                </a:cxn>
                <a:cxn ang="0">
                  <a:pos x="T6" y="T7"/>
                </a:cxn>
                <a:cxn ang="0">
                  <a:pos x="T8" y="T9"/>
                </a:cxn>
              </a:cxnLst>
              <a:rect l="0" t="0" r="r" b="b"/>
              <a:pathLst>
                <a:path w="85" h="250">
                  <a:moveTo>
                    <a:pt x="81" y="0"/>
                  </a:moveTo>
                  <a:lnTo>
                    <a:pt x="0" y="92"/>
                  </a:lnTo>
                  <a:lnTo>
                    <a:pt x="9" y="250"/>
                  </a:lnTo>
                  <a:lnTo>
                    <a:pt x="85" y="1"/>
                  </a:lnTo>
                  <a:lnTo>
                    <a:pt x="81" y="0"/>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Freeform 1476"/>
            <p:cNvSpPr/>
            <p:nvPr/>
          </p:nvSpPr>
          <p:spPr bwMode="auto">
            <a:xfrm>
              <a:off x="3399" y="2697"/>
              <a:ext cx="85" cy="250"/>
            </a:xfrm>
            <a:custGeom>
              <a:avLst/>
              <a:gdLst>
                <a:gd name="T0" fmla="*/ 81 w 85"/>
                <a:gd name="T1" fmla="*/ 0 h 250"/>
                <a:gd name="T2" fmla="*/ 0 w 85"/>
                <a:gd name="T3" fmla="*/ 92 h 250"/>
                <a:gd name="T4" fmla="*/ 9 w 85"/>
                <a:gd name="T5" fmla="*/ 250 h 250"/>
                <a:gd name="T6" fmla="*/ 85 w 85"/>
                <a:gd name="T7" fmla="*/ 1 h 250"/>
                <a:gd name="T8" fmla="*/ 81 w 85"/>
                <a:gd name="T9" fmla="*/ 0 h 250"/>
              </a:gdLst>
              <a:ahLst/>
              <a:cxnLst>
                <a:cxn ang="0">
                  <a:pos x="T0" y="T1"/>
                </a:cxn>
                <a:cxn ang="0">
                  <a:pos x="T2" y="T3"/>
                </a:cxn>
                <a:cxn ang="0">
                  <a:pos x="T4" y="T5"/>
                </a:cxn>
                <a:cxn ang="0">
                  <a:pos x="T6" y="T7"/>
                </a:cxn>
                <a:cxn ang="0">
                  <a:pos x="T8" y="T9"/>
                </a:cxn>
              </a:cxnLst>
              <a:rect l="0" t="0" r="r" b="b"/>
              <a:pathLst>
                <a:path w="85" h="250">
                  <a:moveTo>
                    <a:pt x="81" y="0"/>
                  </a:moveTo>
                  <a:lnTo>
                    <a:pt x="0" y="92"/>
                  </a:lnTo>
                  <a:lnTo>
                    <a:pt x="9" y="250"/>
                  </a:lnTo>
                  <a:lnTo>
                    <a:pt x="85" y="1"/>
                  </a:lnTo>
                  <a:lnTo>
                    <a:pt x="8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Freeform 1477"/>
            <p:cNvSpPr/>
            <p:nvPr/>
          </p:nvSpPr>
          <p:spPr bwMode="auto">
            <a:xfrm>
              <a:off x="2789" y="2418"/>
              <a:ext cx="640" cy="909"/>
            </a:xfrm>
            <a:custGeom>
              <a:avLst/>
              <a:gdLst>
                <a:gd name="T0" fmla="*/ 0 w 640"/>
                <a:gd name="T1" fmla="*/ 0 h 909"/>
                <a:gd name="T2" fmla="*/ 51 w 640"/>
                <a:gd name="T3" fmla="*/ 522 h 909"/>
                <a:gd name="T4" fmla="*/ 640 w 640"/>
                <a:gd name="T5" fmla="*/ 909 h 909"/>
                <a:gd name="T6" fmla="*/ 612 w 640"/>
                <a:gd name="T7" fmla="*/ 373 h 909"/>
                <a:gd name="T8" fmla="*/ 0 w 640"/>
                <a:gd name="T9" fmla="*/ 0 h 909"/>
              </a:gdLst>
              <a:ahLst/>
              <a:cxnLst>
                <a:cxn ang="0">
                  <a:pos x="T0" y="T1"/>
                </a:cxn>
                <a:cxn ang="0">
                  <a:pos x="T2" y="T3"/>
                </a:cxn>
                <a:cxn ang="0">
                  <a:pos x="T4" y="T5"/>
                </a:cxn>
                <a:cxn ang="0">
                  <a:pos x="T6" y="T7"/>
                </a:cxn>
                <a:cxn ang="0">
                  <a:pos x="T8" y="T9"/>
                </a:cxn>
              </a:cxnLst>
              <a:rect l="0" t="0" r="r" b="b"/>
              <a:pathLst>
                <a:path w="640" h="909">
                  <a:moveTo>
                    <a:pt x="0" y="0"/>
                  </a:moveTo>
                  <a:lnTo>
                    <a:pt x="51" y="522"/>
                  </a:lnTo>
                  <a:lnTo>
                    <a:pt x="640" y="909"/>
                  </a:lnTo>
                  <a:lnTo>
                    <a:pt x="612" y="373"/>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1478"/>
            <p:cNvSpPr/>
            <p:nvPr/>
          </p:nvSpPr>
          <p:spPr bwMode="auto">
            <a:xfrm>
              <a:off x="2881" y="1109"/>
              <a:ext cx="745" cy="639"/>
            </a:xfrm>
            <a:custGeom>
              <a:avLst/>
              <a:gdLst>
                <a:gd name="T0" fmla="*/ 365 w 745"/>
                <a:gd name="T1" fmla="*/ 51 h 639"/>
                <a:gd name="T2" fmla="*/ 0 w 745"/>
                <a:gd name="T3" fmla="*/ 372 h 639"/>
                <a:gd name="T4" fmla="*/ 68 w 745"/>
                <a:gd name="T5" fmla="*/ 639 h 639"/>
                <a:gd name="T6" fmla="*/ 494 w 745"/>
                <a:gd name="T7" fmla="*/ 546 h 639"/>
                <a:gd name="T8" fmla="*/ 745 w 745"/>
                <a:gd name="T9" fmla="*/ 154 h 639"/>
                <a:gd name="T10" fmla="*/ 510 w 745"/>
                <a:gd name="T11" fmla="*/ 0 h 639"/>
                <a:gd name="T12" fmla="*/ 365 w 745"/>
                <a:gd name="T13" fmla="*/ 51 h 639"/>
              </a:gdLst>
              <a:ahLst/>
              <a:cxnLst>
                <a:cxn ang="0">
                  <a:pos x="T0" y="T1"/>
                </a:cxn>
                <a:cxn ang="0">
                  <a:pos x="T2" y="T3"/>
                </a:cxn>
                <a:cxn ang="0">
                  <a:pos x="T4" y="T5"/>
                </a:cxn>
                <a:cxn ang="0">
                  <a:pos x="T6" y="T7"/>
                </a:cxn>
                <a:cxn ang="0">
                  <a:pos x="T8" y="T9"/>
                </a:cxn>
                <a:cxn ang="0">
                  <a:pos x="T10" y="T11"/>
                </a:cxn>
                <a:cxn ang="0">
                  <a:pos x="T12" y="T13"/>
                </a:cxn>
              </a:cxnLst>
              <a:rect l="0" t="0" r="r" b="b"/>
              <a:pathLst>
                <a:path w="745" h="639">
                  <a:moveTo>
                    <a:pt x="365" y="51"/>
                  </a:moveTo>
                  <a:lnTo>
                    <a:pt x="0" y="372"/>
                  </a:lnTo>
                  <a:lnTo>
                    <a:pt x="68" y="639"/>
                  </a:lnTo>
                  <a:lnTo>
                    <a:pt x="494" y="546"/>
                  </a:lnTo>
                  <a:lnTo>
                    <a:pt x="745" y="154"/>
                  </a:lnTo>
                  <a:lnTo>
                    <a:pt x="510" y="0"/>
                  </a:lnTo>
                  <a:lnTo>
                    <a:pt x="365" y="51"/>
                  </a:lnTo>
                  <a:close/>
                </a:path>
              </a:pathLst>
            </a:custGeom>
            <a:solidFill>
              <a:schemeClr val="accent4">
                <a:lumMod val="75000"/>
              </a:schemeClr>
            </a:solidFill>
            <a:ln w="9525">
              <a:noFill/>
              <a:round/>
            </a:ln>
          </p:spPr>
          <p:txBody>
            <a:bodyPr vert="horz" wrap="square" lIns="91440" tIns="45720" rIns="91440" bIns="45720" numCol="1" anchor="t" anchorCtr="0" compatLnSpc="1"/>
            <a:lstStyle/>
            <a:p>
              <a:endParaRPr lang="id-ID"/>
            </a:p>
          </p:txBody>
        </p:sp>
        <p:sp>
          <p:nvSpPr>
            <p:cNvPr id="15" name="Freeform 1479"/>
            <p:cNvSpPr/>
            <p:nvPr/>
          </p:nvSpPr>
          <p:spPr bwMode="auto">
            <a:xfrm>
              <a:off x="2871" y="1119"/>
              <a:ext cx="745" cy="639"/>
            </a:xfrm>
            <a:custGeom>
              <a:avLst/>
              <a:gdLst>
                <a:gd name="T0" fmla="*/ 365 w 745"/>
                <a:gd name="T1" fmla="*/ 51 h 639"/>
                <a:gd name="T2" fmla="*/ 0 w 745"/>
                <a:gd name="T3" fmla="*/ 372 h 639"/>
                <a:gd name="T4" fmla="*/ 68 w 745"/>
                <a:gd name="T5" fmla="*/ 639 h 639"/>
                <a:gd name="T6" fmla="*/ 494 w 745"/>
                <a:gd name="T7" fmla="*/ 546 h 639"/>
                <a:gd name="T8" fmla="*/ 745 w 745"/>
                <a:gd name="T9" fmla="*/ 154 h 639"/>
                <a:gd name="T10" fmla="*/ 510 w 745"/>
                <a:gd name="T11" fmla="*/ 0 h 639"/>
                <a:gd name="T12" fmla="*/ 365 w 745"/>
                <a:gd name="T13" fmla="*/ 51 h 639"/>
              </a:gdLst>
              <a:ahLst/>
              <a:cxnLst>
                <a:cxn ang="0">
                  <a:pos x="T0" y="T1"/>
                </a:cxn>
                <a:cxn ang="0">
                  <a:pos x="T2" y="T3"/>
                </a:cxn>
                <a:cxn ang="0">
                  <a:pos x="T4" y="T5"/>
                </a:cxn>
                <a:cxn ang="0">
                  <a:pos x="T6" y="T7"/>
                </a:cxn>
                <a:cxn ang="0">
                  <a:pos x="T8" y="T9"/>
                </a:cxn>
                <a:cxn ang="0">
                  <a:pos x="T10" y="T11"/>
                </a:cxn>
                <a:cxn ang="0">
                  <a:pos x="T12" y="T13"/>
                </a:cxn>
              </a:cxnLst>
              <a:rect l="0" t="0" r="r" b="b"/>
              <a:pathLst>
                <a:path w="745" h="639">
                  <a:moveTo>
                    <a:pt x="365" y="51"/>
                  </a:moveTo>
                  <a:lnTo>
                    <a:pt x="0" y="372"/>
                  </a:lnTo>
                  <a:lnTo>
                    <a:pt x="68" y="639"/>
                  </a:lnTo>
                  <a:lnTo>
                    <a:pt x="494" y="546"/>
                  </a:lnTo>
                  <a:lnTo>
                    <a:pt x="745" y="154"/>
                  </a:lnTo>
                  <a:lnTo>
                    <a:pt x="510" y="0"/>
                  </a:lnTo>
                  <a:lnTo>
                    <a:pt x="365" y="5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1480"/>
            <p:cNvSpPr/>
            <p:nvPr/>
          </p:nvSpPr>
          <p:spPr bwMode="auto">
            <a:xfrm>
              <a:off x="3280" y="1375"/>
              <a:ext cx="639" cy="802"/>
            </a:xfrm>
            <a:custGeom>
              <a:avLst/>
              <a:gdLst>
                <a:gd name="T0" fmla="*/ 0 w 639"/>
                <a:gd name="T1" fmla="*/ 0 h 802"/>
                <a:gd name="T2" fmla="*/ 639 w 639"/>
                <a:gd name="T3" fmla="*/ 356 h 802"/>
                <a:gd name="T4" fmla="*/ 537 w 639"/>
                <a:gd name="T5" fmla="*/ 802 h 802"/>
                <a:gd name="T6" fmla="*/ 22 w 639"/>
                <a:gd name="T7" fmla="*/ 515 h 802"/>
                <a:gd name="T8" fmla="*/ 0 w 639"/>
                <a:gd name="T9" fmla="*/ 0 h 802"/>
              </a:gdLst>
              <a:ahLst/>
              <a:cxnLst>
                <a:cxn ang="0">
                  <a:pos x="T0" y="T1"/>
                </a:cxn>
                <a:cxn ang="0">
                  <a:pos x="T2" y="T3"/>
                </a:cxn>
                <a:cxn ang="0">
                  <a:pos x="T4" y="T5"/>
                </a:cxn>
                <a:cxn ang="0">
                  <a:pos x="T6" y="T7"/>
                </a:cxn>
                <a:cxn ang="0">
                  <a:pos x="T8" y="T9"/>
                </a:cxn>
              </a:cxnLst>
              <a:rect l="0" t="0" r="r" b="b"/>
              <a:pathLst>
                <a:path w="639" h="802">
                  <a:moveTo>
                    <a:pt x="0" y="0"/>
                  </a:moveTo>
                  <a:lnTo>
                    <a:pt x="639" y="356"/>
                  </a:lnTo>
                  <a:lnTo>
                    <a:pt x="537" y="802"/>
                  </a:lnTo>
                  <a:lnTo>
                    <a:pt x="22" y="515"/>
                  </a:lnTo>
                  <a:lnTo>
                    <a:pt x="0" y="0"/>
                  </a:ln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1481"/>
            <p:cNvSpPr/>
            <p:nvPr/>
          </p:nvSpPr>
          <p:spPr bwMode="auto">
            <a:xfrm>
              <a:off x="3245" y="1889"/>
              <a:ext cx="514" cy="1016"/>
            </a:xfrm>
            <a:custGeom>
              <a:avLst/>
              <a:gdLst>
                <a:gd name="T0" fmla="*/ 0 w 514"/>
                <a:gd name="T1" fmla="*/ 475 h 1016"/>
                <a:gd name="T2" fmla="*/ 30 w 514"/>
                <a:gd name="T3" fmla="*/ 1016 h 1016"/>
                <a:gd name="T4" fmla="*/ 231 w 514"/>
                <a:gd name="T5" fmla="*/ 834 h 1016"/>
                <a:gd name="T6" fmla="*/ 514 w 514"/>
                <a:gd name="T7" fmla="*/ 0 h 1016"/>
                <a:gd name="T8" fmla="*/ 0 w 514"/>
                <a:gd name="T9" fmla="*/ 475 h 1016"/>
              </a:gdLst>
              <a:ahLst/>
              <a:cxnLst>
                <a:cxn ang="0">
                  <a:pos x="T0" y="T1"/>
                </a:cxn>
                <a:cxn ang="0">
                  <a:pos x="T2" y="T3"/>
                </a:cxn>
                <a:cxn ang="0">
                  <a:pos x="T4" y="T5"/>
                </a:cxn>
                <a:cxn ang="0">
                  <a:pos x="T6" y="T7"/>
                </a:cxn>
                <a:cxn ang="0">
                  <a:pos x="T8" y="T9"/>
                </a:cxn>
              </a:cxnLst>
              <a:rect l="0" t="0" r="r" b="b"/>
              <a:pathLst>
                <a:path w="514" h="1016">
                  <a:moveTo>
                    <a:pt x="0" y="475"/>
                  </a:moveTo>
                  <a:lnTo>
                    <a:pt x="30" y="1016"/>
                  </a:lnTo>
                  <a:lnTo>
                    <a:pt x="231" y="834"/>
                  </a:lnTo>
                  <a:lnTo>
                    <a:pt x="514" y="0"/>
                  </a:lnTo>
                  <a:lnTo>
                    <a:pt x="0" y="475"/>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1482"/>
            <p:cNvSpPr/>
            <p:nvPr/>
          </p:nvSpPr>
          <p:spPr bwMode="auto">
            <a:xfrm>
              <a:off x="2840" y="2931"/>
              <a:ext cx="622" cy="882"/>
            </a:xfrm>
            <a:custGeom>
              <a:avLst/>
              <a:gdLst>
                <a:gd name="T0" fmla="*/ 48 w 622"/>
                <a:gd name="T1" fmla="*/ 500 h 882"/>
                <a:gd name="T2" fmla="*/ 0 w 622"/>
                <a:gd name="T3" fmla="*/ 0 h 882"/>
                <a:gd name="T4" fmla="*/ 589 w 622"/>
                <a:gd name="T5" fmla="*/ 387 h 882"/>
                <a:gd name="T6" fmla="*/ 622 w 622"/>
                <a:gd name="T7" fmla="*/ 882 h 882"/>
                <a:gd name="T8" fmla="*/ 48 w 622"/>
                <a:gd name="T9" fmla="*/ 500 h 882"/>
              </a:gdLst>
              <a:ahLst/>
              <a:cxnLst>
                <a:cxn ang="0">
                  <a:pos x="T0" y="T1"/>
                </a:cxn>
                <a:cxn ang="0">
                  <a:pos x="T2" y="T3"/>
                </a:cxn>
                <a:cxn ang="0">
                  <a:pos x="T4" y="T5"/>
                </a:cxn>
                <a:cxn ang="0">
                  <a:pos x="T6" y="T7"/>
                </a:cxn>
                <a:cxn ang="0">
                  <a:pos x="T8" y="T9"/>
                </a:cxn>
              </a:cxnLst>
              <a:rect l="0" t="0" r="r" b="b"/>
              <a:pathLst>
                <a:path w="622" h="882">
                  <a:moveTo>
                    <a:pt x="48" y="500"/>
                  </a:moveTo>
                  <a:lnTo>
                    <a:pt x="0" y="0"/>
                  </a:lnTo>
                  <a:lnTo>
                    <a:pt x="589" y="387"/>
                  </a:lnTo>
                  <a:lnTo>
                    <a:pt x="622" y="882"/>
                  </a:lnTo>
                  <a:lnTo>
                    <a:pt x="48" y="50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1483"/>
            <p:cNvSpPr/>
            <p:nvPr/>
          </p:nvSpPr>
          <p:spPr bwMode="auto">
            <a:xfrm>
              <a:off x="2840" y="2940"/>
              <a:ext cx="622" cy="882"/>
            </a:xfrm>
            <a:custGeom>
              <a:avLst/>
              <a:gdLst>
                <a:gd name="T0" fmla="*/ 48 w 622"/>
                <a:gd name="T1" fmla="*/ 500 h 882"/>
                <a:gd name="T2" fmla="*/ 0 w 622"/>
                <a:gd name="T3" fmla="*/ 0 h 882"/>
                <a:gd name="T4" fmla="*/ 589 w 622"/>
                <a:gd name="T5" fmla="*/ 387 h 882"/>
                <a:gd name="T6" fmla="*/ 622 w 622"/>
                <a:gd name="T7" fmla="*/ 882 h 882"/>
                <a:gd name="T8" fmla="*/ 48 w 622"/>
                <a:gd name="T9" fmla="*/ 500 h 882"/>
              </a:gdLst>
              <a:ahLst/>
              <a:cxnLst>
                <a:cxn ang="0">
                  <a:pos x="T0" y="T1"/>
                </a:cxn>
                <a:cxn ang="0">
                  <a:pos x="T2" y="T3"/>
                </a:cxn>
                <a:cxn ang="0">
                  <a:pos x="T4" y="T5"/>
                </a:cxn>
                <a:cxn ang="0">
                  <a:pos x="T6" y="T7"/>
                </a:cxn>
                <a:cxn ang="0">
                  <a:pos x="T8" y="T9"/>
                </a:cxn>
              </a:cxnLst>
              <a:rect l="0" t="0" r="r" b="b"/>
              <a:pathLst>
                <a:path w="622" h="882">
                  <a:moveTo>
                    <a:pt x="48" y="500"/>
                  </a:moveTo>
                  <a:lnTo>
                    <a:pt x="0" y="0"/>
                  </a:lnTo>
                  <a:lnTo>
                    <a:pt x="589" y="387"/>
                  </a:lnTo>
                  <a:lnTo>
                    <a:pt x="622" y="882"/>
                  </a:lnTo>
                  <a:lnTo>
                    <a:pt x="48" y="50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 name="Freeform 1484"/>
            <p:cNvSpPr/>
            <p:nvPr/>
          </p:nvSpPr>
          <p:spPr bwMode="auto">
            <a:xfrm>
              <a:off x="3197" y="3023"/>
              <a:ext cx="820" cy="1034"/>
            </a:xfrm>
            <a:custGeom>
              <a:avLst/>
              <a:gdLst>
                <a:gd name="T0" fmla="*/ 189 w 820"/>
                <a:gd name="T1" fmla="*/ 0 h 1034"/>
                <a:gd name="T2" fmla="*/ 0 w 820"/>
                <a:gd name="T3" fmla="*/ 625 h 1034"/>
                <a:gd name="T4" fmla="*/ 610 w 820"/>
                <a:gd name="T5" fmla="*/ 1034 h 1034"/>
                <a:gd name="T6" fmla="*/ 820 w 820"/>
                <a:gd name="T7" fmla="*/ 402 h 1034"/>
                <a:gd name="T8" fmla="*/ 189 w 820"/>
                <a:gd name="T9" fmla="*/ 0 h 1034"/>
              </a:gdLst>
              <a:ahLst/>
              <a:cxnLst>
                <a:cxn ang="0">
                  <a:pos x="T0" y="T1"/>
                </a:cxn>
                <a:cxn ang="0">
                  <a:pos x="T2" y="T3"/>
                </a:cxn>
                <a:cxn ang="0">
                  <a:pos x="T4" y="T5"/>
                </a:cxn>
                <a:cxn ang="0">
                  <a:pos x="T6" y="T7"/>
                </a:cxn>
                <a:cxn ang="0">
                  <a:pos x="T8" y="T9"/>
                </a:cxn>
              </a:cxnLst>
              <a:rect l="0" t="0" r="r" b="b"/>
              <a:pathLst>
                <a:path w="820" h="1034">
                  <a:moveTo>
                    <a:pt x="189" y="0"/>
                  </a:moveTo>
                  <a:lnTo>
                    <a:pt x="0" y="625"/>
                  </a:lnTo>
                  <a:lnTo>
                    <a:pt x="610" y="1034"/>
                  </a:lnTo>
                  <a:lnTo>
                    <a:pt x="820" y="402"/>
                  </a:lnTo>
                  <a:lnTo>
                    <a:pt x="189"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 name="Freeform 1485"/>
            <p:cNvSpPr/>
            <p:nvPr/>
          </p:nvSpPr>
          <p:spPr bwMode="auto">
            <a:xfrm>
              <a:off x="3197" y="3023"/>
              <a:ext cx="820" cy="1034"/>
            </a:xfrm>
            <a:custGeom>
              <a:avLst/>
              <a:gdLst>
                <a:gd name="T0" fmla="*/ 189 w 820"/>
                <a:gd name="T1" fmla="*/ 0 h 1034"/>
                <a:gd name="T2" fmla="*/ 0 w 820"/>
                <a:gd name="T3" fmla="*/ 625 h 1034"/>
                <a:gd name="T4" fmla="*/ 610 w 820"/>
                <a:gd name="T5" fmla="*/ 1034 h 1034"/>
                <a:gd name="T6" fmla="*/ 820 w 820"/>
                <a:gd name="T7" fmla="*/ 402 h 1034"/>
                <a:gd name="T8" fmla="*/ 189 w 820"/>
                <a:gd name="T9" fmla="*/ 0 h 1034"/>
              </a:gdLst>
              <a:ahLst/>
              <a:cxnLst>
                <a:cxn ang="0">
                  <a:pos x="T0" y="T1"/>
                </a:cxn>
                <a:cxn ang="0">
                  <a:pos x="T2" y="T3"/>
                </a:cxn>
                <a:cxn ang="0">
                  <a:pos x="T4" y="T5"/>
                </a:cxn>
                <a:cxn ang="0">
                  <a:pos x="T6" y="T7"/>
                </a:cxn>
                <a:cxn ang="0">
                  <a:pos x="T8" y="T9"/>
                </a:cxn>
              </a:cxnLst>
              <a:rect l="0" t="0" r="r" b="b"/>
              <a:pathLst>
                <a:path w="820" h="1034">
                  <a:moveTo>
                    <a:pt x="189" y="0"/>
                  </a:moveTo>
                  <a:lnTo>
                    <a:pt x="0" y="625"/>
                  </a:lnTo>
                  <a:lnTo>
                    <a:pt x="610" y="1034"/>
                  </a:lnTo>
                  <a:lnTo>
                    <a:pt x="820" y="402"/>
                  </a:lnTo>
                  <a:lnTo>
                    <a:pt x="18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 name="Freeform 1486"/>
            <p:cNvSpPr/>
            <p:nvPr/>
          </p:nvSpPr>
          <p:spPr bwMode="auto">
            <a:xfrm>
              <a:off x="2509" y="2182"/>
              <a:ext cx="238" cy="235"/>
            </a:xfrm>
            <a:custGeom>
              <a:avLst/>
              <a:gdLst>
                <a:gd name="T0" fmla="*/ 0 w 238"/>
                <a:gd name="T1" fmla="*/ 109 h 235"/>
                <a:gd name="T2" fmla="*/ 238 w 238"/>
                <a:gd name="T3" fmla="*/ 0 h 235"/>
                <a:gd name="T4" fmla="*/ 165 w 238"/>
                <a:gd name="T5" fmla="*/ 235 h 235"/>
                <a:gd name="T6" fmla="*/ 0 w 238"/>
                <a:gd name="T7" fmla="*/ 109 h 235"/>
              </a:gdLst>
              <a:ahLst/>
              <a:cxnLst>
                <a:cxn ang="0">
                  <a:pos x="T0" y="T1"/>
                </a:cxn>
                <a:cxn ang="0">
                  <a:pos x="T2" y="T3"/>
                </a:cxn>
                <a:cxn ang="0">
                  <a:pos x="T4" y="T5"/>
                </a:cxn>
                <a:cxn ang="0">
                  <a:pos x="T6" y="T7"/>
                </a:cxn>
              </a:cxnLst>
              <a:rect l="0" t="0" r="r" b="b"/>
              <a:pathLst>
                <a:path w="238" h="235">
                  <a:moveTo>
                    <a:pt x="0" y="109"/>
                  </a:moveTo>
                  <a:lnTo>
                    <a:pt x="238" y="0"/>
                  </a:lnTo>
                  <a:lnTo>
                    <a:pt x="165" y="235"/>
                  </a:lnTo>
                  <a:lnTo>
                    <a:pt x="0" y="109"/>
                  </a:lnTo>
                  <a:close/>
                </a:path>
              </a:pathLst>
            </a:custGeom>
            <a:solidFill>
              <a:srgbClr val="26262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Freeform 1487"/>
            <p:cNvSpPr/>
            <p:nvPr/>
          </p:nvSpPr>
          <p:spPr bwMode="auto">
            <a:xfrm>
              <a:off x="2225" y="2069"/>
              <a:ext cx="624" cy="871"/>
            </a:xfrm>
            <a:custGeom>
              <a:avLst/>
              <a:gdLst>
                <a:gd name="T0" fmla="*/ 0 w 624"/>
                <a:gd name="T1" fmla="*/ 0 h 871"/>
                <a:gd name="T2" fmla="*/ 573 w 624"/>
                <a:gd name="T3" fmla="*/ 349 h 871"/>
                <a:gd name="T4" fmla="*/ 624 w 624"/>
                <a:gd name="T5" fmla="*/ 871 h 871"/>
                <a:gd name="T6" fmla="*/ 78 w 624"/>
                <a:gd name="T7" fmla="*/ 510 h 871"/>
                <a:gd name="T8" fmla="*/ 0 w 624"/>
                <a:gd name="T9" fmla="*/ 0 h 871"/>
              </a:gdLst>
              <a:ahLst/>
              <a:cxnLst>
                <a:cxn ang="0">
                  <a:pos x="T0" y="T1"/>
                </a:cxn>
                <a:cxn ang="0">
                  <a:pos x="T2" y="T3"/>
                </a:cxn>
                <a:cxn ang="0">
                  <a:pos x="T4" y="T5"/>
                </a:cxn>
                <a:cxn ang="0">
                  <a:pos x="T6" y="T7"/>
                </a:cxn>
                <a:cxn ang="0">
                  <a:pos x="T8" y="T9"/>
                </a:cxn>
              </a:cxnLst>
              <a:rect l="0" t="0" r="r" b="b"/>
              <a:pathLst>
                <a:path w="624" h="871">
                  <a:moveTo>
                    <a:pt x="0" y="0"/>
                  </a:moveTo>
                  <a:lnTo>
                    <a:pt x="573" y="349"/>
                  </a:lnTo>
                  <a:lnTo>
                    <a:pt x="624" y="871"/>
                  </a:lnTo>
                  <a:lnTo>
                    <a:pt x="78" y="51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4" name="Freeform 1488"/>
            <p:cNvSpPr/>
            <p:nvPr/>
          </p:nvSpPr>
          <p:spPr bwMode="auto">
            <a:xfrm>
              <a:off x="2216" y="2069"/>
              <a:ext cx="624" cy="871"/>
            </a:xfrm>
            <a:custGeom>
              <a:avLst/>
              <a:gdLst>
                <a:gd name="T0" fmla="*/ 0 w 624"/>
                <a:gd name="T1" fmla="*/ 0 h 871"/>
                <a:gd name="T2" fmla="*/ 573 w 624"/>
                <a:gd name="T3" fmla="*/ 349 h 871"/>
                <a:gd name="T4" fmla="*/ 624 w 624"/>
                <a:gd name="T5" fmla="*/ 871 h 871"/>
                <a:gd name="T6" fmla="*/ 78 w 624"/>
                <a:gd name="T7" fmla="*/ 510 h 871"/>
                <a:gd name="T8" fmla="*/ 0 w 624"/>
                <a:gd name="T9" fmla="*/ 0 h 871"/>
              </a:gdLst>
              <a:ahLst/>
              <a:cxnLst>
                <a:cxn ang="0">
                  <a:pos x="T0" y="T1"/>
                </a:cxn>
                <a:cxn ang="0">
                  <a:pos x="T2" y="T3"/>
                </a:cxn>
                <a:cxn ang="0">
                  <a:pos x="T4" y="T5"/>
                </a:cxn>
                <a:cxn ang="0">
                  <a:pos x="T6" y="T7"/>
                </a:cxn>
                <a:cxn ang="0">
                  <a:pos x="T8" y="T9"/>
                </a:cxn>
              </a:cxnLst>
              <a:rect l="0" t="0" r="r" b="b"/>
              <a:pathLst>
                <a:path w="624" h="871">
                  <a:moveTo>
                    <a:pt x="0" y="0"/>
                  </a:moveTo>
                  <a:lnTo>
                    <a:pt x="573" y="349"/>
                  </a:lnTo>
                  <a:lnTo>
                    <a:pt x="624" y="871"/>
                  </a:lnTo>
                  <a:lnTo>
                    <a:pt x="78" y="51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5" name="Freeform 1489"/>
            <p:cNvSpPr/>
            <p:nvPr/>
          </p:nvSpPr>
          <p:spPr bwMode="auto">
            <a:xfrm>
              <a:off x="2424" y="1402"/>
              <a:ext cx="581" cy="1020"/>
            </a:xfrm>
            <a:custGeom>
              <a:avLst/>
              <a:gdLst>
                <a:gd name="T0" fmla="*/ 548 w 581"/>
                <a:gd name="T1" fmla="*/ 0 h 1020"/>
                <a:gd name="T2" fmla="*/ 581 w 581"/>
                <a:gd name="T3" fmla="*/ 549 h 1020"/>
                <a:gd name="T4" fmla="*/ 57 w 581"/>
                <a:gd name="T5" fmla="*/ 1020 h 1020"/>
                <a:gd name="T6" fmla="*/ 0 w 581"/>
                <a:gd name="T7" fmla="*/ 483 h 1020"/>
                <a:gd name="T8" fmla="*/ 548 w 581"/>
                <a:gd name="T9" fmla="*/ 0 h 1020"/>
              </a:gdLst>
              <a:ahLst/>
              <a:cxnLst>
                <a:cxn ang="0">
                  <a:pos x="T0" y="T1"/>
                </a:cxn>
                <a:cxn ang="0">
                  <a:pos x="T2" y="T3"/>
                </a:cxn>
                <a:cxn ang="0">
                  <a:pos x="T4" y="T5"/>
                </a:cxn>
                <a:cxn ang="0">
                  <a:pos x="T6" y="T7"/>
                </a:cxn>
                <a:cxn ang="0">
                  <a:pos x="T8" y="T9"/>
                </a:cxn>
              </a:cxnLst>
              <a:rect l="0" t="0" r="r" b="b"/>
              <a:pathLst>
                <a:path w="581" h="1020">
                  <a:moveTo>
                    <a:pt x="548" y="0"/>
                  </a:moveTo>
                  <a:lnTo>
                    <a:pt x="581" y="549"/>
                  </a:lnTo>
                  <a:lnTo>
                    <a:pt x="57" y="1020"/>
                  </a:lnTo>
                  <a:lnTo>
                    <a:pt x="0" y="483"/>
                  </a:lnTo>
                  <a:lnTo>
                    <a:pt x="548"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1490"/>
            <p:cNvSpPr/>
            <p:nvPr/>
          </p:nvSpPr>
          <p:spPr bwMode="auto">
            <a:xfrm>
              <a:off x="2600" y="1986"/>
              <a:ext cx="675" cy="919"/>
            </a:xfrm>
            <a:custGeom>
              <a:avLst/>
              <a:gdLst>
                <a:gd name="T0" fmla="*/ 645 w 675"/>
                <a:gd name="T1" fmla="*/ 378 h 919"/>
                <a:gd name="T2" fmla="*/ 675 w 675"/>
                <a:gd name="T3" fmla="*/ 919 h 919"/>
                <a:gd name="T4" fmla="*/ 51 w 675"/>
                <a:gd name="T5" fmla="*/ 538 h 919"/>
                <a:gd name="T6" fmla="*/ 0 w 675"/>
                <a:gd name="T7" fmla="*/ 0 h 919"/>
                <a:gd name="T8" fmla="*/ 645 w 675"/>
                <a:gd name="T9" fmla="*/ 378 h 919"/>
              </a:gdLst>
              <a:ahLst/>
              <a:cxnLst>
                <a:cxn ang="0">
                  <a:pos x="T0" y="T1"/>
                </a:cxn>
                <a:cxn ang="0">
                  <a:pos x="T2" y="T3"/>
                </a:cxn>
                <a:cxn ang="0">
                  <a:pos x="T4" y="T5"/>
                </a:cxn>
                <a:cxn ang="0">
                  <a:pos x="T6" y="T7"/>
                </a:cxn>
                <a:cxn ang="0">
                  <a:pos x="T8" y="T9"/>
                </a:cxn>
              </a:cxnLst>
              <a:rect l="0" t="0" r="r" b="b"/>
              <a:pathLst>
                <a:path w="675" h="919">
                  <a:moveTo>
                    <a:pt x="645" y="378"/>
                  </a:moveTo>
                  <a:lnTo>
                    <a:pt x="675" y="919"/>
                  </a:lnTo>
                  <a:lnTo>
                    <a:pt x="51" y="538"/>
                  </a:lnTo>
                  <a:lnTo>
                    <a:pt x="0" y="0"/>
                  </a:lnTo>
                  <a:lnTo>
                    <a:pt x="645" y="378"/>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1491"/>
            <p:cNvSpPr/>
            <p:nvPr/>
          </p:nvSpPr>
          <p:spPr bwMode="auto">
            <a:xfrm>
              <a:off x="2600" y="1501"/>
              <a:ext cx="1198" cy="863"/>
            </a:xfrm>
            <a:custGeom>
              <a:avLst/>
              <a:gdLst>
                <a:gd name="T0" fmla="*/ 645 w 1198"/>
                <a:gd name="T1" fmla="*/ 863 h 863"/>
                <a:gd name="T2" fmla="*/ 1198 w 1198"/>
                <a:gd name="T3" fmla="*/ 363 h 863"/>
                <a:gd name="T4" fmla="*/ 549 w 1198"/>
                <a:gd name="T5" fmla="*/ 0 h 863"/>
                <a:gd name="T6" fmla="*/ 0 w 1198"/>
                <a:gd name="T7" fmla="*/ 485 h 863"/>
                <a:gd name="T8" fmla="*/ 645 w 1198"/>
                <a:gd name="T9" fmla="*/ 863 h 863"/>
              </a:gdLst>
              <a:ahLst/>
              <a:cxnLst>
                <a:cxn ang="0">
                  <a:pos x="T0" y="T1"/>
                </a:cxn>
                <a:cxn ang="0">
                  <a:pos x="T2" y="T3"/>
                </a:cxn>
                <a:cxn ang="0">
                  <a:pos x="T4" y="T5"/>
                </a:cxn>
                <a:cxn ang="0">
                  <a:pos x="T6" y="T7"/>
                </a:cxn>
                <a:cxn ang="0">
                  <a:pos x="T8" y="T9"/>
                </a:cxn>
              </a:cxnLst>
              <a:rect l="0" t="0" r="r" b="b"/>
              <a:pathLst>
                <a:path w="1198" h="863">
                  <a:moveTo>
                    <a:pt x="645" y="863"/>
                  </a:moveTo>
                  <a:lnTo>
                    <a:pt x="1198" y="363"/>
                  </a:lnTo>
                  <a:lnTo>
                    <a:pt x="549" y="0"/>
                  </a:lnTo>
                  <a:lnTo>
                    <a:pt x="0" y="485"/>
                  </a:lnTo>
                  <a:lnTo>
                    <a:pt x="645" y="863"/>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1492"/>
            <p:cNvSpPr/>
            <p:nvPr/>
          </p:nvSpPr>
          <p:spPr bwMode="auto">
            <a:xfrm>
              <a:off x="3798" y="3170"/>
              <a:ext cx="675" cy="887"/>
            </a:xfrm>
            <a:custGeom>
              <a:avLst/>
              <a:gdLst>
                <a:gd name="T0" fmla="*/ 0 w 675"/>
                <a:gd name="T1" fmla="*/ 887 h 887"/>
                <a:gd name="T2" fmla="*/ 210 w 675"/>
                <a:gd name="T3" fmla="*/ 255 h 887"/>
                <a:gd name="T4" fmla="*/ 675 w 675"/>
                <a:gd name="T5" fmla="*/ 0 h 887"/>
                <a:gd name="T6" fmla="*/ 473 w 675"/>
                <a:gd name="T7" fmla="*/ 603 h 887"/>
                <a:gd name="T8" fmla="*/ 0 w 675"/>
                <a:gd name="T9" fmla="*/ 887 h 887"/>
              </a:gdLst>
              <a:ahLst/>
              <a:cxnLst>
                <a:cxn ang="0">
                  <a:pos x="T0" y="T1"/>
                </a:cxn>
                <a:cxn ang="0">
                  <a:pos x="T2" y="T3"/>
                </a:cxn>
                <a:cxn ang="0">
                  <a:pos x="T4" y="T5"/>
                </a:cxn>
                <a:cxn ang="0">
                  <a:pos x="T6" y="T7"/>
                </a:cxn>
                <a:cxn ang="0">
                  <a:pos x="T8" y="T9"/>
                </a:cxn>
              </a:cxnLst>
              <a:rect l="0" t="0" r="r" b="b"/>
              <a:pathLst>
                <a:path w="675" h="887">
                  <a:moveTo>
                    <a:pt x="0" y="887"/>
                  </a:moveTo>
                  <a:lnTo>
                    <a:pt x="210" y="255"/>
                  </a:lnTo>
                  <a:lnTo>
                    <a:pt x="675" y="0"/>
                  </a:lnTo>
                  <a:lnTo>
                    <a:pt x="473" y="603"/>
                  </a:lnTo>
                  <a:lnTo>
                    <a:pt x="0" y="887"/>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1493"/>
            <p:cNvSpPr/>
            <p:nvPr/>
          </p:nvSpPr>
          <p:spPr bwMode="auto">
            <a:xfrm>
              <a:off x="3807" y="3170"/>
              <a:ext cx="675" cy="887"/>
            </a:xfrm>
            <a:custGeom>
              <a:avLst/>
              <a:gdLst>
                <a:gd name="T0" fmla="*/ 0 w 675"/>
                <a:gd name="T1" fmla="*/ 887 h 887"/>
                <a:gd name="T2" fmla="*/ 210 w 675"/>
                <a:gd name="T3" fmla="*/ 255 h 887"/>
                <a:gd name="T4" fmla="*/ 675 w 675"/>
                <a:gd name="T5" fmla="*/ 0 h 887"/>
                <a:gd name="T6" fmla="*/ 473 w 675"/>
                <a:gd name="T7" fmla="*/ 603 h 887"/>
                <a:gd name="T8" fmla="*/ 0 w 675"/>
                <a:gd name="T9" fmla="*/ 887 h 887"/>
              </a:gdLst>
              <a:ahLst/>
              <a:cxnLst>
                <a:cxn ang="0">
                  <a:pos x="T0" y="T1"/>
                </a:cxn>
                <a:cxn ang="0">
                  <a:pos x="T2" y="T3"/>
                </a:cxn>
                <a:cxn ang="0">
                  <a:pos x="T4" y="T5"/>
                </a:cxn>
                <a:cxn ang="0">
                  <a:pos x="T6" y="T7"/>
                </a:cxn>
                <a:cxn ang="0">
                  <a:pos x="T8" y="T9"/>
                </a:cxn>
              </a:cxnLst>
              <a:rect l="0" t="0" r="r" b="b"/>
              <a:pathLst>
                <a:path w="675" h="887">
                  <a:moveTo>
                    <a:pt x="0" y="887"/>
                  </a:moveTo>
                  <a:lnTo>
                    <a:pt x="210" y="255"/>
                  </a:lnTo>
                  <a:lnTo>
                    <a:pt x="675" y="0"/>
                  </a:lnTo>
                  <a:lnTo>
                    <a:pt x="473" y="603"/>
                  </a:lnTo>
                  <a:lnTo>
                    <a:pt x="0" y="8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1494"/>
            <p:cNvSpPr/>
            <p:nvPr/>
          </p:nvSpPr>
          <p:spPr bwMode="auto">
            <a:xfrm>
              <a:off x="4280" y="2928"/>
              <a:ext cx="637" cy="845"/>
            </a:xfrm>
            <a:custGeom>
              <a:avLst/>
              <a:gdLst>
                <a:gd name="T0" fmla="*/ 427 w 637"/>
                <a:gd name="T1" fmla="*/ 588 h 845"/>
                <a:gd name="T2" fmla="*/ 637 w 637"/>
                <a:gd name="T3" fmla="*/ 0 h 845"/>
                <a:gd name="T4" fmla="*/ 202 w 637"/>
                <a:gd name="T5" fmla="*/ 242 h 845"/>
                <a:gd name="T6" fmla="*/ 0 w 637"/>
                <a:gd name="T7" fmla="*/ 845 h 845"/>
                <a:gd name="T8" fmla="*/ 427 w 637"/>
                <a:gd name="T9" fmla="*/ 588 h 845"/>
              </a:gdLst>
              <a:ahLst/>
              <a:cxnLst>
                <a:cxn ang="0">
                  <a:pos x="T0" y="T1"/>
                </a:cxn>
                <a:cxn ang="0">
                  <a:pos x="T2" y="T3"/>
                </a:cxn>
                <a:cxn ang="0">
                  <a:pos x="T4" y="T5"/>
                </a:cxn>
                <a:cxn ang="0">
                  <a:pos x="T6" y="T7"/>
                </a:cxn>
                <a:cxn ang="0">
                  <a:pos x="T8" y="T9"/>
                </a:cxn>
              </a:cxnLst>
              <a:rect l="0" t="0" r="r" b="b"/>
              <a:pathLst>
                <a:path w="637" h="845">
                  <a:moveTo>
                    <a:pt x="427" y="588"/>
                  </a:moveTo>
                  <a:lnTo>
                    <a:pt x="637" y="0"/>
                  </a:lnTo>
                  <a:lnTo>
                    <a:pt x="202" y="242"/>
                  </a:lnTo>
                  <a:lnTo>
                    <a:pt x="0" y="845"/>
                  </a:lnTo>
                  <a:lnTo>
                    <a:pt x="427" y="588"/>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1495"/>
            <p:cNvSpPr/>
            <p:nvPr/>
          </p:nvSpPr>
          <p:spPr bwMode="auto">
            <a:xfrm>
              <a:off x="4280" y="2928"/>
              <a:ext cx="637" cy="845"/>
            </a:xfrm>
            <a:custGeom>
              <a:avLst/>
              <a:gdLst>
                <a:gd name="T0" fmla="*/ 427 w 637"/>
                <a:gd name="T1" fmla="*/ 588 h 845"/>
                <a:gd name="T2" fmla="*/ 637 w 637"/>
                <a:gd name="T3" fmla="*/ 0 h 845"/>
                <a:gd name="T4" fmla="*/ 202 w 637"/>
                <a:gd name="T5" fmla="*/ 242 h 845"/>
                <a:gd name="T6" fmla="*/ 0 w 637"/>
                <a:gd name="T7" fmla="*/ 845 h 845"/>
                <a:gd name="T8" fmla="*/ 427 w 637"/>
                <a:gd name="T9" fmla="*/ 588 h 845"/>
              </a:gdLst>
              <a:ahLst/>
              <a:cxnLst>
                <a:cxn ang="0">
                  <a:pos x="T0" y="T1"/>
                </a:cxn>
                <a:cxn ang="0">
                  <a:pos x="T2" y="T3"/>
                </a:cxn>
                <a:cxn ang="0">
                  <a:pos x="T4" y="T5"/>
                </a:cxn>
                <a:cxn ang="0">
                  <a:pos x="T6" y="T7"/>
                </a:cxn>
                <a:cxn ang="0">
                  <a:pos x="T8" y="T9"/>
                </a:cxn>
              </a:cxnLst>
              <a:rect l="0" t="0" r="r" b="b"/>
              <a:pathLst>
                <a:path w="637" h="845">
                  <a:moveTo>
                    <a:pt x="427" y="588"/>
                  </a:moveTo>
                  <a:lnTo>
                    <a:pt x="637" y="0"/>
                  </a:lnTo>
                  <a:lnTo>
                    <a:pt x="202" y="242"/>
                  </a:lnTo>
                  <a:lnTo>
                    <a:pt x="0" y="845"/>
                  </a:lnTo>
                  <a:lnTo>
                    <a:pt x="427" y="58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1496"/>
            <p:cNvSpPr/>
            <p:nvPr/>
          </p:nvSpPr>
          <p:spPr bwMode="auto">
            <a:xfrm>
              <a:off x="4482" y="2692"/>
              <a:ext cx="435" cy="478"/>
            </a:xfrm>
            <a:custGeom>
              <a:avLst/>
              <a:gdLst>
                <a:gd name="T0" fmla="*/ 0 w 435"/>
                <a:gd name="T1" fmla="*/ 478 h 478"/>
                <a:gd name="T2" fmla="*/ 435 w 435"/>
                <a:gd name="T3" fmla="*/ 236 h 478"/>
                <a:gd name="T4" fmla="*/ 35 w 435"/>
                <a:gd name="T5" fmla="*/ 0 h 478"/>
                <a:gd name="T6" fmla="*/ 0 w 435"/>
                <a:gd name="T7" fmla="*/ 478 h 478"/>
              </a:gdLst>
              <a:ahLst/>
              <a:cxnLst>
                <a:cxn ang="0">
                  <a:pos x="T0" y="T1"/>
                </a:cxn>
                <a:cxn ang="0">
                  <a:pos x="T2" y="T3"/>
                </a:cxn>
                <a:cxn ang="0">
                  <a:pos x="T4" y="T5"/>
                </a:cxn>
                <a:cxn ang="0">
                  <a:pos x="T6" y="T7"/>
                </a:cxn>
              </a:cxnLst>
              <a:rect l="0" t="0" r="r" b="b"/>
              <a:pathLst>
                <a:path w="435" h="478">
                  <a:moveTo>
                    <a:pt x="0" y="478"/>
                  </a:moveTo>
                  <a:lnTo>
                    <a:pt x="435" y="236"/>
                  </a:lnTo>
                  <a:lnTo>
                    <a:pt x="35" y="0"/>
                  </a:lnTo>
                  <a:lnTo>
                    <a:pt x="0" y="478"/>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1497"/>
            <p:cNvSpPr/>
            <p:nvPr/>
          </p:nvSpPr>
          <p:spPr bwMode="auto">
            <a:xfrm>
              <a:off x="4482" y="2692"/>
              <a:ext cx="435" cy="478"/>
            </a:xfrm>
            <a:custGeom>
              <a:avLst/>
              <a:gdLst>
                <a:gd name="T0" fmla="*/ 0 w 435"/>
                <a:gd name="T1" fmla="*/ 478 h 478"/>
                <a:gd name="T2" fmla="*/ 435 w 435"/>
                <a:gd name="T3" fmla="*/ 236 h 478"/>
                <a:gd name="T4" fmla="*/ 35 w 435"/>
                <a:gd name="T5" fmla="*/ 0 h 478"/>
                <a:gd name="T6" fmla="*/ 0 w 435"/>
                <a:gd name="T7" fmla="*/ 478 h 478"/>
              </a:gdLst>
              <a:ahLst/>
              <a:cxnLst>
                <a:cxn ang="0">
                  <a:pos x="T0" y="T1"/>
                </a:cxn>
                <a:cxn ang="0">
                  <a:pos x="T2" y="T3"/>
                </a:cxn>
                <a:cxn ang="0">
                  <a:pos x="T4" y="T5"/>
                </a:cxn>
                <a:cxn ang="0">
                  <a:pos x="T6" y="T7"/>
                </a:cxn>
              </a:cxnLst>
              <a:rect l="0" t="0" r="r" b="b"/>
              <a:pathLst>
                <a:path w="435" h="478">
                  <a:moveTo>
                    <a:pt x="0" y="478"/>
                  </a:moveTo>
                  <a:lnTo>
                    <a:pt x="435" y="236"/>
                  </a:lnTo>
                  <a:lnTo>
                    <a:pt x="35" y="0"/>
                  </a:lnTo>
                  <a:lnTo>
                    <a:pt x="0" y="47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1498"/>
            <p:cNvSpPr/>
            <p:nvPr/>
          </p:nvSpPr>
          <p:spPr bwMode="auto">
            <a:xfrm>
              <a:off x="4707" y="2740"/>
              <a:ext cx="555" cy="776"/>
            </a:xfrm>
            <a:custGeom>
              <a:avLst/>
              <a:gdLst>
                <a:gd name="T0" fmla="*/ 346 w 555"/>
                <a:gd name="T1" fmla="*/ 567 h 776"/>
                <a:gd name="T2" fmla="*/ 555 w 555"/>
                <a:gd name="T3" fmla="*/ 0 h 776"/>
                <a:gd name="T4" fmla="*/ 210 w 555"/>
                <a:gd name="T5" fmla="*/ 188 h 776"/>
                <a:gd name="T6" fmla="*/ 0 w 555"/>
                <a:gd name="T7" fmla="*/ 776 h 776"/>
                <a:gd name="T8" fmla="*/ 346 w 555"/>
                <a:gd name="T9" fmla="*/ 567 h 776"/>
              </a:gdLst>
              <a:ahLst/>
              <a:cxnLst>
                <a:cxn ang="0">
                  <a:pos x="T0" y="T1"/>
                </a:cxn>
                <a:cxn ang="0">
                  <a:pos x="T2" y="T3"/>
                </a:cxn>
                <a:cxn ang="0">
                  <a:pos x="T4" y="T5"/>
                </a:cxn>
                <a:cxn ang="0">
                  <a:pos x="T6" y="T7"/>
                </a:cxn>
                <a:cxn ang="0">
                  <a:pos x="T8" y="T9"/>
                </a:cxn>
              </a:cxnLst>
              <a:rect l="0" t="0" r="r" b="b"/>
              <a:pathLst>
                <a:path w="555" h="776">
                  <a:moveTo>
                    <a:pt x="346" y="567"/>
                  </a:moveTo>
                  <a:lnTo>
                    <a:pt x="555" y="0"/>
                  </a:lnTo>
                  <a:lnTo>
                    <a:pt x="210" y="188"/>
                  </a:lnTo>
                  <a:lnTo>
                    <a:pt x="0" y="776"/>
                  </a:lnTo>
                  <a:lnTo>
                    <a:pt x="346" y="567"/>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1499"/>
            <p:cNvSpPr/>
            <p:nvPr/>
          </p:nvSpPr>
          <p:spPr bwMode="auto">
            <a:xfrm>
              <a:off x="4707" y="2740"/>
              <a:ext cx="555" cy="776"/>
            </a:xfrm>
            <a:custGeom>
              <a:avLst/>
              <a:gdLst>
                <a:gd name="T0" fmla="*/ 346 w 555"/>
                <a:gd name="T1" fmla="*/ 567 h 776"/>
                <a:gd name="T2" fmla="*/ 555 w 555"/>
                <a:gd name="T3" fmla="*/ 0 h 776"/>
                <a:gd name="T4" fmla="*/ 210 w 555"/>
                <a:gd name="T5" fmla="*/ 188 h 776"/>
                <a:gd name="T6" fmla="*/ 0 w 555"/>
                <a:gd name="T7" fmla="*/ 776 h 776"/>
                <a:gd name="T8" fmla="*/ 346 w 555"/>
                <a:gd name="T9" fmla="*/ 567 h 776"/>
              </a:gdLst>
              <a:ahLst/>
              <a:cxnLst>
                <a:cxn ang="0">
                  <a:pos x="T0" y="T1"/>
                </a:cxn>
                <a:cxn ang="0">
                  <a:pos x="T2" y="T3"/>
                </a:cxn>
                <a:cxn ang="0">
                  <a:pos x="T4" y="T5"/>
                </a:cxn>
                <a:cxn ang="0">
                  <a:pos x="T6" y="T7"/>
                </a:cxn>
                <a:cxn ang="0">
                  <a:pos x="T8" y="T9"/>
                </a:cxn>
              </a:cxnLst>
              <a:rect l="0" t="0" r="r" b="b"/>
              <a:pathLst>
                <a:path w="555" h="776">
                  <a:moveTo>
                    <a:pt x="346" y="567"/>
                  </a:moveTo>
                  <a:lnTo>
                    <a:pt x="555" y="0"/>
                  </a:lnTo>
                  <a:lnTo>
                    <a:pt x="210" y="188"/>
                  </a:lnTo>
                  <a:lnTo>
                    <a:pt x="0" y="776"/>
                  </a:lnTo>
                  <a:lnTo>
                    <a:pt x="346" y="56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1500"/>
            <p:cNvSpPr/>
            <p:nvPr/>
          </p:nvSpPr>
          <p:spPr bwMode="auto">
            <a:xfrm>
              <a:off x="4619" y="2480"/>
              <a:ext cx="490" cy="474"/>
            </a:xfrm>
            <a:custGeom>
              <a:avLst/>
              <a:gdLst>
                <a:gd name="T0" fmla="*/ 330 w 490"/>
                <a:gd name="T1" fmla="*/ 474 h 474"/>
                <a:gd name="T2" fmla="*/ 490 w 490"/>
                <a:gd name="T3" fmla="*/ 24 h 474"/>
                <a:gd name="T4" fmla="*/ 95 w 490"/>
                <a:gd name="T5" fmla="*/ 0 h 474"/>
                <a:gd name="T6" fmla="*/ 0 w 490"/>
                <a:gd name="T7" fmla="*/ 282 h 474"/>
                <a:gd name="T8" fmla="*/ 330 w 490"/>
                <a:gd name="T9" fmla="*/ 474 h 474"/>
              </a:gdLst>
              <a:ahLst/>
              <a:cxnLst>
                <a:cxn ang="0">
                  <a:pos x="T0" y="T1"/>
                </a:cxn>
                <a:cxn ang="0">
                  <a:pos x="T2" y="T3"/>
                </a:cxn>
                <a:cxn ang="0">
                  <a:pos x="T4" y="T5"/>
                </a:cxn>
                <a:cxn ang="0">
                  <a:pos x="T6" y="T7"/>
                </a:cxn>
                <a:cxn ang="0">
                  <a:pos x="T8" y="T9"/>
                </a:cxn>
              </a:cxnLst>
              <a:rect l="0" t="0" r="r" b="b"/>
              <a:pathLst>
                <a:path w="490" h="474">
                  <a:moveTo>
                    <a:pt x="330" y="474"/>
                  </a:moveTo>
                  <a:lnTo>
                    <a:pt x="490" y="24"/>
                  </a:lnTo>
                  <a:lnTo>
                    <a:pt x="95" y="0"/>
                  </a:lnTo>
                  <a:lnTo>
                    <a:pt x="0" y="282"/>
                  </a:lnTo>
                  <a:lnTo>
                    <a:pt x="330" y="474"/>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7" name="Freeform 1501"/>
            <p:cNvSpPr/>
            <p:nvPr/>
          </p:nvSpPr>
          <p:spPr bwMode="auto">
            <a:xfrm>
              <a:off x="4588" y="2442"/>
              <a:ext cx="218" cy="407"/>
            </a:xfrm>
            <a:custGeom>
              <a:avLst/>
              <a:gdLst>
                <a:gd name="T0" fmla="*/ 101 w 218"/>
                <a:gd name="T1" fmla="*/ 352 h 407"/>
                <a:gd name="T2" fmla="*/ 218 w 218"/>
                <a:gd name="T3" fmla="*/ 0 h 407"/>
                <a:gd name="T4" fmla="*/ 126 w 218"/>
                <a:gd name="T5" fmla="*/ 29 h 407"/>
                <a:gd name="T6" fmla="*/ 0 w 218"/>
                <a:gd name="T7" fmla="*/ 407 h 407"/>
                <a:gd name="T8" fmla="*/ 101 w 218"/>
                <a:gd name="T9" fmla="*/ 352 h 407"/>
              </a:gdLst>
              <a:ahLst/>
              <a:cxnLst>
                <a:cxn ang="0">
                  <a:pos x="T0" y="T1"/>
                </a:cxn>
                <a:cxn ang="0">
                  <a:pos x="T2" y="T3"/>
                </a:cxn>
                <a:cxn ang="0">
                  <a:pos x="T4" y="T5"/>
                </a:cxn>
                <a:cxn ang="0">
                  <a:pos x="T6" y="T7"/>
                </a:cxn>
                <a:cxn ang="0">
                  <a:pos x="T8" y="T9"/>
                </a:cxn>
              </a:cxnLst>
              <a:rect l="0" t="0" r="r" b="b"/>
              <a:pathLst>
                <a:path w="218" h="407">
                  <a:moveTo>
                    <a:pt x="101" y="352"/>
                  </a:moveTo>
                  <a:lnTo>
                    <a:pt x="218" y="0"/>
                  </a:lnTo>
                  <a:lnTo>
                    <a:pt x="126" y="29"/>
                  </a:lnTo>
                  <a:lnTo>
                    <a:pt x="0" y="407"/>
                  </a:lnTo>
                  <a:lnTo>
                    <a:pt x="101" y="352"/>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1502"/>
            <p:cNvSpPr/>
            <p:nvPr/>
          </p:nvSpPr>
          <p:spPr bwMode="auto">
            <a:xfrm>
              <a:off x="4017" y="2471"/>
              <a:ext cx="697" cy="954"/>
            </a:xfrm>
            <a:custGeom>
              <a:avLst/>
              <a:gdLst>
                <a:gd name="T0" fmla="*/ 243 w 697"/>
                <a:gd name="T1" fmla="*/ 222 h 954"/>
                <a:gd name="T2" fmla="*/ 0 w 697"/>
                <a:gd name="T3" fmla="*/ 954 h 954"/>
                <a:gd name="T4" fmla="*/ 465 w 697"/>
                <a:gd name="T5" fmla="*/ 699 h 954"/>
                <a:gd name="T6" fmla="*/ 697 w 697"/>
                <a:gd name="T7" fmla="*/ 0 h 954"/>
                <a:gd name="T8" fmla="*/ 243 w 697"/>
                <a:gd name="T9" fmla="*/ 222 h 954"/>
              </a:gdLst>
              <a:ahLst/>
              <a:cxnLst>
                <a:cxn ang="0">
                  <a:pos x="T0" y="T1"/>
                </a:cxn>
                <a:cxn ang="0">
                  <a:pos x="T2" y="T3"/>
                </a:cxn>
                <a:cxn ang="0">
                  <a:pos x="T4" y="T5"/>
                </a:cxn>
                <a:cxn ang="0">
                  <a:pos x="T6" y="T7"/>
                </a:cxn>
                <a:cxn ang="0">
                  <a:pos x="T8" y="T9"/>
                </a:cxn>
              </a:cxnLst>
              <a:rect l="0" t="0" r="r" b="b"/>
              <a:pathLst>
                <a:path w="697" h="954">
                  <a:moveTo>
                    <a:pt x="243" y="222"/>
                  </a:moveTo>
                  <a:lnTo>
                    <a:pt x="0" y="954"/>
                  </a:lnTo>
                  <a:lnTo>
                    <a:pt x="465" y="699"/>
                  </a:lnTo>
                  <a:lnTo>
                    <a:pt x="697" y="0"/>
                  </a:lnTo>
                  <a:lnTo>
                    <a:pt x="243" y="22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1503"/>
            <p:cNvSpPr/>
            <p:nvPr/>
          </p:nvSpPr>
          <p:spPr bwMode="auto">
            <a:xfrm>
              <a:off x="4017" y="2471"/>
              <a:ext cx="697" cy="954"/>
            </a:xfrm>
            <a:custGeom>
              <a:avLst/>
              <a:gdLst>
                <a:gd name="T0" fmla="*/ 243 w 697"/>
                <a:gd name="T1" fmla="*/ 222 h 954"/>
                <a:gd name="T2" fmla="*/ 0 w 697"/>
                <a:gd name="T3" fmla="*/ 954 h 954"/>
                <a:gd name="T4" fmla="*/ 465 w 697"/>
                <a:gd name="T5" fmla="*/ 699 h 954"/>
                <a:gd name="T6" fmla="*/ 697 w 697"/>
                <a:gd name="T7" fmla="*/ 0 h 954"/>
                <a:gd name="T8" fmla="*/ 243 w 697"/>
                <a:gd name="T9" fmla="*/ 222 h 954"/>
              </a:gdLst>
              <a:ahLst/>
              <a:cxnLst>
                <a:cxn ang="0">
                  <a:pos x="T0" y="T1"/>
                </a:cxn>
                <a:cxn ang="0">
                  <a:pos x="T2" y="T3"/>
                </a:cxn>
                <a:cxn ang="0">
                  <a:pos x="T4" y="T5"/>
                </a:cxn>
                <a:cxn ang="0">
                  <a:pos x="T6" y="T7"/>
                </a:cxn>
                <a:cxn ang="0">
                  <a:pos x="T8" y="T9"/>
                </a:cxn>
              </a:cxnLst>
              <a:rect l="0" t="0" r="r" b="b"/>
              <a:pathLst>
                <a:path w="697" h="954">
                  <a:moveTo>
                    <a:pt x="243" y="222"/>
                  </a:moveTo>
                  <a:lnTo>
                    <a:pt x="0" y="954"/>
                  </a:lnTo>
                  <a:lnTo>
                    <a:pt x="465" y="699"/>
                  </a:lnTo>
                  <a:lnTo>
                    <a:pt x="697" y="0"/>
                  </a:lnTo>
                  <a:lnTo>
                    <a:pt x="243" y="22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1504"/>
            <p:cNvSpPr/>
            <p:nvPr/>
          </p:nvSpPr>
          <p:spPr bwMode="auto">
            <a:xfrm>
              <a:off x="4260" y="1754"/>
              <a:ext cx="694" cy="939"/>
            </a:xfrm>
            <a:custGeom>
              <a:avLst/>
              <a:gdLst>
                <a:gd name="T0" fmla="*/ 252 w 694"/>
                <a:gd name="T1" fmla="*/ 186 h 939"/>
                <a:gd name="T2" fmla="*/ 0 w 694"/>
                <a:gd name="T3" fmla="*/ 939 h 939"/>
                <a:gd name="T4" fmla="*/ 454 w 694"/>
                <a:gd name="T5" fmla="*/ 717 h 939"/>
                <a:gd name="T6" fmla="*/ 694 w 694"/>
                <a:gd name="T7" fmla="*/ 0 h 939"/>
                <a:gd name="T8" fmla="*/ 252 w 694"/>
                <a:gd name="T9" fmla="*/ 186 h 939"/>
              </a:gdLst>
              <a:ahLst/>
              <a:cxnLst>
                <a:cxn ang="0">
                  <a:pos x="T0" y="T1"/>
                </a:cxn>
                <a:cxn ang="0">
                  <a:pos x="T2" y="T3"/>
                </a:cxn>
                <a:cxn ang="0">
                  <a:pos x="T4" y="T5"/>
                </a:cxn>
                <a:cxn ang="0">
                  <a:pos x="T6" y="T7"/>
                </a:cxn>
                <a:cxn ang="0">
                  <a:pos x="T8" y="T9"/>
                </a:cxn>
              </a:cxnLst>
              <a:rect l="0" t="0" r="r" b="b"/>
              <a:pathLst>
                <a:path w="694" h="939">
                  <a:moveTo>
                    <a:pt x="252" y="186"/>
                  </a:moveTo>
                  <a:lnTo>
                    <a:pt x="0" y="939"/>
                  </a:lnTo>
                  <a:lnTo>
                    <a:pt x="454" y="717"/>
                  </a:lnTo>
                  <a:lnTo>
                    <a:pt x="694" y="0"/>
                  </a:lnTo>
                  <a:lnTo>
                    <a:pt x="252" y="18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1505"/>
            <p:cNvSpPr/>
            <p:nvPr/>
          </p:nvSpPr>
          <p:spPr bwMode="auto">
            <a:xfrm>
              <a:off x="4260" y="1754"/>
              <a:ext cx="694" cy="939"/>
            </a:xfrm>
            <a:custGeom>
              <a:avLst/>
              <a:gdLst>
                <a:gd name="T0" fmla="*/ 252 w 694"/>
                <a:gd name="T1" fmla="*/ 186 h 939"/>
                <a:gd name="T2" fmla="*/ 0 w 694"/>
                <a:gd name="T3" fmla="*/ 939 h 939"/>
                <a:gd name="T4" fmla="*/ 454 w 694"/>
                <a:gd name="T5" fmla="*/ 717 h 939"/>
                <a:gd name="T6" fmla="*/ 694 w 694"/>
                <a:gd name="T7" fmla="*/ 0 h 939"/>
                <a:gd name="T8" fmla="*/ 252 w 694"/>
                <a:gd name="T9" fmla="*/ 186 h 939"/>
              </a:gdLst>
              <a:ahLst/>
              <a:cxnLst>
                <a:cxn ang="0">
                  <a:pos x="T0" y="T1"/>
                </a:cxn>
                <a:cxn ang="0">
                  <a:pos x="T2" y="T3"/>
                </a:cxn>
                <a:cxn ang="0">
                  <a:pos x="T4" y="T5"/>
                </a:cxn>
                <a:cxn ang="0">
                  <a:pos x="T6" y="T7"/>
                </a:cxn>
                <a:cxn ang="0">
                  <a:pos x="T8" y="T9"/>
                </a:cxn>
              </a:cxnLst>
              <a:rect l="0" t="0" r="r" b="b"/>
              <a:pathLst>
                <a:path w="694" h="939">
                  <a:moveTo>
                    <a:pt x="252" y="186"/>
                  </a:moveTo>
                  <a:lnTo>
                    <a:pt x="0" y="939"/>
                  </a:lnTo>
                  <a:lnTo>
                    <a:pt x="454" y="717"/>
                  </a:lnTo>
                  <a:lnTo>
                    <a:pt x="694" y="0"/>
                  </a:lnTo>
                  <a:lnTo>
                    <a:pt x="252" y="18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1506"/>
            <p:cNvSpPr/>
            <p:nvPr/>
          </p:nvSpPr>
          <p:spPr bwMode="auto">
            <a:xfrm>
              <a:off x="3204" y="622"/>
              <a:ext cx="586" cy="767"/>
            </a:xfrm>
            <a:custGeom>
              <a:avLst/>
              <a:gdLst>
                <a:gd name="T0" fmla="*/ 32 w 586"/>
                <a:gd name="T1" fmla="*/ 548 h 767"/>
                <a:gd name="T2" fmla="*/ 0 w 586"/>
                <a:gd name="T3" fmla="*/ 0 h 767"/>
                <a:gd name="T4" fmla="*/ 586 w 586"/>
                <a:gd name="T5" fmla="*/ 313 h 767"/>
                <a:gd name="T6" fmla="*/ 424 w 586"/>
                <a:gd name="T7" fmla="*/ 767 h 767"/>
                <a:gd name="T8" fmla="*/ 32 w 586"/>
                <a:gd name="T9" fmla="*/ 548 h 767"/>
              </a:gdLst>
              <a:ahLst/>
              <a:cxnLst>
                <a:cxn ang="0">
                  <a:pos x="T0" y="T1"/>
                </a:cxn>
                <a:cxn ang="0">
                  <a:pos x="T2" y="T3"/>
                </a:cxn>
                <a:cxn ang="0">
                  <a:pos x="T4" y="T5"/>
                </a:cxn>
                <a:cxn ang="0">
                  <a:pos x="T6" y="T7"/>
                </a:cxn>
                <a:cxn ang="0">
                  <a:pos x="T8" y="T9"/>
                </a:cxn>
              </a:cxnLst>
              <a:rect l="0" t="0" r="r" b="b"/>
              <a:pathLst>
                <a:path w="586" h="767">
                  <a:moveTo>
                    <a:pt x="32" y="548"/>
                  </a:moveTo>
                  <a:lnTo>
                    <a:pt x="0" y="0"/>
                  </a:lnTo>
                  <a:lnTo>
                    <a:pt x="586" y="313"/>
                  </a:lnTo>
                  <a:lnTo>
                    <a:pt x="424" y="767"/>
                  </a:lnTo>
                  <a:lnTo>
                    <a:pt x="32" y="548"/>
                  </a:ln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1507"/>
            <p:cNvSpPr/>
            <p:nvPr/>
          </p:nvSpPr>
          <p:spPr bwMode="auto">
            <a:xfrm>
              <a:off x="3204" y="622"/>
              <a:ext cx="586" cy="767"/>
            </a:xfrm>
            <a:custGeom>
              <a:avLst/>
              <a:gdLst>
                <a:gd name="T0" fmla="*/ 32 w 586"/>
                <a:gd name="T1" fmla="*/ 548 h 767"/>
                <a:gd name="T2" fmla="*/ 0 w 586"/>
                <a:gd name="T3" fmla="*/ 0 h 767"/>
                <a:gd name="T4" fmla="*/ 586 w 586"/>
                <a:gd name="T5" fmla="*/ 313 h 767"/>
                <a:gd name="T6" fmla="*/ 424 w 586"/>
                <a:gd name="T7" fmla="*/ 767 h 767"/>
                <a:gd name="T8" fmla="*/ 32 w 586"/>
                <a:gd name="T9" fmla="*/ 548 h 767"/>
              </a:gdLst>
              <a:ahLst/>
              <a:cxnLst>
                <a:cxn ang="0">
                  <a:pos x="T0" y="T1"/>
                </a:cxn>
                <a:cxn ang="0">
                  <a:pos x="T2" y="T3"/>
                </a:cxn>
                <a:cxn ang="0">
                  <a:pos x="T4" y="T5"/>
                </a:cxn>
                <a:cxn ang="0">
                  <a:pos x="T6" y="T7"/>
                </a:cxn>
                <a:cxn ang="0">
                  <a:pos x="T8" y="T9"/>
                </a:cxn>
              </a:cxnLst>
              <a:rect l="0" t="0" r="r" b="b"/>
              <a:pathLst>
                <a:path w="586" h="767">
                  <a:moveTo>
                    <a:pt x="32" y="548"/>
                  </a:moveTo>
                  <a:lnTo>
                    <a:pt x="0" y="0"/>
                  </a:lnTo>
                  <a:lnTo>
                    <a:pt x="586" y="313"/>
                  </a:lnTo>
                  <a:lnTo>
                    <a:pt x="424" y="767"/>
                  </a:lnTo>
                  <a:lnTo>
                    <a:pt x="32" y="54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1508"/>
            <p:cNvSpPr/>
            <p:nvPr/>
          </p:nvSpPr>
          <p:spPr bwMode="auto">
            <a:xfrm>
              <a:off x="4480" y="1296"/>
              <a:ext cx="235" cy="309"/>
            </a:xfrm>
            <a:custGeom>
              <a:avLst/>
              <a:gdLst>
                <a:gd name="T0" fmla="*/ 235 w 235"/>
                <a:gd name="T1" fmla="*/ 0 h 309"/>
                <a:gd name="T2" fmla="*/ 220 w 235"/>
                <a:gd name="T3" fmla="*/ 309 h 309"/>
                <a:gd name="T4" fmla="*/ 0 w 235"/>
                <a:gd name="T5" fmla="*/ 271 h 309"/>
                <a:gd name="T6" fmla="*/ 37 w 235"/>
                <a:gd name="T7" fmla="*/ 199 h 309"/>
                <a:gd name="T8" fmla="*/ 235 w 235"/>
                <a:gd name="T9" fmla="*/ 0 h 309"/>
              </a:gdLst>
              <a:ahLst/>
              <a:cxnLst>
                <a:cxn ang="0">
                  <a:pos x="T0" y="T1"/>
                </a:cxn>
                <a:cxn ang="0">
                  <a:pos x="T2" y="T3"/>
                </a:cxn>
                <a:cxn ang="0">
                  <a:pos x="T4" y="T5"/>
                </a:cxn>
                <a:cxn ang="0">
                  <a:pos x="T6" y="T7"/>
                </a:cxn>
                <a:cxn ang="0">
                  <a:pos x="T8" y="T9"/>
                </a:cxn>
              </a:cxnLst>
              <a:rect l="0" t="0" r="r" b="b"/>
              <a:pathLst>
                <a:path w="235" h="309">
                  <a:moveTo>
                    <a:pt x="235" y="0"/>
                  </a:moveTo>
                  <a:lnTo>
                    <a:pt x="220" y="309"/>
                  </a:lnTo>
                  <a:lnTo>
                    <a:pt x="0" y="271"/>
                  </a:lnTo>
                  <a:lnTo>
                    <a:pt x="37" y="199"/>
                  </a:lnTo>
                  <a:lnTo>
                    <a:pt x="235"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1510"/>
            <p:cNvSpPr/>
            <p:nvPr/>
          </p:nvSpPr>
          <p:spPr bwMode="auto">
            <a:xfrm>
              <a:off x="4219" y="922"/>
              <a:ext cx="101" cy="121"/>
            </a:xfrm>
            <a:custGeom>
              <a:avLst/>
              <a:gdLst>
                <a:gd name="T0" fmla="*/ 101 w 101"/>
                <a:gd name="T1" fmla="*/ 54 h 121"/>
                <a:gd name="T2" fmla="*/ 0 w 101"/>
                <a:gd name="T3" fmla="*/ 0 h 121"/>
                <a:gd name="T4" fmla="*/ 26 w 101"/>
                <a:gd name="T5" fmla="*/ 121 h 121"/>
                <a:gd name="T6" fmla="*/ 101 w 101"/>
                <a:gd name="T7" fmla="*/ 54 h 121"/>
              </a:gdLst>
              <a:ahLst/>
              <a:cxnLst>
                <a:cxn ang="0">
                  <a:pos x="T0" y="T1"/>
                </a:cxn>
                <a:cxn ang="0">
                  <a:pos x="T2" y="T3"/>
                </a:cxn>
                <a:cxn ang="0">
                  <a:pos x="T4" y="T5"/>
                </a:cxn>
                <a:cxn ang="0">
                  <a:pos x="T6" y="T7"/>
                </a:cxn>
              </a:cxnLst>
              <a:rect l="0" t="0" r="r" b="b"/>
              <a:pathLst>
                <a:path w="101" h="121">
                  <a:moveTo>
                    <a:pt x="101" y="54"/>
                  </a:moveTo>
                  <a:lnTo>
                    <a:pt x="0" y="0"/>
                  </a:lnTo>
                  <a:lnTo>
                    <a:pt x="26" y="121"/>
                  </a:lnTo>
                  <a:lnTo>
                    <a:pt x="101" y="54"/>
                  </a:ln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1511"/>
            <p:cNvSpPr/>
            <p:nvPr/>
          </p:nvSpPr>
          <p:spPr bwMode="auto">
            <a:xfrm>
              <a:off x="3769" y="513"/>
              <a:ext cx="499" cy="955"/>
            </a:xfrm>
            <a:custGeom>
              <a:avLst/>
              <a:gdLst>
                <a:gd name="T0" fmla="*/ 201 w 499"/>
                <a:gd name="T1" fmla="*/ 159 h 955"/>
                <a:gd name="T2" fmla="*/ 499 w 499"/>
                <a:gd name="T3" fmla="*/ 0 h 955"/>
                <a:gd name="T4" fmla="*/ 476 w 499"/>
                <a:gd name="T5" fmla="*/ 530 h 955"/>
                <a:gd name="T6" fmla="*/ 450 w 499"/>
                <a:gd name="T7" fmla="*/ 573 h 955"/>
                <a:gd name="T8" fmla="*/ 0 w 499"/>
                <a:gd name="T9" fmla="*/ 955 h 955"/>
                <a:gd name="T10" fmla="*/ 21 w 499"/>
                <a:gd name="T11" fmla="*/ 422 h 955"/>
                <a:gd name="T12" fmla="*/ 201 w 499"/>
                <a:gd name="T13" fmla="*/ 159 h 955"/>
              </a:gdLst>
              <a:ahLst/>
              <a:cxnLst>
                <a:cxn ang="0">
                  <a:pos x="T0" y="T1"/>
                </a:cxn>
                <a:cxn ang="0">
                  <a:pos x="T2" y="T3"/>
                </a:cxn>
                <a:cxn ang="0">
                  <a:pos x="T4" y="T5"/>
                </a:cxn>
                <a:cxn ang="0">
                  <a:pos x="T6" y="T7"/>
                </a:cxn>
                <a:cxn ang="0">
                  <a:pos x="T8" y="T9"/>
                </a:cxn>
                <a:cxn ang="0">
                  <a:pos x="T10" y="T11"/>
                </a:cxn>
                <a:cxn ang="0">
                  <a:pos x="T12" y="T13"/>
                </a:cxn>
              </a:cxnLst>
              <a:rect l="0" t="0" r="r" b="b"/>
              <a:pathLst>
                <a:path w="499" h="955">
                  <a:moveTo>
                    <a:pt x="201" y="159"/>
                  </a:moveTo>
                  <a:lnTo>
                    <a:pt x="499" y="0"/>
                  </a:lnTo>
                  <a:lnTo>
                    <a:pt x="476" y="530"/>
                  </a:lnTo>
                  <a:lnTo>
                    <a:pt x="450" y="573"/>
                  </a:lnTo>
                  <a:lnTo>
                    <a:pt x="0" y="955"/>
                  </a:lnTo>
                  <a:lnTo>
                    <a:pt x="21" y="422"/>
                  </a:lnTo>
                  <a:lnTo>
                    <a:pt x="201" y="159"/>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1512"/>
            <p:cNvSpPr/>
            <p:nvPr/>
          </p:nvSpPr>
          <p:spPr bwMode="auto">
            <a:xfrm>
              <a:off x="4149" y="976"/>
              <a:ext cx="171" cy="300"/>
            </a:xfrm>
            <a:custGeom>
              <a:avLst/>
              <a:gdLst>
                <a:gd name="T0" fmla="*/ 88 w 171"/>
                <a:gd name="T1" fmla="*/ 120 h 300"/>
                <a:gd name="T2" fmla="*/ 96 w 171"/>
                <a:gd name="T3" fmla="*/ 67 h 300"/>
                <a:gd name="T4" fmla="*/ 171 w 171"/>
                <a:gd name="T5" fmla="*/ 0 h 300"/>
                <a:gd name="T6" fmla="*/ 158 w 171"/>
                <a:gd name="T7" fmla="*/ 300 h 300"/>
                <a:gd name="T8" fmla="*/ 0 w 171"/>
                <a:gd name="T9" fmla="*/ 151 h 300"/>
                <a:gd name="T10" fmla="*/ 88 w 171"/>
                <a:gd name="T11" fmla="*/ 120 h 300"/>
              </a:gdLst>
              <a:ahLst/>
              <a:cxnLst>
                <a:cxn ang="0">
                  <a:pos x="T0" y="T1"/>
                </a:cxn>
                <a:cxn ang="0">
                  <a:pos x="T2" y="T3"/>
                </a:cxn>
                <a:cxn ang="0">
                  <a:pos x="T4" y="T5"/>
                </a:cxn>
                <a:cxn ang="0">
                  <a:pos x="T6" y="T7"/>
                </a:cxn>
                <a:cxn ang="0">
                  <a:pos x="T8" y="T9"/>
                </a:cxn>
                <a:cxn ang="0">
                  <a:pos x="T10" y="T11"/>
                </a:cxn>
              </a:cxnLst>
              <a:rect l="0" t="0" r="r" b="b"/>
              <a:pathLst>
                <a:path w="171" h="300">
                  <a:moveTo>
                    <a:pt x="88" y="120"/>
                  </a:moveTo>
                  <a:lnTo>
                    <a:pt x="96" y="67"/>
                  </a:lnTo>
                  <a:lnTo>
                    <a:pt x="171" y="0"/>
                  </a:lnTo>
                  <a:lnTo>
                    <a:pt x="158" y="300"/>
                  </a:lnTo>
                  <a:lnTo>
                    <a:pt x="0" y="151"/>
                  </a:lnTo>
                  <a:lnTo>
                    <a:pt x="88" y="120"/>
                  </a:ln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1513"/>
            <p:cNvSpPr/>
            <p:nvPr/>
          </p:nvSpPr>
          <p:spPr bwMode="auto">
            <a:xfrm>
              <a:off x="4052" y="1043"/>
              <a:ext cx="663" cy="453"/>
            </a:xfrm>
            <a:custGeom>
              <a:avLst/>
              <a:gdLst>
                <a:gd name="T0" fmla="*/ 193 w 663"/>
                <a:gd name="T1" fmla="*/ 0 h 453"/>
                <a:gd name="T2" fmla="*/ 663 w 663"/>
                <a:gd name="T3" fmla="*/ 253 h 453"/>
                <a:gd name="T4" fmla="*/ 463 w 663"/>
                <a:gd name="T5" fmla="*/ 453 h 453"/>
                <a:gd name="T6" fmla="*/ 0 w 663"/>
                <a:gd name="T7" fmla="*/ 190 h 453"/>
                <a:gd name="T8" fmla="*/ 97 w 663"/>
                <a:gd name="T9" fmla="*/ 84 h 453"/>
                <a:gd name="T10" fmla="*/ 193 w 663"/>
                <a:gd name="T11" fmla="*/ 0 h 453"/>
              </a:gdLst>
              <a:ahLst/>
              <a:cxnLst>
                <a:cxn ang="0">
                  <a:pos x="T0" y="T1"/>
                </a:cxn>
                <a:cxn ang="0">
                  <a:pos x="T2" y="T3"/>
                </a:cxn>
                <a:cxn ang="0">
                  <a:pos x="T4" y="T5"/>
                </a:cxn>
                <a:cxn ang="0">
                  <a:pos x="T6" y="T7"/>
                </a:cxn>
                <a:cxn ang="0">
                  <a:pos x="T8" y="T9"/>
                </a:cxn>
                <a:cxn ang="0">
                  <a:pos x="T10" y="T11"/>
                </a:cxn>
              </a:cxnLst>
              <a:rect l="0" t="0" r="r" b="b"/>
              <a:pathLst>
                <a:path w="663" h="453">
                  <a:moveTo>
                    <a:pt x="193" y="0"/>
                  </a:moveTo>
                  <a:lnTo>
                    <a:pt x="663" y="253"/>
                  </a:lnTo>
                  <a:lnTo>
                    <a:pt x="463" y="453"/>
                  </a:lnTo>
                  <a:lnTo>
                    <a:pt x="0" y="190"/>
                  </a:lnTo>
                  <a:lnTo>
                    <a:pt x="97" y="84"/>
                  </a:lnTo>
                  <a:lnTo>
                    <a:pt x="193"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9" name="Freeform 1514"/>
            <p:cNvSpPr/>
            <p:nvPr/>
          </p:nvSpPr>
          <p:spPr bwMode="auto">
            <a:xfrm>
              <a:off x="4052" y="1043"/>
              <a:ext cx="663" cy="453"/>
            </a:xfrm>
            <a:custGeom>
              <a:avLst/>
              <a:gdLst>
                <a:gd name="T0" fmla="*/ 193 w 663"/>
                <a:gd name="T1" fmla="*/ 0 h 453"/>
                <a:gd name="T2" fmla="*/ 663 w 663"/>
                <a:gd name="T3" fmla="*/ 253 h 453"/>
                <a:gd name="T4" fmla="*/ 463 w 663"/>
                <a:gd name="T5" fmla="*/ 453 h 453"/>
                <a:gd name="T6" fmla="*/ 0 w 663"/>
                <a:gd name="T7" fmla="*/ 190 h 453"/>
                <a:gd name="T8" fmla="*/ 97 w 663"/>
                <a:gd name="T9" fmla="*/ 84 h 453"/>
                <a:gd name="T10" fmla="*/ 193 w 663"/>
                <a:gd name="T11" fmla="*/ 0 h 453"/>
              </a:gdLst>
              <a:ahLst/>
              <a:cxnLst>
                <a:cxn ang="0">
                  <a:pos x="T0" y="T1"/>
                </a:cxn>
                <a:cxn ang="0">
                  <a:pos x="T2" y="T3"/>
                </a:cxn>
                <a:cxn ang="0">
                  <a:pos x="T4" y="T5"/>
                </a:cxn>
                <a:cxn ang="0">
                  <a:pos x="T6" y="T7"/>
                </a:cxn>
                <a:cxn ang="0">
                  <a:pos x="T8" y="T9"/>
                </a:cxn>
                <a:cxn ang="0">
                  <a:pos x="T10" y="T11"/>
                </a:cxn>
              </a:cxnLst>
              <a:rect l="0" t="0" r="r" b="b"/>
              <a:pathLst>
                <a:path w="663" h="453">
                  <a:moveTo>
                    <a:pt x="193" y="0"/>
                  </a:moveTo>
                  <a:lnTo>
                    <a:pt x="663" y="253"/>
                  </a:lnTo>
                  <a:lnTo>
                    <a:pt x="463" y="453"/>
                  </a:lnTo>
                  <a:lnTo>
                    <a:pt x="0" y="190"/>
                  </a:lnTo>
                  <a:lnTo>
                    <a:pt x="97" y="84"/>
                  </a:lnTo>
                  <a:lnTo>
                    <a:pt x="19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0" name="Freeform 1515"/>
            <p:cNvSpPr/>
            <p:nvPr/>
          </p:nvSpPr>
          <p:spPr bwMode="auto">
            <a:xfrm>
              <a:off x="4214" y="1279"/>
              <a:ext cx="218" cy="313"/>
            </a:xfrm>
            <a:custGeom>
              <a:avLst/>
              <a:gdLst>
                <a:gd name="T0" fmla="*/ 218 w 218"/>
                <a:gd name="T1" fmla="*/ 0 h 313"/>
                <a:gd name="T2" fmla="*/ 203 w 218"/>
                <a:gd name="T3" fmla="*/ 313 h 313"/>
                <a:gd name="T4" fmla="*/ 0 w 218"/>
                <a:gd name="T5" fmla="*/ 141 h 313"/>
                <a:gd name="T6" fmla="*/ 218 w 218"/>
                <a:gd name="T7" fmla="*/ 0 h 313"/>
              </a:gdLst>
              <a:ahLst/>
              <a:cxnLst>
                <a:cxn ang="0">
                  <a:pos x="T0" y="T1"/>
                </a:cxn>
                <a:cxn ang="0">
                  <a:pos x="T2" y="T3"/>
                </a:cxn>
                <a:cxn ang="0">
                  <a:pos x="T4" y="T5"/>
                </a:cxn>
                <a:cxn ang="0">
                  <a:pos x="T6" y="T7"/>
                </a:cxn>
              </a:cxnLst>
              <a:rect l="0" t="0" r="r" b="b"/>
              <a:pathLst>
                <a:path w="218" h="313">
                  <a:moveTo>
                    <a:pt x="218" y="0"/>
                  </a:moveTo>
                  <a:lnTo>
                    <a:pt x="203" y="313"/>
                  </a:lnTo>
                  <a:lnTo>
                    <a:pt x="0" y="141"/>
                  </a:lnTo>
                  <a:lnTo>
                    <a:pt x="218" y="0"/>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1" name="Freeform 1516"/>
            <p:cNvSpPr/>
            <p:nvPr/>
          </p:nvSpPr>
          <p:spPr bwMode="auto">
            <a:xfrm>
              <a:off x="4214" y="1279"/>
              <a:ext cx="218" cy="313"/>
            </a:xfrm>
            <a:custGeom>
              <a:avLst/>
              <a:gdLst>
                <a:gd name="T0" fmla="*/ 218 w 218"/>
                <a:gd name="T1" fmla="*/ 0 h 313"/>
                <a:gd name="T2" fmla="*/ 203 w 218"/>
                <a:gd name="T3" fmla="*/ 313 h 313"/>
                <a:gd name="T4" fmla="*/ 0 w 218"/>
                <a:gd name="T5" fmla="*/ 141 h 313"/>
                <a:gd name="T6" fmla="*/ 218 w 218"/>
                <a:gd name="T7" fmla="*/ 0 h 313"/>
              </a:gdLst>
              <a:ahLst/>
              <a:cxnLst>
                <a:cxn ang="0">
                  <a:pos x="T0" y="T1"/>
                </a:cxn>
                <a:cxn ang="0">
                  <a:pos x="T2" y="T3"/>
                </a:cxn>
                <a:cxn ang="0">
                  <a:pos x="T4" y="T5"/>
                </a:cxn>
                <a:cxn ang="0">
                  <a:pos x="T6" y="T7"/>
                </a:cxn>
              </a:cxnLst>
              <a:rect l="0" t="0" r="r" b="b"/>
              <a:pathLst>
                <a:path w="218" h="313">
                  <a:moveTo>
                    <a:pt x="218" y="0"/>
                  </a:moveTo>
                  <a:lnTo>
                    <a:pt x="203" y="313"/>
                  </a:lnTo>
                  <a:lnTo>
                    <a:pt x="0" y="141"/>
                  </a:lnTo>
                  <a:lnTo>
                    <a:pt x="21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Freeform 1517"/>
            <p:cNvSpPr/>
            <p:nvPr/>
          </p:nvSpPr>
          <p:spPr bwMode="auto">
            <a:xfrm>
              <a:off x="3280" y="935"/>
              <a:ext cx="1152" cy="806"/>
            </a:xfrm>
            <a:custGeom>
              <a:avLst/>
              <a:gdLst>
                <a:gd name="T0" fmla="*/ 0 w 1152"/>
                <a:gd name="T1" fmla="*/ 450 h 806"/>
                <a:gd name="T2" fmla="*/ 639 w 1152"/>
                <a:gd name="T3" fmla="*/ 806 h 806"/>
                <a:gd name="T4" fmla="*/ 1152 w 1152"/>
                <a:gd name="T5" fmla="*/ 344 h 806"/>
                <a:gd name="T6" fmla="*/ 510 w 1152"/>
                <a:gd name="T7" fmla="*/ 0 h 806"/>
                <a:gd name="T8" fmla="*/ 0 w 1152"/>
                <a:gd name="T9" fmla="*/ 450 h 806"/>
              </a:gdLst>
              <a:ahLst/>
              <a:cxnLst>
                <a:cxn ang="0">
                  <a:pos x="T0" y="T1"/>
                </a:cxn>
                <a:cxn ang="0">
                  <a:pos x="T2" y="T3"/>
                </a:cxn>
                <a:cxn ang="0">
                  <a:pos x="T4" y="T5"/>
                </a:cxn>
                <a:cxn ang="0">
                  <a:pos x="T6" y="T7"/>
                </a:cxn>
                <a:cxn ang="0">
                  <a:pos x="T8" y="T9"/>
                </a:cxn>
              </a:cxnLst>
              <a:rect l="0" t="0" r="r" b="b"/>
              <a:pathLst>
                <a:path w="1152" h="806">
                  <a:moveTo>
                    <a:pt x="0" y="450"/>
                  </a:moveTo>
                  <a:lnTo>
                    <a:pt x="639" y="806"/>
                  </a:lnTo>
                  <a:lnTo>
                    <a:pt x="1152" y="344"/>
                  </a:lnTo>
                  <a:lnTo>
                    <a:pt x="510" y="0"/>
                  </a:lnTo>
                  <a:lnTo>
                    <a:pt x="0" y="45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3" name="Freeform 1518"/>
            <p:cNvSpPr/>
            <p:nvPr/>
          </p:nvSpPr>
          <p:spPr bwMode="auto">
            <a:xfrm>
              <a:off x="3280" y="935"/>
              <a:ext cx="1152" cy="806"/>
            </a:xfrm>
            <a:custGeom>
              <a:avLst/>
              <a:gdLst>
                <a:gd name="T0" fmla="*/ 0 w 1152"/>
                <a:gd name="T1" fmla="*/ 450 h 806"/>
                <a:gd name="T2" fmla="*/ 639 w 1152"/>
                <a:gd name="T3" fmla="*/ 806 h 806"/>
                <a:gd name="T4" fmla="*/ 1152 w 1152"/>
                <a:gd name="T5" fmla="*/ 344 h 806"/>
                <a:gd name="T6" fmla="*/ 510 w 1152"/>
                <a:gd name="T7" fmla="*/ 0 h 806"/>
                <a:gd name="T8" fmla="*/ 0 w 1152"/>
                <a:gd name="T9" fmla="*/ 450 h 806"/>
              </a:gdLst>
              <a:ahLst/>
              <a:cxnLst>
                <a:cxn ang="0">
                  <a:pos x="T0" y="T1"/>
                </a:cxn>
                <a:cxn ang="0">
                  <a:pos x="T2" y="T3"/>
                </a:cxn>
                <a:cxn ang="0">
                  <a:pos x="T4" y="T5"/>
                </a:cxn>
                <a:cxn ang="0">
                  <a:pos x="T6" y="T7"/>
                </a:cxn>
                <a:cxn ang="0">
                  <a:pos x="T8" y="T9"/>
                </a:cxn>
              </a:cxnLst>
              <a:rect l="0" t="0" r="r" b="b"/>
              <a:pathLst>
                <a:path w="1152" h="806">
                  <a:moveTo>
                    <a:pt x="0" y="450"/>
                  </a:moveTo>
                  <a:lnTo>
                    <a:pt x="639" y="806"/>
                  </a:lnTo>
                  <a:lnTo>
                    <a:pt x="1152" y="344"/>
                  </a:lnTo>
                  <a:lnTo>
                    <a:pt x="510" y="0"/>
                  </a:lnTo>
                  <a:lnTo>
                    <a:pt x="0" y="4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4" name="Freeform 1519"/>
            <p:cNvSpPr/>
            <p:nvPr/>
          </p:nvSpPr>
          <p:spPr bwMode="auto">
            <a:xfrm>
              <a:off x="3826" y="1391"/>
              <a:ext cx="1128" cy="558"/>
            </a:xfrm>
            <a:custGeom>
              <a:avLst/>
              <a:gdLst>
                <a:gd name="T0" fmla="*/ 0 w 1128"/>
                <a:gd name="T1" fmla="*/ 174 h 558"/>
                <a:gd name="T2" fmla="*/ 686 w 1128"/>
                <a:gd name="T3" fmla="*/ 558 h 558"/>
                <a:gd name="T4" fmla="*/ 1128 w 1128"/>
                <a:gd name="T5" fmla="*/ 372 h 558"/>
                <a:gd name="T6" fmla="*/ 494 w 1128"/>
                <a:gd name="T7" fmla="*/ 0 h 558"/>
                <a:gd name="T8" fmla="*/ 0 w 1128"/>
                <a:gd name="T9" fmla="*/ 174 h 558"/>
              </a:gdLst>
              <a:ahLst/>
              <a:cxnLst>
                <a:cxn ang="0">
                  <a:pos x="T0" y="T1"/>
                </a:cxn>
                <a:cxn ang="0">
                  <a:pos x="T2" y="T3"/>
                </a:cxn>
                <a:cxn ang="0">
                  <a:pos x="T4" y="T5"/>
                </a:cxn>
                <a:cxn ang="0">
                  <a:pos x="T6" y="T7"/>
                </a:cxn>
                <a:cxn ang="0">
                  <a:pos x="T8" y="T9"/>
                </a:cxn>
              </a:cxnLst>
              <a:rect l="0" t="0" r="r" b="b"/>
              <a:pathLst>
                <a:path w="1128" h="558">
                  <a:moveTo>
                    <a:pt x="0" y="174"/>
                  </a:moveTo>
                  <a:lnTo>
                    <a:pt x="686" y="558"/>
                  </a:lnTo>
                  <a:lnTo>
                    <a:pt x="1128" y="372"/>
                  </a:lnTo>
                  <a:lnTo>
                    <a:pt x="494" y="0"/>
                  </a:lnTo>
                  <a:lnTo>
                    <a:pt x="0" y="174"/>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5" name="Freeform 1520"/>
            <p:cNvSpPr/>
            <p:nvPr/>
          </p:nvSpPr>
          <p:spPr bwMode="auto">
            <a:xfrm>
              <a:off x="3826" y="1382"/>
              <a:ext cx="1128" cy="558"/>
            </a:xfrm>
            <a:custGeom>
              <a:avLst/>
              <a:gdLst>
                <a:gd name="T0" fmla="*/ 0 w 1128"/>
                <a:gd name="T1" fmla="*/ 174 h 558"/>
                <a:gd name="T2" fmla="*/ 686 w 1128"/>
                <a:gd name="T3" fmla="*/ 558 h 558"/>
                <a:gd name="T4" fmla="*/ 1128 w 1128"/>
                <a:gd name="T5" fmla="*/ 372 h 558"/>
                <a:gd name="T6" fmla="*/ 494 w 1128"/>
                <a:gd name="T7" fmla="*/ 0 h 558"/>
                <a:gd name="T8" fmla="*/ 0 w 1128"/>
                <a:gd name="T9" fmla="*/ 174 h 558"/>
              </a:gdLst>
              <a:ahLst/>
              <a:cxnLst>
                <a:cxn ang="0">
                  <a:pos x="T0" y="T1"/>
                </a:cxn>
                <a:cxn ang="0">
                  <a:pos x="T2" y="T3"/>
                </a:cxn>
                <a:cxn ang="0">
                  <a:pos x="T4" y="T5"/>
                </a:cxn>
                <a:cxn ang="0">
                  <a:pos x="T6" y="T7"/>
                </a:cxn>
                <a:cxn ang="0">
                  <a:pos x="T8" y="T9"/>
                </a:cxn>
              </a:cxnLst>
              <a:rect l="0" t="0" r="r" b="b"/>
              <a:pathLst>
                <a:path w="1128" h="558">
                  <a:moveTo>
                    <a:pt x="0" y="174"/>
                  </a:moveTo>
                  <a:lnTo>
                    <a:pt x="686" y="558"/>
                  </a:lnTo>
                  <a:lnTo>
                    <a:pt x="1128" y="372"/>
                  </a:lnTo>
                  <a:lnTo>
                    <a:pt x="494" y="0"/>
                  </a:lnTo>
                  <a:lnTo>
                    <a:pt x="0" y="1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Freeform 1521"/>
            <p:cNvSpPr/>
            <p:nvPr/>
          </p:nvSpPr>
          <p:spPr bwMode="auto">
            <a:xfrm>
              <a:off x="4949" y="2100"/>
              <a:ext cx="584" cy="845"/>
            </a:xfrm>
            <a:custGeom>
              <a:avLst/>
              <a:gdLst>
                <a:gd name="T0" fmla="*/ 0 w 584"/>
                <a:gd name="T1" fmla="*/ 845 h 845"/>
                <a:gd name="T2" fmla="*/ 341 w 584"/>
                <a:gd name="T3" fmla="*/ 658 h 845"/>
                <a:gd name="T4" fmla="*/ 584 w 584"/>
                <a:gd name="T5" fmla="*/ 0 h 845"/>
                <a:gd name="T6" fmla="*/ 483 w 584"/>
                <a:gd name="T7" fmla="*/ 40 h 845"/>
                <a:gd name="T8" fmla="*/ 160 w 584"/>
                <a:gd name="T9" fmla="*/ 395 h 845"/>
                <a:gd name="T10" fmla="*/ 0 w 584"/>
                <a:gd name="T11" fmla="*/ 845 h 845"/>
              </a:gdLst>
              <a:ahLst/>
              <a:cxnLst>
                <a:cxn ang="0">
                  <a:pos x="T0" y="T1"/>
                </a:cxn>
                <a:cxn ang="0">
                  <a:pos x="T2" y="T3"/>
                </a:cxn>
                <a:cxn ang="0">
                  <a:pos x="T4" y="T5"/>
                </a:cxn>
                <a:cxn ang="0">
                  <a:pos x="T6" y="T7"/>
                </a:cxn>
                <a:cxn ang="0">
                  <a:pos x="T8" y="T9"/>
                </a:cxn>
                <a:cxn ang="0">
                  <a:pos x="T10" y="T11"/>
                </a:cxn>
              </a:cxnLst>
              <a:rect l="0" t="0" r="r" b="b"/>
              <a:pathLst>
                <a:path w="584" h="845">
                  <a:moveTo>
                    <a:pt x="0" y="845"/>
                  </a:moveTo>
                  <a:lnTo>
                    <a:pt x="341" y="658"/>
                  </a:lnTo>
                  <a:lnTo>
                    <a:pt x="584" y="0"/>
                  </a:lnTo>
                  <a:lnTo>
                    <a:pt x="483" y="40"/>
                  </a:lnTo>
                  <a:lnTo>
                    <a:pt x="160" y="395"/>
                  </a:lnTo>
                  <a:lnTo>
                    <a:pt x="0" y="845"/>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1522"/>
            <p:cNvSpPr/>
            <p:nvPr/>
          </p:nvSpPr>
          <p:spPr bwMode="auto">
            <a:xfrm>
              <a:off x="4830" y="1221"/>
              <a:ext cx="723" cy="593"/>
            </a:xfrm>
            <a:custGeom>
              <a:avLst/>
              <a:gdLst>
                <a:gd name="T0" fmla="*/ 0 w 723"/>
                <a:gd name="T1" fmla="*/ 270 h 593"/>
                <a:gd name="T2" fmla="*/ 640 w 723"/>
                <a:gd name="T3" fmla="*/ 593 h 593"/>
                <a:gd name="T4" fmla="*/ 723 w 723"/>
                <a:gd name="T5" fmla="*/ 336 h 593"/>
                <a:gd name="T6" fmla="*/ 97 w 723"/>
                <a:gd name="T7" fmla="*/ 0 h 593"/>
                <a:gd name="T8" fmla="*/ 0 w 723"/>
                <a:gd name="T9" fmla="*/ 270 h 593"/>
              </a:gdLst>
              <a:ahLst/>
              <a:cxnLst>
                <a:cxn ang="0">
                  <a:pos x="T0" y="T1"/>
                </a:cxn>
                <a:cxn ang="0">
                  <a:pos x="T2" y="T3"/>
                </a:cxn>
                <a:cxn ang="0">
                  <a:pos x="T4" y="T5"/>
                </a:cxn>
                <a:cxn ang="0">
                  <a:pos x="T6" y="T7"/>
                </a:cxn>
                <a:cxn ang="0">
                  <a:pos x="T8" y="T9"/>
                </a:cxn>
              </a:cxnLst>
              <a:rect l="0" t="0" r="r" b="b"/>
              <a:pathLst>
                <a:path w="723" h="593">
                  <a:moveTo>
                    <a:pt x="0" y="270"/>
                  </a:moveTo>
                  <a:lnTo>
                    <a:pt x="640" y="593"/>
                  </a:lnTo>
                  <a:lnTo>
                    <a:pt x="723" y="336"/>
                  </a:lnTo>
                  <a:lnTo>
                    <a:pt x="97" y="0"/>
                  </a:lnTo>
                  <a:lnTo>
                    <a:pt x="0" y="27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1523"/>
            <p:cNvSpPr/>
            <p:nvPr/>
          </p:nvSpPr>
          <p:spPr bwMode="auto">
            <a:xfrm>
              <a:off x="4830" y="1221"/>
              <a:ext cx="723" cy="593"/>
            </a:xfrm>
            <a:custGeom>
              <a:avLst/>
              <a:gdLst>
                <a:gd name="T0" fmla="*/ 0 w 723"/>
                <a:gd name="T1" fmla="*/ 270 h 593"/>
                <a:gd name="T2" fmla="*/ 640 w 723"/>
                <a:gd name="T3" fmla="*/ 593 h 593"/>
                <a:gd name="T4" fmla="*/ 723 w 723"/>
                <a:gd name="T5" fmla="*/ 336 h 593"/>
                <a:gd name="T6" fmla="*/ 97 w 723"/>
                <a:gd name="T7" fmla="*/ 0 h 593"/>
                <a:gd name="T8" fmla="*/ 0 w 723"/>
                <a:gd name="T9" fmla="*/ 270 h 593"/>
              </a:gdLst>
              <a:ahLst/>
              <a:cxnLst>
                <a:cxn ang="0">
                  <a:pos x="T0" y="T1"/>
                </a:cxn>
                <a:cxn ang="0">
                  <a:pos x="T2" y="T3"/>
                </a:cxn>
                <a:cxn ang="0">
                  <a:pos x="T4" y="T5"/>
                </a:cxn>
                <a:cxn ang="0">
                  <a:pos x="T6" y="T7"/>
                </a:cxn>
                <a:cxn ang="0">
                  <a:pos x="T8" y="T9"/>
                </a:cxn>
              </a:cxnLst>
              <a:rect l="0" t="0" r="r" b="b"/>
              <a:pathLst>
                <a:path w="723" h="593">
                  <a:moveTo>
                    <a:pt x="0" y="270"/>
                  </a:moveTo>
                  <a:lnTo>
                    <a:pt x="640" y="593"/>
                  </a:lnTo>
                  <a:lnTo>
                    <a:pt x="723" y="336"/>
                  </a:lnTo>
                  <a:lnTo>
                    <a:pt x="97" y="0"/>
                  </a:lnTo>
                  <a:lnTo>
                    <a:pt x="0" y="27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1524"/>
            <p:cNvSpPr/>
            <p:nvPr/>
          </p:nvSpPr>
          <p:spPr bwMode="auto">
            <a:xfrm>
              <a:off x="5306" y="1417"/>
              <a:ext cx="583" cy="816"/>
            </a:xfrm>
            <a:custGeom>
              <a:avLst/>
              <a:gdLst>
                <a:gd name="T0" fmla="*/ 343 w 583"/>
                <a:gd name="T1" fmla="*/ 650 h 816"/>
                <a:gd name="T2" fmla="*/ 583 w 583"/>
                <a:gd name="T3" fmla="*/ 0 h 816"/>
                <a:gd name="T4" fmla="*/ 247 w 583"/>
                <a:gd name="T5" fmla="*/ 140 h 816"/>
                <a:gd name="T6" fmla="*/ 0 w 583"/>
                <a:gd name="T7" fmla="*/ 816 h 816"/>
                <a:gd name="T8" fmla="*/ 343 w 583"/>
                <a:gd name="T9" fmla="*/ 650 h 816"/>
              </a:gdLst>
              <a:ahLst/>
              <a:cxnLst>
                <a:cxn ang="0">
                  <a:pos x="T0" y="T1"/>
                </a:cxn>
                <a:cxn ang="0">
                  <a:pos x="T2" y="T3"/>
                </a:cxn>
                <a:cxn ang="0">
                  <a:pos x="T4" y="T5"/>
                </a:cxn>
                <a:cxn ang="0">
                  <a:pos x="T6" y="T7"/>
                </a:cxn>
                <a:cxn ang="0">
                  <a:pos x="T8" y="T9"/>
                </a:cxn>
              </a:cxnLst>
              <a:rect l="0" t="0" r="r" b="b"/>
              <a:pathLst>
                <a:path w="583" h="816">
                  <a:moveTo>
                    <a:pt x="343" y="650"/>
                  </a:moveTo>
                  <a:lnTo>
                    <a:pt x="583" y="0"/>
                  </a:lnTo>
                  <a:lnTo>
                    <a:pt x="247" y="140"/>
                  </a:lnTo>
                  <a:lnTo>
                    <a:pt x="0" y="816"/>
                  </a:lnTo>
                  <a:lnTo>
                    <a:pt x="343" y="650"/>
                  </a:lnTo>
                  <a:close/>
                </a:path>
              </a:pathLst>
            </a:custGeom>
            <a:solidFill>
              <a:schemeClr val="tx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1525"/>
            <p:cNvSpPr/>
            <p:nvPr/>
          </p:nvSpPr>
          <p:spPr bwMode="auto">
            <a:xfrm>
              <a:off x="5306" y="1417"/>
              <a:ext cx="583" cy="816"/>
            </a:xfrm>
            <a:custGeom>
              <a:avLst/>
              <a:gdLst>
                <a:gd name="T0" fmla="*/ 343 w 583"/>
                <a:gd name="T1" fmla="*/ 650 h 816"/>
                <a:gd name="T2" fmla="*/ 583 w 583"/>
                <a:gd name="T3" fmla="*/ 0 h 816"/>
                <a:gd name="T4" fmla="*/ 247 w 583"/>
                <a:gd name="T5" fmla="*/ 140 h 816"/>
                <a:gd name="T6" fmla="*/ 0 w 583"/>
                <a:gd name="T7" fmla="*/ 816 h 816"/>
                <a:gd name="T8" fmla="*/ 343 w 583"/>
                <a:gd name="T9" fmla="*/ 650 h 816"/>
              </a:gdLst>
              <a:ahLst/>
              <a:cxnLst>
                <a:cxn ang="0">
                  <a:pos x="T0" y="T1"/>
                </a:cxn>
                <a:cxn ang="0">
                  <a:pos x="T2" y="T3"/>
                </a:cxn>
                <a:cxn ang="0">
                  <a:pos x="T4" y="T5"/>
                </a:cxn>
                <a:cxn ang="0">
                  <a:pos x="T6" y="T7"/>
                </a:cxn>
                <a:cxn ang="0">
                  <a:pos x="T8" y="T9"/>
                </a:cxn>
              </a:cxnLst>
              <a:rect l="0" t="0" r="r" b="b"/>
              <a:pathLst>
                <a:path w="583" h="816">
                  <a:moveTo>
                    <a:pt x="343" y="650"/>
                  </a:moveTo>
                  <a:lnTo>
                    <a:pt x="583" y="0"/>
                  </a:lnTo>
                  <a:lnTo>
                    <a:pt x="247" y="140"/>
                  </a:lnTo>
                  <a:lnTo>
                    <a:pt x="0" y="816"/>
                  </a:lnTo>
                  <a:lnTo>
                    <a:pt x="343" y="65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1526"/>
            <p:cNvSpPr/>
            <p:nvPr/>
          </p:nvSpPr>
          <p:spPr bwMode="auto">
            <a:xfrm>
              <a:off x="4544" y="1359"/>
              <a:ext cx="1096" cy="540"/>
            </a:xfrm>
            <a:custGeom>
              <a:avLst/>
              <a:gdLst>
                <a:gd name="T0" fmla="*/ 464 w 1096"/>
                <a:gd name="T1" fmla="*/ 0 h 540"/>
                <a:gd name="T2" fmla="*/ 1096 w 1096"/>
                <a:gd name="T3" fmla="*/ 342 h 540"/>
                <a:gd name="T4" fmla="*/ 634 w 1096"/>
                <a:gd name="T5" fmla="*/ 540 h 540"/>
                <a:gd name="T6" fmla="*/ 0 w 1096"/>
                <a:gd name="T7" fmla="*/ 169 h 540"/>
                <a:gd name="T8" fmla="*/ 464 w 1096"/>
                <a:gd name="T9" fmla="*/ 0 h 540"/>
              </a:gdLst>
              <a:ahLst/>
              <a:cxnLst>
                <a:cxn ang="0">
                  <a:pos x="T0" y="T1"/>
                </a:cxn>
                <a:cxn ang="0">
                  <a:pos x="T2" y="T3"/>
                </a:cxn>
                <a:cxn ang="0">
                  <a:pos x="T4" y="T5"/>
                </a:cxn>
                <a:cxn ang="0">
                  <a:pos x="T6" y="T7"/>
                </a:cxn>
                <a:cxn ang="0">
                  <a:pos x="T8" y="T9"/>
                </a:cxn>
              </a:cxnLst>
              <a:rect l="0" t="0" r="r" b="b"/>
              <a:pathLst>
                <a:path w="1096" h="540">
                  <a:moveTo>
                    <a:pt x="464" y="0"/>
                  </a:moveTo>
                  <a:lnTo>
                    <a:pt x="1096" y="342"/>
                  </a:lnTo>
                  <a:lnTo>
                    <a:pt x="634" y="540"/>
                  </a:lnTo>
                  <a:lnTo>
                    <a:pt x="0" y="169"/>
                  </a:lnTo>
                  <a:lnTo>
                    <a:pt x="464" y="0"/>
                  </a:lnTo>
                  <a:close/>
                </a:path>
              </a:pathLst>
            </a:custGeom>
            <a:solidFill>
              <a:schemeClr val="accent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2" name="Freeform 1527"/>
            <p:cNvSpPr/>
            <p:nvPr/>
          </p:nvSpPr>
          <p:spPr bwMode="auto">
            <a:xfrm>
              <a:off x="4553" y="1350"/>
              <a:ext cx="1096" cy="540"/>
            </a:xfrm>
            <a:custGeom>
              <a:avLst/>
              <a:gdLst>
                <a:gd name="T0" fmla="*/ 464 w 1096"/>
                <a:gd name="T1" fmla="*/ 0 h 540"/>
                <a:gd name="T2" fmla="*/ 1096 w 1096"/>
                <a:gd name="T3" fmla="*/ 342 h 540"/>
                <a:gd name="T4" fmla="*/ 634 w 1096"/>
                <a:gd name="T5" fmla="*/ 540 h 540"/>
                <a:gd name="T6" fmla="*/ 0 w 1096"/>
                <a:gd name="T7" fmla="*/ 169 h 540"/>
                <a:gd name="T8" fmla="*/ 464 w 1096"/>
                <a:gd name="T9" fmla="*/ 0 h 540"/>
              </a:gdLst>
              <a:ahLst/>
              <a:cxnLst>
                <a:cxn ang="0">
                  <a:pos x="T0" y="T1"/>
                </a:cxn>
                <a:cxn ang="0">
                  <a:pos x="T2" y="T3"/>
                </a:cxn>
                <a:cxn ang="0">
                  <a:pos x="T4" y="T5"/>
                </a:cxn>
                <a:cxn ang="0">
                  <a:pos x="T6" y="T7"/>
                </a:cxn>
                <a:cxn ang="0">
                  <a:pos x="T8" y="T9"/>
                </a:cxn>
              </a:cxnLst>
              <a:rect l="0" t="0" r="r" b="b"/>
              <a:pathLst>
                <a:path w="1096" h="540">
                  <a:moveTo>
                    <a:pt x="464" y="0"/>
                  </a:moveTo>
                  <a:lnTo>
                    <a:pt x="1096" y="342"/>
                  </a:lnTo>
                  <a:lnTo>
                    <a:pt x="634" y="540"/>
                  </a:lnTo>
                  <a:lnTo>
                    <a:pt x="0" y="169"/>
                  </a:lnTo>
                  <a:lnTo>
                    <a:pt x="4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3" name="Freeform 1528"/>
            <p:cNvSpPr/>
            <p:nvPr/>
          </p:nvSpPr>
          <p:spPr bwMode="auto">
            <a:xfrm>
              <a:off x="4927" y="1097"/>
              <a:ext cx="962" cy="460"/>
            </a:xfrm>
            <a:custGeom>
              <a:avLst/>
              <a:gdLst>
                <a:gd name="T0" fmla="*/ 353 w 962"/>
                <a:gd name="T1" fmla="*/ 0 h 460"/>
                <a:gd name="T2" fmla="*/ 962 w 962"/>
                <a:gd name="T3" fmla="*/ 320 h 460"/>
                <a:gd name="T4" fmla="*/ 626 w 962"/>
                <a:gd name="T5" fmla="*/ 460 h 460"/>
                <a:gd name="T6" fmla="*/ 0 w 962"/>
                <a:gd name="T7" fmla="*/ 124 h 460"/>
                <a:gd name="T8" fmla="*/ 353 w 962"/>
                <a:gd name="T9" fmla="*/ 0 h 460"/>
              </a:gdLst>
              <a:ahLst/>
              <a:cxnLst>
                <a:cxn ang="0">
                  <a:pos x="T0" y="T1"/>
                </a:cxn>
                <a:cxn ang="0">
                  <a:pos x="T2" y="T3"/>
                </a:cxn>
                <a:cxn ang="0">
                  <a:pos x="T4" y="T5"/>
                </a:cxn>
                <a:cxn ang="0">
                  <a:pos x="T6" y="T7"/>
                </a:cxn>
                <a:cxn ang="0">
                  <a:pos x="T8" y="T9"/>
                </a:cxn>
              </a:cxnLst>
              <a:rect l="0" t="0" r="r" b="b"/>
              <a:pathLst>
                <a:path w="962" h="460">
                  <a:moveTo>
                    <a:pt x="353" y="0"/>
                  </a:moveTo>
                  <a:lnTo>
                    <a:pt x="962" y="320"/>
                  </a:lnTo>
                  <a:lnTo>
                    <a:pt x="626" y="460"/>
                  </a:lnTo>
                  <a:lnTo>
                    <a:pt x="0" y="124"/>
                  </a:lnTo>
                  <a:lnTo>
                    <a:pt x="353" y="0"/>
                  </a:lnTo>
                  <a:close/>
                </a:path>
              </a:pathLst>
            </a:custGeom>
            <a:solidFill>
              <a:schemeClr val="tx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1529"/>
            <p:cNvSpPr/>
            <p:nvPr/>
          </p:nvSpPr>
          <p:spPr bwMode="auto">
            <a:xfrm>
              <a:off x="4925" y="1692"/>
              <a:ext cx="715" cy="904"/>
            </a:xfrm>
            <a:custGeom>
              <a:avLst/>
              <a:gdLst>
                <a:gd name="T0" fmla="*/ 488 w 715"/>
                <a:gd name="T1" fmla="*/ 622 h 904"/>
                <a:gd name="T2" fmla="*/ 715 w 715"/>
                <a:gd name="T3" fmla="*/ 0 h 904"/>
                <a:gd name="T4" fmla="*/ 253 w 715"/>
                <a:gd name="T5" fmla="*/ 198 h 904"/>
                <a:gd name="T6" fmla="*/ 0 w 715"/>
                <a:gd name="T7" fmla="*/ 904 h 904"/>
                <a:gd name="T8" fmla="*/ 488 w 715"/>
                <a:gd name="T9" fmla="*/ 622 h 904"/>
              </a:gdLst>
              <a:ahLst/>
              <a:cxnLst>
                <a:cxn ang="0">
                  <a:pos x="T0" y="T1"/>
                </a:cxn>
                <a:cxn ang="0">
                  <a:pos x="T2" y="T3"/>
                </a:cxn>
                <a:cxn ang="0">
                  <a:pos x="T4" y="T5"/>
                </a:cxn>
                <a:cxn ang="0">
                  <a:pos x="T6" y="T7"/>
                </a:cxn>
                <a:cxn ang="0">
                  <a:pos x="T8" y="T9"/>
                </a:cxn>
              </a:cxnLst>
              <a:rect l="0" t="0" r="r" b="b"/>
              <a:pathLst>
                <a:path w="715" h="904">
                  <a:moveTo>
                    <a:pt x="488" y="622"/>
                  </a:moveTo>
                  <a:lnTo>
                    <a:pt x="715" y="0"/>
                  </a:lnTo>
                  <a:lnTo>
                    <a:pt x="253" y="198"/>
                  </a:lnTo>
                  <a:lnTo>
                    <a:pt x="0" y="904"/>
                  </a:lnTo>
                  <a:lnTo>
                    <a:pt x="488" y="622"/>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5" name="Freeform 1530"/>
            <p:cNvSpPr/>
            <p:nvPr/>
          </p:nvSpPr>
          <p:spPr bwMode="auto">
            <a:xfrm>
              <a:off x="4714" y="1754"/>
              <a:ext cx="473" cy="842"/>
            </a:xfrm>
            <a:custGeom>
              <a:avLst/>
              <a:gdLst>
                <a:gd name="T0" fmla="*/ 0 w 473"/>
                <a:gd name="T1" fmla="*/ 717 h 842"/>
                <a:gd name="T2" fmla="*/ 240 w 473"/>
                <a:gd name="T3" fmla="*/ 0 h 842"/>
                <a:gd name="T4" fmla="*/ 473 w 473"/>
                <a:gd name="T5" fmla="*/ 136 h 842"/>
                <a:gd name="T6" fmla="*/ 220 w 473"/>
                <a:gd name="T7" fmla="*/ 842 h 842"/>
                <a:gd name="T8" fmla="*/ 0 w 473"/>
                <a:gd name="T9" fmla="*/ 717 h 842"/>
              </a:gdLst>
              <a:ahLst/>
              <a:cxnLst>
                <a:cxn ang="0">
                  <a:pos x="T0" y="T1"/>
                </a:cxn>
                <a:cxn ang="0">
                  <a:pos x="T2" y="T3"/>
                </a:cxn>
                <a:cxn ang="0">
                  <a:pos x="T4" y="T5"/>
                </a:cxn>
                <a:cxn ang="0">
                  <a:pos x="T6" y="T7"/>
                </a:cxn>
                <a:cxn ang="0">
                  <a:pos x="T8" y="T9"/>
                </a:cxn>
              </a:cxnLst>
              <a:rect l="0" t="0" r="r" b="b"/>
              <a:pathLst>
                <a:path w="473" h="842">
                  <a:moveTo>
                    <a:pt x="0" y="717"/>
                  </a:moveTo>
                  <a:lnTo>
                    <a:pt x="240" y="0"/>
                  </a:lnTo>
                  <a:lnTo>
                    <a:pt x="473" y="136"/>
                  </a:lnTo>
                  <a:lnTo>
                    <a:pt x="220" y="842"/>
                  </a:lnTo>
                  <a:lnTo>
                    <a:pt x="0" y="717"/>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Freeform 1531"/>
            <p:cNvSpPr/>
            <p:nvPr/>
          </p:nvSpPr>
          <p:spPr bwMode="auto">
            <a:xfrm>
              <a:off x="4714" y="1754"/>
              <a:ext cx="473" cy="842"/>
            </a:xfrm>
            <a:custGeom>
              <a:avLst/>
              <a:gdLst>
                <a:gd name="T0" fmla="*/ 0 w 473"/>
                <a:gd name="T1" fmla="*/ 717 h 842"/>
                <a:gd name="T2" fmla="*/ 240 w 473"/>
                <a:gd name="T3" fmla="*/ 0 h 842"/>
                <a:gd name="T4" fmla="*/ 473 w 473"/>
                <a:gd name="T5" fmla="*/ 136 h 842"/>
                <a:gd name="T6" fmla="*/ 220 w 473"/>
                <a:gd name="T7" fmla="*/ 842 h 842"/>
                <a:gd name="T8" fmla="*/ 0 w 473"/>
                <a:gd name="T9" fmla="*/ 717 h 842"/>
              </a:gdLst>
              <a:ahLst/>
              <a:cxnLst>
                <a:cxn ang="0">
                  <a:pos x="T0" y="T1"/>
                </a:cxn>
                <a:cxn ang="0">
                  <a:pos x="T2" y="T3"/>
                </a:cxn>
                <a:cxn ang="0">
                  <a:pos x="T4" y="T5"/>
                </a:cxn>
                <a:cxn ang="0">
                  <a:pos x="T6" y="T7"/>
                </a:cxn>
                <a:cxn ang="0">
                  <a:pos x="T8" y="T9"/>
                </a:cxn>
              </a:cxnLst>
              <a:rect l="0" t="0" r="r" b="b"/>
              <a:pathLst>
                <a:path w="473" h="842">
                  <a:moveTo>
                    <a:pt x="0" y="717"/>
                  </a:moveTo>
                  <a:lnTo>
                    <a:pt x="240" y="0"/>
                  </a:lnTo>
                  <a:lnTo>
                    <a:pt x="473" y="136"/>
                  </a:lnTo>
                  <a:lnTo>
                    <a:pt x="220" y="842"/>
                  </a:lnTo>
                  <a:lnTo>
                    <a:pt x="0" y="7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1532"/>
            <p:cNvSpPr/>
            <p:nvPr/>
          </p:nvSpPr>
          <p:spPr bwMode="auto">
            <a:xfrm>
              <a:off x="3610" y="1556"/>
              <a:ext cx="911" cy="1137"/>
            </a:xfrm>
            <a:custGeom>
              <a:avLst/>
              <a:gdLst>
                <a:gd name="T0" fmla="*/ 225 w 911"/>
                <a:gd name="T1" fmla="*/ 0 h 1137"/>
                <a:gd name="T2" fmla="*/ 0 w 911"/>
                <a:gd name="T3" fmla="*/ 748 h 1137"/>
                <a:gd name="T4" fmla="*/ 659 w 911"/>
                <a:gd name="T5" fmla="*/ 1137 h 1137"/>
                <a:gd name="T6" fmla="*/ 911 w 911"/>
                <a:gd name="T7" fmla="*/ 384 h 1137"/>
                <a:gd name="T8" fmla="*/ 225 w 911"/>
                <a:gd name="T9" fmla="*/ 0 h 1137"/>
              </a:gdLst>
              <a:ahLst/>
              <a:cxnLst>
                <a:cxn ang="0">
                  <a:pos x="T0" y="T1"/>
                </a:cxn>
                <a:cxn ang="0">
                  <a:pos x="T2" y="T3"/>
                </a:cxn>
                <a:cxn ang="0">
                  <a:pos x="T4" y="T5"/>
                </a:cxn>
                <a:cxn ang="0">
                  <a:pos x="T6" y="T7"/>
                </a:cxn>
                <a:cxn ang="0">
                  <a:pos x="T8" y="T9"/>
                </a:cxn>
              </a:cxnLst>
              <a:rect l="0" t="0" r="r" b="b"/>
              <a:pathLst>
                <a:path w="911" h="1137">
                  <a:moveTo>
                    <a:pt x="225" y="0"/>
                  </a:moveTo>
                  <a:lnTo>
                    <a:pt x="0" y="748"/>
                  </a:lnTo>
                  <a:lnTo>
                    <a:pt x="659" y="1137"/>
                  </a:lnTo>
                  <a:lnTo>
                    <a:pt x="911" y="384"/>
                  </a:lnTo>
                  <a:lnTo>
                    <a:pt x="225" y="0"/>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1533"/>
            <p:cNvSpPr/>
            <p:nvPr/>
          </p:nvSpPr>
          <p:spPr bwMode="auto">
            <a:xfrm>
              <a:off x="3601" y="1556"/>
              <a:ext cx="911" cy="1137"/>
            </a:xfrm>
            <a:custGeom>
              <a:avLst/>
              <a:gdLst>
                <a:gd name="T0" fmla="*/ 225 w 911"/>
                <a:gd name="T1" fmla="*/ 0 h 1137"/>
                <a:gd name="T2" fmla="*/ 0 w 911"/>
                <a:gd name="T3" fmla="*/ 748 h 1137"/>
                <a:gd name="T4" fmla="*/ 659 w 911"/>
                <a:gd name="T5" fmla="*/ 1137 h 1137"/>
                <a:gd name="T6" fmla="*/ 911 w 911"/>
                <a:gd name="T7" fmla="*/ 384 h 1137"/>
                <a:gd name="T8" fmla="*/ 225 w 911"/>
                <a:gd name="T9" fmla="*/ 0 h 1137"/>
              </a:gdLst>
              <a:ahLst/>
              <a:cxnLst>
                <a:cxn ang="0">
                  <a:pos x="T0" y="T1"/>
                </a:cxn>
                <a:cxn ang="0">
                  <a:pos x="T2" y="T3"/>
                </a:cxn>
                <a:cxn ang="0">
                  <a:pos x="T4" y="T5"/>
                </a:cxn>
                <a:cxn ang="0">
                  <a:pos x="T6" y="T7"/>
                </a:cxn>
                <a:cxn ang="0">
                  <a:pos x="T8" y="T9"/>
                </a:cxn>
              </a:cxnLst>
              <a:rect l="0" t="0" r="r" b="b"/>
              <a:pathLst>
                <a:path w="911" h="1137">
                  <a:moveTo>
                    <a:pt x="225" y="0"/>
                  </a:moveTo>
                  <a:lnTo>
                    <a:pt x="0" y="748"/>
                  </a:lnTo>
                  <a:lnTo>
                    <a:pt x="659" y="1137"/>
                  </a:lnTo>
                  <a:lnTo>
                    <a:pt x="911" y="384"/>
                  </a:lnTo>
                  <a:lnTo>
                    <a:pt x="22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1534"/>
            <p:cNvSpPr/>
            <p:nvPr/>
          </p:nvSpPr>
          <p:spPr bwMode="auto">
            <a:xfrm>
              <a:off x="3386" y="2304"/>
              <a:ext cx="874" cy="1121"/>
            </a:xfrm>
            <a:custGeom>
              <a:avLst/>
              <a:gdLst>
                <a:gd name="T0" fmla="*/ 215 w 874"/>
                <a:gd name="T1" fmla="*/ 0 h 1121"/>
                <a:gd name="T2" fmla="*/ 0 w 874"/>
                <a:gd name="T3" fmla="*/ 719 h 1121"/>
                <a:gd name="T4" fmla="*/ 631 w 874"/>
                <a:gd name="T5" fmla="*/ 1121 h 1121"/>
                <a:gd name="T6" fmla="*/ 874 w 874"/>
                <a:gd name="T7" fmla="*/ 389 h 1121"/>
                <a:gd name="T8" fmla="*/ 215 w 874"/>
                <a:gd name="T9" fmla="*/ 0 h 1121"/>
              </a:gdLst>
              <a:ahLst/>
              <a:cxnLst>
                <a:cxn ang="0">
                  <a:pos x="T0" y="T1"/>
                </a:cxn>
                <a:cxn ang="0">
                  <a:pos x="T2" y="T3"/>
                </a:cxn>
                <a:cxn ang="0">
                  <a:pos x="T4" y="T5"/>
                </a:cxn>
                <a:cxn ang="0">
                  <a:pos x="T6" y="T7"/>
                </a:cxn>
                <a:cxn ang="0">
                  <a:pos x="T8" y="T9"/>
                </a:cxn>
              </a:cxnLst>
              <a:rect l="0" t="0" r="r" b="b"/>
              <a:pathLst>
                <a:path w="874" h="1121">
                  <a:moveTo>
                    <a:pt x="215" y="0"/>
                  </a:moveTo>
                  <a:lnTo>
                    <a:pt x="0" y="719"/>
                  </a:lnTo>
                  <a:lnTo>
                    <a:pt x="631" y="1121"/>
                  </a:lnTo>
                  <a:lnTo>
                    <a:pt x="874" y="389"/>
                  </a:lnTo>
                  <a:lnTo>
                    <a:pt x="215" y="0"/>
                  </a:lnTo>
                  <a:close/>
                </a:path>
              </a:pathLst>
            </a:custGeom>
            <a:solidFill>
              <a:schemeClr val="accent6">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1535"/>
            <p:cNvSpPr/>
            <p:nvPr/>
          </p:nvSpPr>
          <p:spPr bwMode="auto">
            <a:xfrm>
              <a:off x="3386" y="2304"/>
              <a:ext cx="874" cy="1121"/>
            </a:xfrm>
            <a:custGeom>
              <a:avLst/>
              <a:gdLst>
                <a:gd name="T0" fmla="*/ 215 w 874"/>
                <a:gd name="T1" fmla="*/ 0 h 1121"/>
                <a:gd name="T2" fmla="*/ 0 w 874"/>
                <a:gd name="T3" fmla="*/ 719 h 1121"/>
                <a:gd name="T4" fmla="*/ 631 w 874"/>
                <a:gd name="T5" fmla="*/ 1121 h 1121"/>
                <a:gd name="T6" fmla="*/ 874 w 874"/>
                <a:gd name="T7" fmla="*/ 389 h 1121"/>
                <a:gd name="T8" fmla="*/ 215 w 874"/>
                <a:gd name="T9" fmla="*/ 0 h 1121"/>
              </a:gdLst>
              <a:ahLst/>
              <a:cxnLst>
                <a:cxn ang="0">
                  <a:pos x="T0" y="T1"/>
                </a:cxn>
                <a:cxn ang="0">
                  <a:pos x="T2" y="T3"/>
                </a:cxn>
                <a:cxn ang="0">
                  <a:pos x="T4" y="T5"/>
                </a:cxn>
                <a:cxn ang="0">
                  <a:pos x="T6" y="T7"/>
                </a:cxn>
                <a:cxn ang="0">
                  <a:pos x="T8" y="T9"/>
                </a:cxn>
              </a:cxnLst>
              <a:rect l="0" t="0" r="r" b="b"/>
              <a:pathLst>
                <a:path w="874" h="1121">
                  <a:moveTo>
                    <a:pt x="215" y="0"/>
                  </a:moveTo>
                  <a:lnTo>
                    <a:pt x="0" y="719"/>
                  </a:lnTo>
                  <a:lnTo>
                    <a:pt x="631" y="1121"/>
                  </a:lnTo>
                  <a:lnTo>
                    <a:pt x="874" y="389"/>
                  </a:lnTo>
                  <a:lnTo>
                    <a:pt x="21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1" name="Freeform 1536"/>
            <p:cNvSpPr/>
            <p:nvPr/>
          </p:nvSpPr>
          <p:spPr bwMode="auto">
            <a:xfrm>
              <a:off x="2303" y="2579"/>
              <a:ext cx="594" cy="861"/>
            </a:xfrm>
            <a:custGeom>
              <a:avLst/>
              <a:gdLst>
                <a:gd name="T0" fmla="*/ 79 w 594"/>
                <a:gd name="T1" fmla="*/ 517 h 861"/>
                <a:gd name="T2" fmla="*/ 594 w 594"/>
                <a:gd name="T3" fmla="*/ 861 h 861"/>
                <a:gd name="T4" fmla="*/ 546 w 594"/>
                <a:gd name="T5" fmla="*/ 361 h 861"/>
                <a:gd name="T6" fmla="*/ 0 w 594"/>
                <a:gd name="T7" fmla="*/ 0 h 861"/>
                <a:gd name="T8" fmla="*/ 79 w 594"/>
                <a:gd name="T9" fmla="*/ 517 h 861"/>
              </a:gdLst>
              <a:ahLst/>
              <a:cxnLst>
                <a:cxn ang="0">
                  <a:pos x="T0" y="T1"/>
                </a:cxn>
                <a:cxn ang="0">
                  <a:pos x="T2" y="T3"/>
                </a:cxn>
                <a:cxn ang="0">
                  <a:pos x="T4" y="T5"/>
                </a:cxn>
                <a:cxn ang="0">
                  <a:pos x="T6" y="T7"/>
                </a:cxn>
                <a:cxn ang="0">
                  <a:pos x="T8" y="T9"/>
                </a:cxn>
              </a:cxnLst>
              <a:rect l="0" t="0" r="r" b="b"/>
              <a:pathLst>
                <a:path w="594" h="861">
                  <a:moveTo>
                    <a:pt x="79" y="517"/>
                  </a:moveTo>
                  <a:lnTo>
                    <a:pt x="594" y="861"/>
                  </a:lnTo>
                  <a:lnTo>
                    <a:pt x="546" y="361"/>
                  </a:lnTo>
                  <a:lnTo>
                    <a:pt x="0" y="0"/>
                  </a:lnTo>
                  <a:lnTo>
                    <a:pt x="79" y="517"/>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2" name="Freeform 1537"/>
            <p:cNvSpPr/>
            <p:nvPr/>
          </p:nvSpPr>
          <p:spPr bwMode="auto">
            <a:xfrm>
              <a:off x="2294" y="2579"/>
              <a:ext cx="594" cy="861"/>
            </a:xfrm>
            <a:custGeom>
              <a:avLst/>
              <a:gdLst>
                <a:gd name="T0" fmla="*/ 79 w 594"/>
                <a:gd name="T1" fmla="*/ 517 h 861"/>
                <a:gd name="T2" fmla="*/ 594 w 594"/>
                <a:gd name="T3" fmla="*/ 861 h 861"/>
                <a:gd name="T4" fmla="*/ 546 w 594"/>
                <a:gd name="T5" fmla="*/ 361 h 861"/>
                <a:gd name="T6" fmla="*/ 0 w 594"/>
                <a:gd name="T7" fmla="*/ 0 h 861"/>
                <a:gd name="T8" fmla="*/ 79 w 594"/>
                <a:gd name="T9" fmla="*/ 517 h 861"/>
              </a:gdLst>
              <a:ahLst/>
              <a:cxnLst>
                <a:cxn ang="0">
                  <a:pos x="T0" y="T1"/>
                </a:cxn>
                <a:cxn ang="0">
                  <a:pos x="T2" y="T3"/>
                </a:cxn>
                <a:cxn ang="0">
                  <a:pos x="T4" y="T5"/>
                </a:cxn>
                <a:cxn ang="0">
                  <a:pos x="T6" y="T7"/>
                </a:cxn>
                <a:cxn ang="0">
                  <a:pos x="T8" y="T9"/>
                </a:cxn>
              </a:cxnLst>
              <a:rect l="0" t="0" r="r" b="b"/>
              <a:pathLst>
                <a:path w="594" h="861">
                  <a:moveTo>
                    <a:pt x="79" y="517"/>
                  </a:moveTo>
                  <a:lnTo>
                    <a:pt x="594" y="861"/>
                  </a:lnTo>
                  <a:lnTo>
                    <a:pt x="546" y="361"/>
                  </a:lnTo>
                  <a:lnTo>
                    <a:pt x="0" y="0"/>
                  </a:lnTo>
                  <a:lnTo>
                    <a:pt x="79" y="51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Freeform 1538"/>
            <p:cNvSpPr/>
            <p:nvPr/>
          </p:nvSpPr>
          <p:spPr bwMode="auto">
            <a:xfrm>
              <a:off x="1809" y="1071"/>
              <a:ext cx="1163" cy="824"/>
            </a:xfrm>
            <a:custGeom>
              <a:avLst/>
              <a:gdLst>
                <a:gd name="T0" fmla="*/ 0 w 1163"/>
                <a:gd name="T1" fmla="*/ 463 h 824"/>
                <a:gd name="T2" fmla="*/ 615 w 1163"/>
                <a:gd name="T3" fmla="*/ 824 h 824"/>
                <a:gd name="T4" fmla="*/ 1163 w 1163"/>
                <a:gd name="T5" fmla="*/ 341 h 824"/>
                <a:gd name="T6" fmla="*/ 556 w 1163"/>
                <a:gd name="T7" fmla="*/ 0 h 824"/>
                <a:gd name="T8" fmla="*/ 0 w 1163"/>
                <a:gd name="T9" fmla="*/ 463 h 824"/>
              </a:gdLst>
              <a:ahLst/>
              <a:cxnLst>
                <a:cxn ang="0">
                  <a:pos x="T0" y="T1"/>
                </a:cxn>
                <a:cxn ang="0">
                  <a:pos x="T2" y="T3"/>
                </a:cxn>
                <a:cxn ang="0">
                  <a:pos x="T4" y="T5"/>
                </a:cxn>
                <a:cxn ang="0">
                  <a:pos x="T6" y="T7"/>
                </a:cxn>
                <a:cxn ang="0">
                  <a:pos x="T8" y="T9"/>
                </a:cxn>
              </a:cxnLst>
              <a:rect l="0" t="0" r="r" b="b"/>
              <a:pathLst>
                <a:path w="1163" h="824">
                  <a:moveTo>
                    <a:pt x="0" y="463"/>
                  </a:moveTo>
                  <a:lnTo>
                    <a:pt x="615" y="824"/>
                  </a:lnTo>
                  <a:lnTo>
                    <a:pt x="1163" y="341"/>
                  </a:lnTo>
                  <a:lnTo>
                    <a:pt x="556" y="0"/>
                  </a:lnTo>
                  <a:lnTo>
                    <a:pt x="0" y="46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Freeform 1539"/>
            <p:cNvSpPr/>
            <p:nvPr/>
          </p:nvSpPr>
          <p:spPr bwMode="auto">
            <a:xfrm>
              <a:off x="1809" y="1524"/>
              <a:ext cx="672" cy="898"/>
            </a:xfrm>
            <a:custGeom>
              <a:avLst/>
              <a:gdLst>
                <a:gd name="T0" fmla="*/ 0 w 672"/>
                <a:gd name="T1" fmla="*/ 0 h 898"/>
                <a:gd name="T2" fmla="*/ 84 w 672"/>
                <a:gd name="T3" fmla="*/ 538 h 898"/>
                <a:gd name="T4" fmla="*/ 672 w 672"/>
                <a:gd name="T5" fmla="*/ 898 h 898"/>
                <a:gd name="T6" fmla="*/ 615 w 672"/>
                <a:gd name="T7" fmla="*/ 361 h 898"/>
                <a:gd name="T8" fmla="*/ 0 w 672"/>
                <a:gd name="T9" fmla="*/ 0 h 898"/>
              </a:gdLst>
              <a:ahLst/>
              <a:cxnLst>
                <a:cxn ang="0">
                  <a:pos x="T0" y="T1"/>
                </a:cxn>
                <a:cxn ang="0">
                  <a:pos x="T2" y="T3"/>
                </a:cxn>
                <a:cxn ang="0">
                  <a:pos x="T4" y="T5"/>
                </a:cxn>
                <a:cxn ang="0">
                  <a:pos x="T6" y="T7"/>
                </a:cxn>
                <a:cxn ang="0">
                  <a:pos x="T8" y="T9"/>
                </a:cxn>
              </a:cxnLst>
              <a:rect l="0" t="0" r="r" b="b"/>
              <a:pathLst>
                <a:path w="672" h="898">
                  <a:moveTo>
                    <a:pt x="0" y="0"/>
                  </a:moveTo>
                  <a:lnTo>
                    <a:pt x="84" y="538"/>
                  </a:lnTo>
                  <a:lnTo>
                    <a:pt x="672" y="898"/>
                  </a:lnTo>
                  <a:lnTo>
                    <a:pt x="615" y="361"/>
                  </a:lnTo>
                  <a:lnTo>
                    <a:pt x="0" y="0"/>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5" name="Freeform 1540"/>
            <p:cNvSpPr/>
            <p:nvPr/>
          </p:nvSpPr>
          <p:spPr bwMode="auto">
            <a:xfrm>
              <a:off x="1809" y="1524"/>
              <a:ext cx="672" cy="898"/>
            </a:xfrm>
            <a:custGeom>
              <a:avLst/>
              <a:gdLst>
                <a:gd name="T0" fmla="*/ 0 w 672"/>
                <a:gd name="T1" fmla="*/ 0 h 898"/>
                <a:gd name="T2" fmla="*/ 84 w 672"/>
                <a:gd name="T3" fmla="*/ 538 h 898"/>
                <a:gd name="T4" fmla="*/ 672 w 672"/>
                <a:gd name="T5" fmla="*/ 898 h 898"/>
                <a:gd name="T6" fmla="*/ 615 w 672"/>
                <a:gd name="T7" fmla="*/ 361 h 898"/>
                <a:gd name="T8" fmla="*/ 0 w 672"/>
                <a:gd name="T9" fmla="*/ 0 h 898"/>
              </a:gdLst>
              <a:ahLst/>
              <a:cxnLst>
                <a:cxn ang="0">
                  <a:pos x="T0" y="T1"/>
                </a:cxn>
                <a:cxn ang="0">
                  <a:pos x="T2" y="T3"/>
                </a:cxn>
                <a:cxn ang="0">
                  <a:pos x="T4" y="T5"/>
                </a:cxn>
                <a:cxn ang="0">
                  <a:pos x="T6" y="T7"/>
                </a:cxn>
                <a:cxn ang="0">
                  <a:pos x="T8" y="T9"/>
                </a:cxn>
              </a:cxnLst>
              <a:rect l="0" t="0" r="r" b="b"/>
              <a:pathLst>
                <a:path w="672" h="898">
                  <a:moveTo>
                    <a:pt x="0" y="0"/>
                  </a:moveTo>
                  <a:lnTo>
                    <a:pt x="84" y="538"/>
                  </a:lnTo>
                  <a:lnTo>
                    <a:pt x="672" y="898"/>
                  </a:lnTo>
                  <a:lnTo>
                    <a:pt x="615" y="361"/>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6" name="Freeform 1541"/>
            <p:cNvSpPr/>
            <p:nvPr/>
          </p:nvSpPr>
          <p:spPr bwMode="auto">
            <a:xfrm>
              <a:off x="3204" y="213"/>
              <a:ext cx="1064" cy="722"/>
            </a:xfrm>
            <a:custGeom>
              <a:avLst/>
              <a:gdLst>
                <a:gd name="T0" fmla="*/ 495 w 1064"/>
                <a:gd name="T1" fmla="*/ 0 h 722"/>
                <a:gd name="T2" fmla="*/ 0 w 1064"/>
                <a:gd name="T3" fmla="*/ 409 h 722"/>
                <a:gd name="T4" fmla="*/ 586 w 1064"/>
                <a:gd name="T5" fmla="*/ 722 h 722"/>
                <a:gd name="T6" fmla="*/ 1064 w 1064"/>
                <a:gd name="T7" fmla="*/ 300 h 722"/>
                <a:gd name="T8" fmla="*/ 495 w 1064"/>
                <a:gd name="T9" fmla="*/ 0 h 722"/>
              </a:gdLst>
              <a:ahLst/>
              <a:cxnLst>
                <a:cxn ang="0">
                  <a:pos x="T0" y="T1"/>
                </a:cxn>
                <a:cxn ang="0">
                  <a:pos x="T2" y="T3"/>
                </a:cxn>
                <a:cxn ang="0">
                  <a:pos x="T4" y="T5"/>
                </a:cxn>
                <a:cxn ang="0">
                  <a:pos x="T6" y="T7"/>
                </a:cxn>
                <a:cxn ang="0">
                  <a:pos x="T8" y="T9"/>
                </a:cxn>
              </a:cxnLst>
              <a:rect l="0" t="0" r="r" b="b"/>
              <a:pathLst>
                <a:path w="1064" h="722">
                  <a:moveTo>
                    <a:pt x="495" y="0"/>
                  </a:moveTo>
                  <a:lnTo>
                    <a:pt x="0" y="409"/>
                  </a:lnTo>
                  <a:lnTo>
                    <a:pt x="586" y="722"/>
                  </a:lnTo>
                  <a:lnTo>
                    <a:pt x="1064" y="300"/>
                  </a:lnTo>
                  <a:lnTo>
                    <a:pt x="495"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Rectangle 1542"/>
            <p:cNvSpPr>
              <a:spLocks noChangeArrowheads="1"/>
            </p:cNvSpPr>
            <p:nvPr/>
          </p:nvSpPr>
          <p:spPr bwMode="auto">
            <a:xfrm>
              <a:off x="3236" y="1170"/>
              <a:ext cx="1" cy="1"/>
            </a:xfrm>
            <a:prstGeom prst="rect">
              <a:avLst/>
            </a:prstGeom>
            <a:solidFill>
              <a:srgbClr val="B1B1B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78" name="Freeform 1543"/>
            <p:cNvSpPr/>
            <p:nvPr/>
          </p:nvSpPr>
          <p:spPr bwMode="auto">
            <a:xfrm>
              <a:off x="3232" y="1170"/>
              <a:ext cx="181" cy="104"/>
            </a:xfrm>
            <a:custGeom>
              <a:avLst/>
              <a:gdLst>
                <a:gd name="T0" fmla="*/ 4 w 181"/>
                <a:gd name="T1" fmla="*/ 0 h 104"/>
                <a:gd name="T2" fmla="*/ 4 w 181"/>
                <a:gd name="T3" fmla="*/ 0 h 104"/>
                <a:gd name="T4" fmla="*/ 0 w 181"/>
                <a:gd name="T5" fmla="*/ 5 h 104"/>
                <a:gd name="T6" fmla="*/ 174 w 181"/>
                <a:gd name="T7" fmla="*/ 104 h 104"/>
                <a:gd name="T8" fmla="*/ 181 w 181"/>
                <a:gd name="T9" fmla="*/ 98 h 104"/>
                <a:gd name="T10" fmla="*/ 181 w 181"/>
                <a:gd name="T11" fmla="*/ 98 h 104"/>
                <a:gd name="T12" fmla="*/ 4 w 181"/>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81" h="104">
                  <a:moveTo>
                    <a:pt x="4" y="0"/>
                  </a:moveTo>
                  <a:lnTo>
                    <a:pt x="4" y="0"/>
                  </a:lnTo>
                  <a:lnTo>
                    <a:pt x="0" y="5"/>
                  </a:lnTo>
                  <a:lnTo>
                    <a:pt x="174" y="104"/>
                  </a:lnTo>
                  <a:lnTo>
                    <a:pt x="181" y="98"/>
                  </a:lnTo>
                  <a:lnTo>
                    <a:pt x="181" y="98"/>
                  </a:lnTo>
                  <a:lnTo>
                    <a:pt x="4" y="0"/>
                  </a:lnTo>
                  <a:close/>
                </a:path>
              </a:pathLst>
            </a:custGeom>
            <a:solidFill>
              <a:srgbClr val="30554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9" name="Freeform 1544"/>
            <p:cNvSpPr/>
            <p:nvPr/>
          </p:nvSpPr>
          <p:spPr bwMode="auto">
            <a:xfrm>
              <a:off x="3232" y="1170"/>
              <a:ext cx="181" cy="104"/>
            </a:xfrm>
            <a:custGeom>
              <a:avLst/>
              <a:gdLst>
                <a:gd name="T0" fmla="*/ 4 w 181"/>
                <a:gd name="T1" fmla="*/ 0 h 104"/>
                <a:gd name="T2" fmla="*/ 4 w 181"/>
                <a:gd name="T3" fmla="*/ 0 h 104"/>
                <a:gd name="T4" fmla="*/ 0 w 181"/>
                <a:gd name="T5" fmla="*/ 5 h 104"/>
                <a:gd name="T6" fmla="*/ 174 w 181"/>
                <a:gd name="T7" fmla="*/ 104 h 104"/>
                <a:gd name="T8" fmla="*/ 181 w 181"/>
                <a:gd name="T9" fmla="*/ 98 h 104"/>
                <a:gd name="T10" fmla="*/ 181 w 181"/>
                <a:gd name="T11" fmla="*/ 98 h 104"/>
                <a:gd name="T12" fmla="*/ 4 w 181"/>
                <a:gd name="T13" fmla="*/ 0 h 104"/>
              </a:gdLst>
              <a:ahLst/>
              <a:cxnLst>
                <a:cxn ang="0">
                  <a:pos x="T0" y="T1"/>
                </a:cxn>
                <a:cxn ang="0">
                  <a:pos x="T2" y="T3"/>
                </a:cxn>
                <a:cxn ang="0">
                  <a:pos x="T4" y="T5"/>
                </a:cxn>
                <a:cxn ang="0">
                  <a:pos x="T6" y="T7"/>
                </a:cxn>
                <a:cxn ang="0">
                  <a:pos x="T8" y="T9"/>
                </a:cxn>
                <a:cxn ang="0">
                  <a:pos x="T10" y="T11"/>
                </a:cxn>
                <a:cxn ang="0">
                  <a:pos x="T12" y="T13"/>
                </a:cxn>
              </a:cxnLst>
              <a:rect l="0" t="0" r="r" b="b"/>
              <a:pathLst>
                <a:path w="181" h="104">
                  <a:moveTo>
                    <a:pt x="4" y="0"/>
                  </a:moveTo>
                  <a:lnTo>
                    <a:pt x="4" y="0"/>
                  </a:lnTo>
                  <a:lnTo>
                    <a:pt x="0" y="5"/>
                  </a:lnTo>
                  <a:lnTo>
                    <a:pt x="174" y="104"/>
                  </a:lnTo>
                  <a:lnTo>
                    <a:pt x="181" y="98"/>
                  </a:lnTo>
                  <a:lnTo>
                    <a:pt x="181" y="98"/>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1545"/>
            <p:cNvSpPr/>
            <p:nvPr/>
          </p:nvSpPr>
          <p:spPr bwMode="auto">
            <a:xfrm>
              <a:off x="3236" y="1163"/>
              <a:ext cx="180" cy="105"/>
            </a:xfrm>
            <a:custGeom>
              <a:avLst/>
              <a:gdLst>
                <a:gd name="T0" fmla="*/ 3 w 180"/>
                <a:gd name="T1" fmla="*/ 0 h 105"/>
                <a:gd name="T2" fmla="*/ 0 w 180"/>
                <a:gd name="T3" fmla="*/ 7 h 105"/>
                <a:gd name="T4" fmla="*/ 0 w 180"/>
                <a:gd name="T5" fmla="*/ 7 h 105"/>
                <a:gd name="T6" fmla="*/ 177 w 180"/>
                <a:gd name="T7" fmla="*/ 105 h 105"/>
                <a:gd name="T8" fmla="*/ 180 w 180"/>
                <a:gd name="T9" fmla="*/ 98 h 105"/>
                <a:gd name="T10" fmla="*/ 3 w 180"/>
                <a:gd name="T11" fmla="*/ 0 h 105"/>
              </a:gdLst>
              <a:ahLst/>
              <a:cxnLst>
                <a:cxn ang="0">
                  <a:pos x="T0" y="T1"/>
                </a:cxn>
                <a:cxn ang="0">
                  <a:pos x="T2" y="T3"/>
                </a:cxn>
                <a:cxn ang="0">
                  <a:pos x="T4" y="T5"/>
                </a:cxn>
                <a:cxn ang="0">
                  <a:pos x="T6" y="T7"/>
                </a:cxn>
                <a:cxn ang="0">
                  <a:pos x="T8" y="T9"/>
                </a:cxn>
                <a:cxn ang="0">
                  <a:pos x="T10" y="T11"/>
                </a:cxn>
              </a:cxnLst>
              <a:rect l="0" t="0" r="r" b="b"/>
              <a:pathLst>
                <a:path w="180" h="105">
                  <a:moveTo>
                    <a:pt x="3" y="0"/>
                  </a:moveTo>
                  <a:lnTo>
                    <a:pt x="0" y="7"/>
                  </a:lnTo>
                  <a:lnTo>
                    <a:pt x="0" y="7"/>
                  </a:lnTo>
                  <a:lnTo>
                    <a:pt x="177" y="105"/>
                  </a:lnTo>
                  <a:lnTo>
                    <a:pt x="180" y="98"/>
                  </a:lnTo>
                  <a:lnTo>
                    <a:pt x="3" y="0"/>
                  </a:lnTo>
                  <a:close/>
                </a:path>
              </a:pathLst>
            </a:custGeom>
            <a:solidFill>
              <a:srgbClr val="56876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1" name="Freeform 1546"/>
            <p:cNvSpPr/>
            <p:nvPr/>
          </p:nvSpPr>
          <p:spPr bwMode="auto">
            <a:xfrm>
              <a:off x="3236" y="1163"/>
              <a:ext cx="180" cy="105"/>
            </a:xfrm>
            <a:custGeom>
              <a:avLst/>
              <a:gdLst>
                <a:gd name="T0" fmla="*/ 3 w 180"/>
                <a:gd name="T1" fmla="*/ 0 h 105"/>
                <a:gd name="T2" fmla="*/ 0 w 180"/>
                <a:gd name="T3" fmla="*/ 7 h 105"/>
                <a:gd name="T4" fmla="*/ 0 w 180"/>
                <a:gd name="T5" fmla="*/ 7 h 105"/>
                <a:gd name="T6" fmla="*/ 177 w 180"/>
                <a:gd name="T7" fmla="*/ 105 h 105"/>
                <a:gd name="T8" fmla="*/ 180 w 180"/>
                <a:gd name="T9" fmla="*/ 98 h 105"/>
                <a:gd name="T10" fmla="*/ 3 w 180"/>
                <a:gd name="T11" fmla="*/ 0 h 105"/>
              </a:gdLst>
              <a:ahLst/>
              <a:cxnLst>
                <a:cxn ang="0">
                  <a:pos x="T0" y="T1"/>
                </a:cxn>
                <a:cxn ang="0">
                  <a:pos x="T2" y="T3"/>
                </a:cxn>
                <a:cxn ang="0">
                  <a:pos x="T4" y="T5"/>
                </a:cxn>
                <a:cxn ang="0">
                  <a:pos x="T6" y="T7"/>
                </a:cxn>
                <a:cxn ang="0">
                  <a:pos x="T8" y="T9"/>
                </a:cxn>
                <a:cxn ang="0">
                  <a:pos x="T10" y="T11"/>
                </a:cxn>
              </a:cxnLst>
              <a:rect l="0" t="0" r="r" b="b"/>
              <a:pathLst>
                <a:path w="180" h="105">
                  <a:moveTo>
                    <a:pt x="3" y="0"/>
                  </a:moveTo>
                  <a:lnTo>
                    <a:pt x="0" y="7"/>
                  </a:lnTo>
                  <a:lnTo>
                    <a:pt x="0" y="7"/>
                  </a:lnTo>
                  <a:lnTo>
                    <a:pt x="177" y="105"/>
                  </a:lnTo>
                  <a:lnTo>
                    <a:pt x="180" y="98"/>
                  </a:lnTo>
                  <a:lnTo>
                    <a:pt x="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2" name="Freeform 1547"/>
            <p:cNvSpPr/>
            <p:nvPr/>
          </p:nvSpPr>
          <p:spPr bwMode="auto">
            <a:xfrm>
              <a:off x="3406" y="1268"/>
              <a:ext cx="7" cy="6"/>
            </a:xfrm>
            <a:custGeom>
              <a:avLst/>
              <a:gdLst>
                <a:gd name="T0" fmla="*/ 7 w 7"/>
                <a:gd name="T1" fmla="*/ 0 h 6"/>
                <a:gd name="T2" fmla="*/ 0 w 7"/>
                <a:gd name="T3" fmla="*/ 6 h 6"/>
                <a:gd name="T4" fmla="*/ 3 w 7"/>
                <a:gd name="T5" fmla="*/ 6 h 6"/>
                <a:gd name="T6" fmla="*/ 7 w 7"/>
                <a:gd name="T7" fmla="*/ 0 h 6"/>
              </a:gdLst>
              <a:ahLst/>
              <a:cxnLst>
                <a:cxn ang="0">
                  <a:pos x="T0" y="T1"/>
                </a:cxn>
                <a:cxn ang="0">
                  <a:pos x="T2" y="T3"/>
                </a:cxn>
                <a:cxn ang="0">
                  <a:pos x="T4" y="T5"/>
                </a:cxn>
                <a:cxn ang="0">
                  <a:pos x="T6" y="T7"/>
                </a:cxn>
              </a:cxnLst>
              <a:rect l="0" t="0" r="r" b="b"/>
              <a:pathLst>
                <a:path w="7" h="6">
                  <a:moveTo>
                    <a:pt x="7" y="0"/>
                  </a:moveTo>
                  <a:lnTo>
                    <a:pt x="0" y="6"/>
                  </a:lnTo>
                  <a:lnTo>
                    <a:pt x="3" y="6"/>
                  </a:lnTo>
                  <a:lnTo>
                    <a:pt x="7" y="0"/>
                  </a:lnTo>
                  <a:close/>
                </a:path>
              </a:pathLst>
            </a:custGeom>
            <a:solidFill>
              <a:srgbClr val="4B403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3" name="Freeform 1548"/>
            <p:cNvSpPr/>
            <p:nvPr/>
          </p:nvSpPr>
          <p:spPr bwMode="auto">
            <a:xfrm>
              <a:off x="3406" y="1268"/>
              <a:ext cx="7" cy="6"/>
            </a:xfrm>
            <a:custGeom>
              <a:avLst/>
              <a:gdLst>
                <a:gd name="T0" fmla="*/ 7 w 7"/>
                <a:gd name="T1" fmla="*/ 0 h 6"/>
                <a:gd name="T2" fmla="*/ 0 w 7"/>
                <a:gd name="T3" fmla="*/ 6 h 6"/>
                <a:gd name="T4" fmla="*/ 3 w 7"/>
                <a:gd name="T5" fmla="*/ 6 h 6"/>
                <a:gd name="T6" fmla="*/ 7 w 7"/>
                <a:gd name="T7" fmla="*/ 0 h 6"/>
              </a:gdLst>
              <a:ahLst/>
              <a:cxnLst>
                <a:cxn ang="0">
                  <a:pos x="T0" y="T1"/>
                </a:cxn>
                <a:cxn ang="0">
                  <a:pos x="T2" y="T3"/>
                </a:cxn>
                <a:cxn ang="0">
                  <a:pos x="T4" y="T5"/>
                </a:cxn>
                <a:cxn ang="0">
                  <a:pos x="T6" y="T7"/>
                </a:cxn>
              </a:cxnLst>
              <a:rect l="0" t="0" r="r" b="b"/>
              <a:pathLst>
                <a:path w="7" h="6">
                  <a:moveTo>
                    <a:pt x="7" y="0"/>
                  </a:moveTo>
                  <a:lnTo>
                    <a:pt x="0" y="6"/>
                  </a:lnTo>
                  <a:lnTo>
                    <a:pt x="3" y="6"/>
                  </a:lnTo>
                  <a:lnTo>
                    <a:pt x="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4" name="Freeform 1549"/>
            <p:cNvSpPr/>
            <p:nvPr/>
          </p:nvSpPr>
          <p:spPr bwMode="auto">
            <a:xfrm>
              <a:off x="4018" y="2701"/>
              <a:ext cx="244" cy="719"/>
            </a:xfrm>
            <a:custGeom>
              <a:avLst/>
              <a:gdLst>
                <a:gd name="T0" fmla="*/ 241 w 244"/>
                <a:gd name="T1" fmla="*/ 0 h 719"/>
                <a:gd name="T2" fmla="*/ 0 w 244"/>
                <a:gd name="T3" fmla="*/ 717 h 719"/>
                <a:gd name="T4" fmla="*/ 5 w 244"/>
                <a:gd name="T5" fmla="*/ 719 h 719"/>
                <a:gd name="T6" fmla="*/ 244 w 244"/>
                <a:gd name="T7" fmla="*/ 0 h 719"/>
                <a:gd name="T8" fmla="*/ 241 w 244"/>
                <a:gd name="T9" fmla="*/ 0 h 719"/>
              </a:gdLst>
              <a:ahLst/>
              <a:cxnLst>
                <a:cxn ang="0">
                  <a:pos x="T0" y="T1"/>
                </a:cxn>
                <a:cxn ang="0">
                  <a:pos x="T2" y="T3"/>
                </a:cxn>
                <a:cxn ang="0">
                  <a:pos x="T4" y="T5"/>
                </a:cxn>
                <a:cxn ang="0">
                  <a:pos x="T6" y="T7"/>
                </a:cxn>
                <a:cxn ang="0">
                  <a:pos x="T8" y="T9"/>
                </a:cxn>
              </a:cxnLst>
              <a:rect l="0" t="0" r="r" b="b"/>
              <a:pathLst>
                <a:path w="244" h="719">
                  <a:moveTo>
                    <a:pt x="241" y="0"/>
                  </a:moveTo>
                  <a:lnTo>
                    <a:pt x="0" y="717"/>
                  </a:lnTo>
                  <a:lnTo>
                    <a:pt x="5" y="719"/>
                  </a:lnTo>
                  <a:lnTo>
                    <a:pt x="244" y="0"/>
                  </a:lnTo>
                  <a:lnTo>
                    <a:pt x="241" y="0"/>
                  </a:lnTo>
                  <a:close/>
                </a:path>
              </a:pathLst>
            </a:custGeom>
            <a:solidFill>
              <a:srgbClr val="AEC4B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5" name="Freeform 1550"/>
            <p:cNvSpPr/>
            <p:nvPr/>
          </p:nvSpPr>
          <p:spPr bwMode="auto">
            <a:xfrm>
              <a:off x="4018" y="2701"/>
              <a:ext cx="244" cy="719"/>
            </a:xfrm>
            <a:custGeom>
              <a:avLst/>
              <a:gdLst>
                <a:gd name="T0" fmla="*/ 241 w 244"/>
                <a:gd name="T1" fmla="*/ 0 h 719"/>
                <a:gd name="T2" fmla="*/ 0 w 244"/>
                <a:gd name="T3" fmla="*/ 717 h 719"/>
                <a:gd name="T4" fmla="*/ 5 w 244"/>
                <a:gd name="T5" fmla="*/ 719 h 719"/>
                <a:gd name="T6" fmla="*/ 244 w 244"/>
                <a:gd name="T7" fmla="*/ 0 h 719"/>
                <a:gd name="T8" fmla="*/ 241 w 244"/>
                <a:gd name="T9" fmla="*/ 0 h 719"/>
              </a:gdLst>
              <a:ahLst/>
              <a:cxnLst>
                <a:cxn ang="0">
                  <a:pos x="T0" y="T1"/>
                </a:cxn>
                <a:cxn ang="0">
                  <a:pos x="T2" y="T3"/>
                </a:cxn>
                <a:cxn ang="0">
                  <a:pos x="T4" y="T5"/>
                </a:cxn>
                <a:cxn ang="0">
                  <a:pos x="T6" y="T7"/>
                </a:cxn>
                <a:cxn ang="0">
                  <a:pos x="T8" y="T9"/>
                </a:cxn>
              </a:cxnLst>
              <a:rect l="0" t="0" r="r" b="b"/>
              <a:pathLst>
                <a:path w="244" h="719">
                  <a:moveTo>
                    <a:pt x="241" y="0"/>
                  </a:moveTo>
                  <a:lnTo>
                    <a:pt x="0" y="717"/>
                  </a:lnTo>
                  <a:lnTo>
                    <a:pt x="5" y="719"/>
                  </a:lnTo>
                  <a:lnTo>
                    <a:pt x="244" y="0"/>
                  </a:lnTo>
                  <a:lnTo>
                    <a:pt x="24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6" name="Freeform 1551"/>
            <p:cNvSpPr/>
            <p:nvPr/>
          </p:nvSpPr>
          <p:spPr bwMode="auto">
            <a:xfrm>
              <a:off x="4015" y="2700"/>
              <a:ext cx="244" cy="718"/>
            </a:xfrm>
            <a:custGeom>
              <a:avLst/>
              <a:gdLst>
                <a:gd name="T0" fmla="*/ 239 w 244"/>
                <a:gd name="T1" fmla="*/ 0 h 718"/>
                <a:gd name="T2" fmla="*/ 0 w 244"/>
                <a:gd name="T3" fmla="*/ 717 h 718"/>
                <a:gd name="T4" fmla="*/ 3 w 244"/>
                <a:gd name="T5" fmla="*/ 718 h 718"/>
                <a:gd name="T6" fmla="*/ 244 w 244"/>
                <a:gd name="T7" fmla="*/ 1 h 718"/>
                <a:gd name="T8" fmla="*/ 239 w 244"/>
                <a:gd name="T9" fmla="*/ 0 h 718"/>
              </a:gdLst>
              <a:ahLst/>
              <a:cxnLst>
                <a:cxn ang="0">
                  <a:pos x="T0" y="T1"/>
                </a:cxn>
                <a:cxn ang="0">
                  <a:pos x="T2" y="T3"/>
                </a:cxn>
                <a:cxn ang="0">
                  <a:pos x="T4" y="T5"/>
                </a:cxn>
                <a:cxn ang="0">
                  <a:pos x="T6" y="T7"/>
                </a:cxn>
                <a:cxn ang="0">
                  <a:pos x="T8" y="T9"/>
                </a:cxn>
              </a:cxnLst>
              <a:rect l="0" t="0" r="r" b="b"/>
              <a:pathLst>
                <a:path w="244" h="718">
                  <a:moveTo>
                    <a:pt x="239" y="0"/>
                  </a:moveTo>
                  <a:lnTo>
                    <a:pt x="0" y="717"/>
                  </a:lnTo>
                  <a:lnTo>
                    <a:pt x="3" y="718"/>
                  </a:lnTo>
                  <a:lnTo>
                    <a:pt x="244" y="1"/>
                  </a:lnTo>
                  <a:lnTo>
                    <a:pt x="239" y="0"/>
                  </a:lnTo>
                  <a:close/>
                </a:path>
              </a:pathLst>
            </a:custGeom>
            <a:solidFill>
              <a:srgbClr val="94B2A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7" name="Freeform 1552"/>
            <p:cNvSpPr/>
            <p:nvPr/>
          </p:nvSpPr>
          <p:spPr bwMode="auto">
            <a:xfrm>
              <a:off x="4015" y="2700"/>
              <a:ext cx="244" cy="718"/>
            </a:xfrm>
            <a:custGeom>
              <a:avLst/>
              <a:gdLst>
                <a:gd name="T0" fmla="*/ 239 w 244"/>
                <a:gd name="T1" fmla="*/ 0 h 718"/>
                <a:gd name="T2" fmla="*/ 0 w 244"/>
                <a:gd name="T3" fmla="*/ 717 h 718"/>
                <a:gd name="T4" fmla="*/ 3 w 244"/>
                <a:gd name="T5" fmla="*/ 718 h 718"/>
                <a:gd name="T6" fmla="*/ 244 w 244"/>
                <a:gd name="T7" fmla="*/ 1 h 718"/>
                <a:gd name="T8" fmla="*/ 239 w 244"/>
                <a:gd name="T9" fmla="*/ 0 h 718"/>
              </a:gdLst>
              <a:ahLst/>
              <a:cxnLst>
                <a:cxn ang="0">
                  <a:pos x="T0" y="T1"/>
                </a:cxn>
                <a:cxn ang="0">
                  <a:pos x="T2" y="T3"/>
                </a:cxn>
                <a:cxn ang="0">
                  <a:pos x="T4" y="T5"/>
                </a:cxn>
                <a:cxn ang="0">
                  <a:pos x="T6" y="T7"/>
                </a:cxn>
                <a:cxn ang="0">
                  <a:pos x="T8" y="T9"/>
                </a:cxn>
              </a:cxnLst>
              <a:rect l="0" t="0" r="r" b="b"/>
              <a:pathLst>
                <a:path w="244" h="718">
                  <a:moveTo>
                    <a:pt x="239" y="0"/>
                  </a:moveTo>
                  <a:lnTo>
                    <a:pt x="0" y="717"/>
                  </a:lnTo>
                  <a:lnTo>
                    <a:pt x="3" y="718"/>
                  </a:lnTo>
                  <a:lnTo>
                    <a:pt x="244" y="1"/>
                  </a:lnTo>
                  <a:lnTo>
                    <a:pt x="23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88" name="Picture 156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315" y="1380"/>
              <a:ext cx="13"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56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366" y="3087"/>
              <a:ext cx="20"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156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191" y="3637"/>
              <a:ext cx="1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1566"/>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241" y="2274"/>
              <a:ext cx="20"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 name="Picture 1567"/>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190" y="3640"/>
              <a:ext cx="1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 name="Picture 1568"/>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98" y="3646"/>
              <a:ext cx="1" cy="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Picture 1570"/>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806" y="4054"/>
              <a:ext cx="2" cy="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 name="Picture 1571"/>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193" y="3640"/>
              <a:ext cx="10"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157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193" y="3640"/>
              <a:ext cx="10" cy="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1574"/>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522" y="1619"/>
              <a:ext cx="15" cy="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 name="Picture 1576"/>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046" y="3294"/>
              <a:ext cx="15" cy="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1577"/>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275" y="3505"/>
              <a:ext cx="442" cy="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157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4707" y="3301"/>
              <a:ext cx="349" cy="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 name="Freeform 1580"/>
            <p:cNvSpPr/>
            <p:nvPr/>
          </p:nvSpPr>
          <p:spPr bwMode="auto">
            <a:xfrm>
              <a:off x="4275" y="3170"/>
              <a:ext cx="207" cy="601"/>
            </a:xfrm>
            <a:custGeom>
              <a:avLst/>
              <a:gdLst>
                <a:gd name="T0" fmla="*/ 207 w 207"/>
                <a:gd name="T1" fmla="*/ 0 h 601"/>
                <a:gd name="T2" fmla="*/ 205 w 207"/>
                <a:gd name="T3" fmla="*/ 0 h 601"/>
                <a:gd name="T4" fmla="*/ 195 w 207"/>
                <a:gd name="T5" fmla="*/ 12 h 601"/>
                <a:gd name="T6" fmla="*/ 0 w 207"/>
                <a:gd name="T7" fmla="*/ 601 h 601"/>
                <a:gd name="T8" fmla="*/ 8 w 207"/>
                <a:gd name="T9" fmla="*/ 596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205" y="0"/>
                  </a:lnTo>
                  <a:lnTo>
                    <a:pt x="195" y="12"/>
                  </a:lnTo>
                  <a:lnTo>
                    <a:pt x="0" y="601"/>
                  </a:lnTo>
                  <a:lnTo>
                    <a:pt x="8" y="596"/>
                  </a:lnTo>
                  <a:lnTo>
                    <a:pt x="207" y="0"/>
                  </a:lnTo>
                  <a:close/>
                </a:path>
              </a:pathLst>
            </a:custGeom>
            <a:solidFill>
              <a:srgbClr val="303E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2" name="Freeform 1581"/>
            <p:cNvSpPr/>
            <p:nvPr/>
          </p:nvSpPr>
          <p:spPr bwMode="auto">
            <a:xfrm>
              <a:off x="4275" y="3170"/>
              <a:ext cx="207" cy="601"/>
            </a:xfrm>
            <a:custGeom>
              <a:avLst/>
              <a:gdLst>
                <a:gd name="T0" fmla="*/ 207 w 207"/>
                <a:gd name="T1" fmla="*/ 0 h 601"/>
                <a:gd name="T2" fmla="*/ 205 w 207"/>
                <a:gd name="T3" fmla="*/ 0 h 601"/>
                <a:gd name="T4" fmla="*/ 195 w 207"/>
                <a:gd name="T5" fmla="*/ 12 h 601"/>
                <a:gd name="T6" fmla="*/ 0 w 207"/>
                <a:gd name="T7" fmla="*/ 601 h 601"/>
                <a:gd name="T8" fmla="*/ 8 w 207"/>
                <a:gd name="T9" fmla="*/ 596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205" y="0"/>
                  </a:lnTo>
                  <a:lnTo>
                    <a:pt x="195" y="12"/>
                  </a:lnTo>
                  <a:lnTo>
                    <a:pt x="0" y="601"/>
                  </a:lnTo>
                  <a:lnTo>
                    <a:pt x="8" y="596"/>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3" name="Freeform 1582"/>
            <p:cNvSpPr/>
            <p:nvPr/>
          </p:nvSpPr>
          <p:spPr bwMode="auto">
            <a:xfrm>
              <a:off x="4283" y="3170"/>
              <a:ext cx="199" cy="596"/>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close/>
                </a:path>
              </a:pathLst>
            </a:custGeom>
            <a:solidFill>
              <a:srgbClr val="2430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4" name="Freeform 1583"/>
            <p:cNvSpPr/>
            <p:nvPr/>
          </p:nvSpPr>
          <p:spPr bwMode="auto">
            <a:xfrm>
              <a:off x="4283" y="3170"/>
              <a:ext cx="199" cy="596"/>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5" name="Freeform 1584"/>
            <p:cNvSpPr/>
            <p:nvPr/>
          </p:nvSpPr>
          <p:spPr bwMode="auto">
            <a:xfrm>
              <a:off x="4482" y="3168"/>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243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6" name="Freeform 1585"/>
            <p:cNvSpPr/>
            <p:nvPr/>
          </p:nvSpPr>
          <p:spPr bwMode="auto">
            <a:xfrm>
              <a:off x="4482" y="3168"/>
              <a:ext cx="0" cy="2"/>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7" name="Freeform 1586"/>
            <p:cNvSpPr/>
            <p:nvPr/>
          </p:nvSpPr>
          <p:spPr bwMode="auto">
            <a:xfrm>
              <a:off x="4480" y="3168"/>
              <a:ext cx="2" cy="2"/>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close/>
                </a:path>
              </a:pathLst>
            </a:custGeom>
            <a:solidFill>
              <a:srgbClr val="3C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8" name="Freeform 1587"/>
            <p:cNvSpPr/>
            <p:nvPr/>
          </p:nvSpPr>
          <p:spPr bwMode="auto">
            <a:xfrm>
              <a:off x="4480" y="3168"/>
              <a:ext cx="2" cy="2"/>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9" name="Freeform 1588"/>
            <p:cNvSpPr/>
            <p:nvPr/>
          </p:nvSpPr>
          <p:spPr bwMode="auto">
            <a:xfrm>
              <a:off x="4272" y="3771"/>
              <a:ext cx="10" cy="7"/>
            </a:xfrm>
            <a:custGeom>
              <a:avLst/>
              <a:gdLst>
                <a:gd name="T0" fmla="*/ 10 w 10"/>
                <a:gd name="T1" fmla="*/ 0 h 7"/>
                <a:gd name="T2" fmla="*/ 0 w 10"/>
                <a:gd name="T3" fmla="*/ 7 h 7"/>
                <a:gd name="T4" fmla="*/ 0 w 10"/>
                <a:gd name="T5" fmla="*/ 7 h 7"/>
                <a:gd name="T6" fmla="*/ 8 w 10"/>
                <a:gd name="T7" fmla="*/ 2 h 7"/>
                <a:gd name="T8" fmla="*/ 10 w 10"/>
                <a:gd name="T9" fmla="*/ 0 h 7"/>
              </a:gdLst>
              <a:ahLst/>
              <a:cxnLst>
                <a:cxn ang="0">
                  <a:pos x="T0" y="T1"/>
                </a:cxn>
                <a:cxn ang="0">
                  <a:pos x="T2" y="T3"/>
                </a:cxn>
                <a:cxn ang="0">
                  <a:pos x="T4" y="T5"/>
                </a:cxn>
                <a:cxn ang="0">
                  <a:pos x="T6" y="T7"/>
                </a:cxn>
                <a:cxn ang="0">
                  <a:pos x="T8" y="T9"/>
                </a:cxn>
              </a:cxnLst>
              <a:rect l="0" t="0" r="r" b="b"/>
              <a:pathLst>
                <a:path w="10" h="7">
                  <a:moveTo>
                    <a:pt x="10" y="0"/>
                  </a:moveTo>
                  <a:lnTo>
                    <a:pt x="0" y="7"/>
                  </a:lnTo>
                  <a:lnTo>
                    <a:pt x="0" y="7"/>
                  </a:lnTo>
                  <a:lnTo>
                    <a:pt x="8" y="2"/>
                  </a:lnTo>
                  <a:lnTo>
                    <a:pt x="10" y="0"/>
                  </a:lnTo>
                  <a:close/>
                </a:path>
              </a:pathLst>
            </a:custGeom>
            <a:solidFill>
              <a:srgbClr val="303E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0" name="Freeform 1589"/>
            <p:cNvSpPr/>
            <p:nvPr/>
          </p:nvSpPr>
          <p:spPr bwMode="auto">
            <a:xfrm>
              <a:off x="4272" y="3771"/>
              <a:ext cx="10" cy="7"/>
            </a:xfrm>
            <a:custGeom>
              <a:avLst/>
              <a:gdLst>
                <a:gd name="T0" fmla="*/ 10 w 10"/>
                <a:gd name="T1" fmla="*/ 0 h 7"/>
                <a:gd name="T2" fmla="*/ 0 w 10"/>
                <a:gd name="T3" fmla="*/ 7 h 7"/>
                <a:gd name="T4" fmla="*/ 0 w 10"/>
                <a:gd name="T5" fmla="*/ 7 h 7"/>
                <a:gd name="T6" fmla="*/ 8 w 10"/>
                <a:gd name="T7" fmla="*/ 2 h 7"/>
                <a:gd name="T8" fmla="*/ 10 w 10"/>
                <a:gd name="T9" fmla="*/ 0 h 7"/>
              </a:gdLst>
              <a:ahLst/>
              <a:cxnLst>
                <a:cxn ang="0">
                  <a:pos x="T0" y="T1"/>
                </a:cxn>
                <a:cxn ang="0">
                  <a:pos x="T2" y="T3"/>
                </a:cxn>
                <a:cxn ang="0">
                  <a:pos x="T4" y="T5"/>
                </a:cxn>
                <a:cxn ang="0">
                  <a:pos x="T6" y="T7"/>
                </a:cxn>
                <a:cxn ang="0">
                  <a:pos x="T8" y="T9"/>
                </a:cxn>
              </a:cxnLst>
              <a:rect l="0" t="0" r="r" b="b"/>
              <a:pathLst>
                <a:path w="10" h="7">
                  <a:moveTo>
                    <a:pt x="10" y="0"/>
                  </a:moveTo>
                  <a:lnTo>
                    <a:pt x="0" y="7"/>
                  </a:lnTo>
                  <a:lnTo>
                    <a:pt x="0" y="7"/>
                  </a:lnTo>
                  <a:lnTo>
                    <a:pt x="8" y="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111" name="Picture 1590"/>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266" y="3759"/>
              <a:ext cx="24" cy="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Freeform 1591"/>
            <p:cNvSpPr/>
            <p:nvPr/>
          </p:nvSpPr>
          <p:spPr bwMode="auto">
            <a:xfrm>
              <a:off x="4482" y="3165"/>
              <a:ext cx="8" cy="5"/>
            </a:xfrm>
            <a:custGeom>
              <a:avLst/>
              <a:gdLst>
                <a:gd name="T0" fmla="*/ 8 w 8"/>
                <a:gd name="T1" fmla="*/ 0 h 5"/>
                <a:gd name="T2" fmla="*/ 0 w 8"/>
                <a:gd name="T3" fmla="*/ 5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5"/>
                  </a:lnTo>
                  <a:lnTo>
                    <a:pt x="0" y="5"/>
                  </a:lnTo>
                  <a:lnTo>
                    <a:pt x="8"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3" name="Freeform 1592"/>
            <p:cNvSpPr/>
            <p:nvPr/>
          </p:nvSpPr>
          <p:spPr bwMode="auto">
            <a:xfrm>
              <a:off x="4482" y="3165"/>
              <a:ext cx="8" cy="5"/>
            </a:xfrm>
            <a:custGeom>
              <a:avLst/>
              <a:gdLst>
                <a:gd name="T0" fmla="*/ 8 w 8"/>
                <a:gd name="T1" fmla="*/ 0 h 5"/>
                <a:gd name="T2" fmla="*/ 0 w 8"/>
                <a:gd name="T3" fmla="*/ 5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5"/>
                  </a:lnTo>
                  <a:lnTo>
                    <a:pt x="0" y="5"/>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4" name="Freeform 1593"/>
            <p:cNvSpPr/>
            <p:nvPr/>
          </p:nvSpPr>
          <p:spPr bwMode="auto">
            <a:xfrm>
              <a:off x="4283" y="3165"/>
              <a:ext cx="207" cy="601"/>
            </a:xfrm>
            <a:custGeom>
              <a:avLst/>
              <a:gdLst>
                <a:gd name="T0" fmla="*/ 207 w 207"/>
                <a:gd name="T1" fmla="*/ 0 h 601"/>
                <a:gd name="T2" fmla="*/ 199 w 207"/>
                <a:gd name="T3" fmla="*/ 5 h 601"/>
                <a:gd name="T4" fmla="*/ 0 w 207"/>
                <a:gd name="T5" fmla="*/ 601 h 601"/>
                <a:gd name="T6" fmla="*/ 9 w 207"/>
                <a:gd name="T7" fmla="*/ 594 h 601"/>
                <a:gd name="T8" fmla="*/ 9 w 207"/>
                <a:gd name="T9" fmla="*/ 594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199" y="5"/>
                  </a:lnTo>
                  <a:lnTo>
                    <a:pt x="0" y="601"/>
                  </a:lnTo>
                  <a:lnTo>
                    <a:pt x="9" y="594"/>
                  </a:lnTo>
                  <a:lnTo>
                    <a:pt x="9" y="594"/>
                  </a:lnTo>
                  <a:lnTo>
                    <a:pt x="207" y="0"/>
                  </a:lnTo>
                  <a:close/>
                </a:path>
              </a:pathLst>
            </a:custGeom>
            <a:solidFill>
              <a:srgbClr val="5C7B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5" name="Freeform 1594"/>
            <p:cNvSpPr/>
            <p:nvPr/>
          </p:nvSpPr>
          <p:spPr bwMode="auto">
            <a:xfrm>
              <a:off x="4283" y="3165"/>
              <a:ext cx="207" cy="601"/>
            </a:xfrm>
            <a:custGeom>
              <a:avLst/>
              <a:gdLst>
                <a:gd name="T0" fmla="*/ 207 w 207"/>
                <a:gd name="T1" fmla="*/ 0 h 601"/>
                <a:gd name="T2" fmla="*/ 199 w 207"/>
                <a:gd name="T3" fmla="*/ 5 h 601"/>
                <a:gd name="T4" fmla="*/ 0 w 207"/>
                <a:gd name="T5" fmla="*/ 601 h 601"/>
                <a:gd name="T6" fmla="*/ 9 w 207"/>
                <a:gd name="T7" fmla="*/ 594 h 601"/>
                <a:gd name="T8" fmla="*/ 9 w 207"/>
                <a:gd name="T9" fmla="*/ 594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199" y="5"/>
                  </a:lnTo>
                  <a:lnTo>
                    <a:pt x="0" y="601"/>
                  </a:lnTo>
                  <a:lnTo>
                    <a:pt x="9" y="594"/>
                  </a:lnTo>
                  <a:lnTo>
                    <a:pt x="9" y="594"/>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6" name="Freeform 1595"/>
            <p:cNvSpPr/>
            <p:nvPr/>
          </p:nvSpPr>
          <p:spPr bwMode="auto">
            <a:xfrm>
              <a:off x="4482" y="3165"/>
              <a:ext cx="8" cy="5"/>
            </a:xfrm>
            <a:custGeom>
              <a:avLst/>
              <a:gdLst>
                <a:gd name="T0" fmla="*/ 8 w 8"/>
                <a:gd name="T1" fmla="*/ 0 h 5"/>
                <a:gd name="T2" fmla="*/ 0 w 8"/>
                <a:gd name="T3" fmla="*/ 3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3"/>
                  </a:lnTo>
                  <a:lnTo>
                    <a:pt x="0" y="5"/>
                  </a:lnTo>
                  <a:lnTo>
                    <a:pt x="8" y="0"/>
                  </a:lnTo>
                  <a:lnTo>
                    <a:pt x="8" y="0"/>
                  </a:lnTo>
                  <a:close/>
                </a:path>
              </a:pathLst>
            </a:custGeom>
            <a:solidFill>
              <a:srgbClr val="5C8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7" name="Freeform 1596"/>
            <p:cNvSpPr/>
            <p:nvPr/>
          </p:nvSpPr>
          <p:spPr bwMode="auto">
            <a:xfrm>
              <a:off x="4482" y="3165"/>
              <a:ext cx="8" cy="5"/>
            </a:xfrm>
            <a:custGeom>
              <a:avLst/>
              <a:gdLst>
                <a:gd name="T0" fmla="*/ 8 w 8"/>
                <a:gd name="T1" fmla="*/ 0 h 5"/>
                <a:gd name="T2" fmla="*/ 0 w 8"/>
                <a:gd name="T3" fmla="*/ 3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3"/>
                  </a:lnTo>
                  <a:lnTo>
                    <a:pt x="0" y="5"/>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8" name="Freeform 1597"/>
            <p:cNvSpPr/>
            <p:nvPr/>
          </p:nvSpPr>
          <p:spPr bwMode="auto">
            <a:xfrm>
              <a:off x="4280" y="3771"/>
              <a:ext cx="2" cy="2"/>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solidFill>
              <a:srgbClr val="5C7B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9" name="Freeform 1598"/>
            <p:cNvSpPr/>
            <p:nvPr/>
          </p:nvSpPr>
          <p:spPr bwMode="auto">
            <a:xfrm>
              <a:off x="4280" y="3771"/>
              <a:ext cx="2" cy="2"/>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120" name="Picture 1599"/>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4274" y="3754"/>
              <a:ext cx="25" cy="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Freeform 1600"/>
            <p:cNvSpPr/>
            <p:nvPr/>
          </p:nvSpPr>
          <p:spPr bwMode="auto">
            <a:xfrm>
              <a:off x="4283" y="3170"/>
              <a:ext cx="199" cy="596"/>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close/>
                </a:path>
              </a:pathLst>
            </a:custGeom>
            <a:solidFill>
              <a:srgbClr val="4953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2" name="Freeform 1601"/>
            <p:cNvSpPr/>
            <p:nvPr/>
          </p:nvSpPr>
          <p:spPr bwMode="auto">
            <a:xfrm>
              <a:off x="4283" y="3170"/>
              <a:ext cx="199" cy="596"/>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3" name="Rectangle 1602"/>
            <p:cNvSpPr>
              <a:spLocks noChangeArrowheads="1"/>
            </p:cNvSpPr>
            <p:nvPr/>
          </p:nvSpPr>
          <p:spPr bwMode="auto">
            <a:xfrm>
              <a:off x="4482" y="3168"/>
              <a:ext cx="1" cy="2"/>
            </a:xfrm>
            <a:prstGeom prst="rect">
              <a:avLst/>
            </a:prstGeom>
            <a:solidFill>
              <a:srgbClr val="4958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24" name="Rectangle 1603"/>
            <p:cNvSpPr>
              <a:spLocks noChangeArrowheads="1"/>
            </p:cNvSpPr>
            <p:nvPr/>
          </p:nvSpPr>
          <p:spPr bwMode="auto">
            <a:xfrm>
              <a:off x="4482" y="3168"/>
              <a:ext cx="1" cy="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125" name="Freeform 1604"/>
            <p:cNvSpPr/>
            <p:nvPr/>
          </p:nvSpPr>
          <p:spPr bwMode="auto">
            <a:xfrm>
              <a:off x="1797" y="2892"/>
              <a:ext cx="715" cy="1008"/>
            </a:xfrm>
            <a:custGeom>
              <a:avLst/>
              <a:gdLst>
                <a:gd name="T0" fmla="*/ 715 w 715"/>
                <a:gd name="T1" fmla="*/ 502 h 1008"/>
                <a:gd name="T2" fmla="*/ 268 w 715"/>
                <a:gd name="T3" fmla="*/ 1008 h 1008"/>
                <a:gd name="T4" fmla="*/ 0 w 715"/>
                <a:gd name="T5" fmla="*/ 511 h 1008"/>
                <a:gd name="T6" fmla="*/ 450 w 715"/>
                <a:gd name="T7" fmla="*/ 0 h 1008"/>
                <a:gd name="T8" fmla="*/ 715 w 715"/>
                <a:gd name="T9" fmla="*/ 502 h 1008"/>
              </a:gdLst>
              <a:ahLst/>
              <a:cxnLst>
                <a:cxn ang="0">
                  <a:pos x="T0" y="T1"/>
                </a:cxn>
                <a:cxn ang="0">
                  <a:pos x="T2" y="T3"/>
                </a:cxn>
                <a:cxn ang="0">
                  <a:pos x="T4" y="T5"/>
                </a:cxn>
                <a:cxn ang="0">
                  <a:pos x="T6" y="T7"/>
                </a:cxn>
                <a:cxn ang="0">
                  <a:pos x="T8" y="T9"/>
                </a:cxn>
              </a:cxnLst>
              <a:rect l="0" t="0" r="r" b="b"/>
              <a:pathLst>
                <a:path w="715" h="1008">
                  <a:moveTo>
                    <a:pt x="715" y="502"/>
                  </a:moveTo>
                  <a:lnTo>
                    <a:pt x="268" y="1008"/>
                  </a:lnTo>
                  <a:lnTo>
                    <a:pt x="0" y="511"/>
                  </a:lnTo>
                  <a:lnTo>
                    <a:pt x="450" y="0"/>
                  </a:lnTo>
                  <a:lnTo>
                    <a:pt x="715" y="502"/>
                  </a:lnTo>
                  <a:close/>
                </a:path>
              </a:pathLst>
            </a:custGeom>
            <a:solidFill>
              <a:schemeClr val="accent5">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6" name="Freeform 1605"/>
            <p:cNvSpPr/>
            <p:nvPr/>
          </p:nvSpPr>
          <p:spPr bwMode="auto">
            <a:xfrm>
              <a:off x="2065" y="3394"/>
              <a:ext cx="997" cy="630"/>
            </a:xfrm>
            <a:custGeom>
              <a:avLst/>
              <a:gdLst>
                <a:gd name="T0" fmla="*/ 997 w 997"/>
                <a:gd name="T1" fmla="*/ 139 h 630"/>
                <a:gd name="T2" fmla="*/ 505 w 997"/>
                <a:gd name="T3" fmla="*/ 630 h 630"/>
                <a:gd name="T4" fmla="*/ 0 w 997"/>
                <a:gd name="T5" fmla="*/ 506 h 630"/>
                <a:gd name="T6" fmla="*/ 447 w 997"/>
                <a:gd name="T7" fmla="*/ 0 h 630"/>
                <a:gd name="T8" fmla="*/ 997 w 997"/>
                <a:gd name="T9" fmla="*/ 139 h 630"/>
              </a:gdLst>
              <a:ahLst/>
              <a:cxnLst>
                <a:cxn ang="0">
                  <a:pos x="T0" y="T1"/>
                </a:cxn>
                <a:cxn ang="0">
                  <a:pos x="T2" y="T3"/>
                </a:cxn>
                <a:cxn ang="0">
                  <a:pos x="T4" y="T5"/>
                </a:cxn>
                <a:cxn ang="0">
                  <a:pos x="T6" y="T7"/>
                </a:cxn>
                <a:cxn ang="0">
                  <a:pos x="T8" y="T9"/>
                </a:cxn>
              </a:cxnLst>
              <a:rect l="0" t="0" r="r" b="b"/>
              <a:pathLst>
                <a:path w="997" h="630">
                  <a:moveTo>
                    <a:pt x="997" y="139"/>
                  </a:moveTo>
                  <a:lnTo>
                    <a:pt x="505" y="630"/>
                  </a:lnTo>
                  <a:lnTo>
                    <a:pt x="0" y="506"/>
                  </a:lnTo>
                  <a:lnTo>
                    <a:pt x="447" y="0"/>
                  </a:lnTo>
                  <a:lnTo>
                    <a:pt x="997" y="139"/>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7" name="Freeform 1606"/>
            <p:cNvSpPr/>
            <p:nvPr/>
          </p:nvSpPr>
          <p:spPr bwMode="auto">
            <a:xfrm>
              <a:off x="2247" y="2892"/>
              <a:ext cx="815" cy="641"/>
            </a:xfrm>
            <a:custGeom>
              <a:avLst/>
              <a:gdLst>
                <a:gd name="T0" fmla="*/ 585 w 815"/>
                <a:gd name="T1" fmla="*/ 149 h 641"/>
                <a:gd name="T2" fmla="*/ 815 w 815"/>
                <a:gd name="T3" fmla="*/ 641 h 641"/>
                <a:gd name="T4" fmla="*/ 265 w 815"/>
                <a:gd name="T5" fmla="*/ 502 h 641"/>
                <a:gd name="T6" fmla="*/ 0 w 815"/>
                <a:gd name="T7" fmla="*/ 0 h 641"/>
                <a:gd name="T8" fmla="*/ 585 w 815"/>
                <a:gd name="T9" fmla="*/ 149 h 641"/>
              </a:gdLst>
              <a:ahLst/>
              <a:cxnLst>
                <a:cxn ang="0">
                  <a:pos x="T0" y="T1"/>
                </a:cxn>
                <a:cxn ang="0">
                  <a:pos x="T2" y="T3"/>
                </a:cxn>
                <a:cxn ang="0">
                  <a:pos x="T4" y="T5"/>
                </a:cxn>
                <a:cxn ang="0">
                  <a:pos x="T6" y="T7"/>
                </a:cxn>
                <a:cxn ang="0">
                  <a:pos x="T8" y="T9"/>
                </a:cxn>
              </a:cxnLst>
              <a:rect l="0" t="0" r="r" b="b"/>
              <a:pathLst>
                <a:path w="815" h="641">
                  <a:moveTo>
                    <a:pt x="585" y="149"/>
                  </a:moveTo>
                  <a:lnTo>
                    <a:pt x="815" y="641"/>
                  </a:lnTo>
                  <a:lnTo>
                    <a:pt x="265" y="502"/>
                  </a:lnTo>
                  <a:lnTo>
                    <a:pt x="0" y="0"/>
                  </a:lnTo>
                  <a:lnTo>
                    <a:pt x="585" y="149"/>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8" name="Freeform 1607"/>
            <p:cNvSpPr/>
            <p:nvPr/>
          </p:nvSpPr>
          <p:spPr bwMode="auto">
            <a:xfrm>
              <a:off x="3992" y="3003"/>
              <a:ext cx="713" cy="1006"/>
            </a:xfrm>
            <a:custGeom>
              <a:avLst/>
              <a:gdLst>
                <a:gd name="T0" fmla="*/ 713 w 713"/>
                <a:gd name="T1" fmla="*/ 500 h 1006"/>
                <a:gd name="T2" fmla="*/ 267 w 713"/>
                <a:gd name="T3" fmla="*/ 1006 h 1006"/>
                <a:gd name="T4" fmla="*/ 0 w 713"/>
                <a:gd name="T5" fmla="*/ 510 h 1006"/>
                <a:gd name="T6" fmla="*/ 449 w 713"/>
                <a:gd name="T7" fmla="*/ 0 h 1006"/>
                <a:gd name="T8" fmla="*/ 713 w 713"/>
                <a:gd name="T9" fmla="*/ 500 h 1006"/>
              </a:gdLst>
              <a:ahLst/>
              <a:cxnLst>
                <a:cxn ang="0">
                  <a:pos x="T0" y="T1"/>
                </a:cxn>
                <a:cxn ang="0">
                  <a:pos x="T2" y="T3"/>
                </a:cxn>
                <a:cxn ang="0">
                  <a:pos x="T4" y="T5"/>
                </a:cxn>
                <a:cxn ang="0">
                  <a:pos x="T6" y="T7"/>
                </a:cxn>
                <a:cxn ang="0">
                  <a:pos x="T8" y="T9"/>
                </a:cxn>
              </a:cxnLst>
              <a:rect l="0" t="0" r="r" b="b"/>
              <a:pathLst>
                <a:path w="713" h="1006">
                  <a:moveTo>
                    <a:pt x="713" y="500"/>
                  </a:moveTo>
                  <a:lnTo>
                    <a:pt x="267" y="1006"/>
                  </a:lnTo>
                  <a:lnTo>
                    <a:pt x="0" y="510"/>
                  </a:lnTo>
                  <a:lnTo>
                    <a:pt x="449" y="0"/>
                  </a:lnTo>
                  <a:lnTo>
                    <a:pt x="713" y="50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9" name="Freeform 1608"/>
            <p:cNvSpPr/>
            <p:nvPr/>
          </p:nvSpPr>
          <p:spPr bwMode="auto">
            <a:xfrm>
              <a:off x="4250" y="3503"/>
              <a:ext cx="996" cy="631"/>
            </a:xfrm>
            <a:custGeom>
              <a:avLst/>
              <a:gdLst>
                <a:gd name="T0" fmla="*/ 996 w 996"/>
                <a:gd name="T1" fmla="*/ 139 h 631"/>
                <a:gd name="T2" fmla="*/ 504 w 996"/>
                <a:gd name="T3" fmla="*/ 631 h 631"/>
                <a:gd name="T4" fmla="*/ 0 w 996"/>
                <a:gd name="T5" fmla="*/ 506 h 631"/>
                <a:gd name="T6" fmla="*/ 446 w 996"/>
                <a:gd name="T7" fmla="*/ 0 h 631"/>
                <a:gd name="T8" fmla="*/ 996 w 996"/>
                <a:gd name="T9" fmla="*/ 139 h 631"/>
              </a:gdLst>
              <a:ahLst/>
              <a:cxnLst>
                <a:cxn ang="0">
                  <a:pos x="T0" y="T1"/>
                </a:cxn>
                <a:cxn ang="0">
                  <a:pos x="T2" y="T3"/>
                </a:cxn>
                <a:cxn ang="0">
                  <a:pos x="T4" y="T5"/>
                </a:cxn>
                <a:cxn ang="0">
                  <a:pos x="T6" y="T7"/>
                </a:cxn>
                <a:cxn ang="0">
                  <a:pos x="T8" y="T9"/>
                </a:cxn>
              </a:cxnLst>
              <a:rect l="0" t="0" r="r" b="b"/>
              <a:pathLst>
                <a:path w="996" h="631">
                  <a:moveTo>
                    <a:pt x="996" y="139"/>
                  </a:moveTo>
                  <a:lnTo>
                    <a:pt x="504" y="631"/>
                  </a:lnTo>
                  <a:lnTo>
                    <a:pt x="0" y="506"/>
                  </a:lnTo>
                  <a:lnTo>
                    <a:pt x="446" y="0"/>
                  </a:lnTo>
                  <a:lnTo>
                    <a:pt x="996" y="13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0" name="Freeform 1609"/>
            <p:cNvSpPr/>
            <p:nvPr/>
          </p:nvSpPr>
          <p:spPr bwMode="auto">
            <a:xfrm>
              <a:off x="4441" y="3003"/>
              <a:ext cx="814" cy="639"/>
            </a:xfrm>
            <a:custGeom>
              <a:avLst/>
              <a:gdLst>
                <a:gd name="T0" fmla="*/ 584 w 814"/>
                <a:gd name="T1" fmla="*/ 149 h 639"/>
                <a:gd name="T2" fmla="*/ 814 w 814"/>
                <a:gd name="T3" fmla="*/ 639 h 639"/>
                <a:gd name="T4" fmla="*/ 264 w 814"/>
                <a:gd name="T5" fmla="*/ 500 h 639"/>
                <a:gd name="T6" fmla="*/ 0 w 814"/>
                <a:gd name="T7" fmla="*/ 0 h 639"/>
                <a:gd name="T8" fmla="*/ 584 w 814"/>
                <a:gd name="T9" fmla="*/ 149 h 639"/>
              </a:gdLst>
              <a:ahLst/>
              <a:cxnLst>
                <a:cxn ang="0">
                  <a:pos x="T0" y="T1"/>
                </a:cxn>
                <a:cxn ang="0">
                  <a:pos x="T2" y="T3"/>
                </a:cxn>
                <a:cxn ang="0">
                  <a:pos x="T4" y="T5"/>
                </a:cxn>
                <a:cxn ang="0">
                  <a:pos x="T6" y="T7"/>
                </a:cxn>
                <a:cxn ang="0">
                  <a:pos x="T8" y="T9"/>
                </a:cxn>
              </a:cxnLst>
              <a:rect l="0" t="0" r="r" b="b"/>
              <a:pathLst>
                <a:path w="814" h="639">
                  <a:moveTo>
                    <a:pt x="584" y="149"/>
                  </a:moveTo>
                  <a:lnTo>
                    <a:pt x="814" y="639"/>
                  </a:lnTo>
                  <a:lnTo>
                    <a:pt x="264" y="500"/>
                  </a:lnTo>
                  <a:lnTo>
                    <a:pt x="0" y="0"/>
                  </a:lnTo>
                  <a:lnTo>
                    <a:pt x="584" y="14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1" name="Freeform 1610"/>
            <p:cNvSpPr/>
            <p:nvPr/>
          </p:nvSpPr>
          <p:spPr bwMode="auto">
            <a:xfrm>
              <a:off x="3375" y="3417"/>
              <a:ext cx="387" cy="390"/>
            </a:xfrm>
            <a:custGeom>
              <a:avLst/>
              <a:gdLst>
                <a:gd name="T0" fmla="*/ 194 w 234"/>
                <a:gd name="T1" fmla="*/ 137 h 236"/>
                <a:gd name="T2" fmla="*/ 181 w 234"/>
                <a:gd name="T3" fmla="*/ 128 h 236"/>
                <a:gd name="T4" fmla="*/ 186 w 234"/>
                <a:gd name="T5" fmla="*/ 114 h 236"/>
                <a:gd name="T6" fmla="*/ 74 w 234"/>
                <a:gd name="T7" fmla="*/ 33 h 236"/>
                <a:gd name="T8" fmla="*/ 69 w 234"/>
                <a:gd name="T9" fmla="*/ 47 h 236"/>
                <a:gd name="T10" fmla="*/ 56 w 234"/>
                <a:gd name="T11" fmla="*/ 38 h 236"/>
                <a:gd name="T12" fmla="*/ 61 w 234"/>
                <a:gd name="T13" fmla="*/ 24 h 236"/>
                <a:gd name="T14" fmla="*/ 28 w 234"/>
                <a:gd name="T15" fmla="*/ 0 h 236"/>
                <a:gd name="T16" fmla="*/ 6 w 234"/>
                <a:gd name="T17" fmla="*/ 66 h 236"/>
                <a:gd name="T18" fmla="*/ 22 w 234"/>
                <a:gd name="T19" fmla="*/ 115 h 236"/>
                <a:gd name="T20" fmla="*/ 175 w 234"/>
                <a:gd name="T21" fmla="*/ 226 h 236"/>
                <a:gd name="T22" fmla="*/ 212 w 234"/>
                <a:gd name="T23" fmla="*/ 214 h 236"/>
                <a:gd name="T24" fmla="*/ 234 w 234"/>
                <a:gd name="T25" fmla="*/ 148 h 236"/>
                <a:gd name="T26" fmla="*/ 199 w 234"/>
                <a:gd name="T27" fmla="*/ 123 h 236"/>
                <a:gd name="T28" fmla="*/ 194 w 234"/>
                <a:gd name="T29" fmla="*/ 137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236">
                  <a:moveTo>
                    <a:pt x="194" y="137"/>
                  </a:moveTo>
                  <a:cubicBezTo>
                    <a:pt x="181" y="128"/>
                    <a:pt x="181" y="128"/>
                    <a:pt x="181" y="128"/>
                  </a:cubicBezTo>
                  <a:cubicBezTo>
                    <a:pt x="186" y="114"/>
                    <a:pt x="186" y="114"/>
                    <a:pt x="186" y="114"/>
                  </a:cubicBezTo>
                  <a:cubicBezTo>
                    <a:pt x="74" y="33"/>
                    <a:pt x="74" y="33"/>
                    <a:pt x="74" y="33"/>
                  </a:cubicBezTo>
                  <a:cubicBezTo>
                    <a:pt x="69" y="47"/>
                    <a:pt x="69" y="47"/>
                    <a:pt x="69" y="47"/>
                  </a:cubicBezTo>
                  <a:cubicBezTo>
                    <a:pt x="56" y="38"/>
                    <a:pt x="56" y="38"/>
                    <a:pt x="56" y="38"/>
                  </a:cubicBezTo>
                  <a:cubicBezTo>
                    <a:pt x="61" y="24"/>
                    <a:pt x="61" y="24"/>
                    <a:pt x="61" y="24"/>
                  </a:cubicBezTo>
                  <a:cubicBezTo>
                    <a:pt x="28" y="0"/>
                    <a:pt x="28" y="0"/>
                    <a:pt x="28" y="0"/>
                  </a:cubicBezTo>
                  <a:cubicBezTo>
                    <a:pt x="6" y="66"/>
                    <a:pt x="6" y="66"/>
                    <a:pt x="6" y="66"/>
                  </a:cubicBezTo>
                  <a:cubicBezTo>
                    <a:pt x="0" y="83"/>
                    <a:pt x="7" y="105"/>
                    <a:pt x="22" y="115"/>
                  </a:cubicBezTo>
                  <a:cubicBezTo>
                    <a:pt x="175" y="226"/>
                    <a:pt x="175" y="226"/>
                    <a:pt x="175" y="226"/>
                  </a:cubicBezTo>
                  <a:cubicBezTo>
                    <a:pt x="190" y="236"/>
                    <a:pt x="206" y="231"/>
                    <a:pt x="212" y="214"/>
                  </a:cubicBezTo>
                  <a:cubicBezTo>
                    <a:pt x="234" y="148"/>
                    <a:pt x="234" y="148"/>
                    <a:pt x="234" y="148"/>
                  </a:cubicBezTo>
                  <a:cubicBezTo>
                    <a:pt x="199" y="123"/>
                    <a:pt x="199" y="123"/>
                    <a:pt x="199" y="123"/>
                  </a:cubicBezTo>
                  <a:lnTo>
                    <a:pt x="194" y="137"/>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2" name="Freeform 1611"/>
            <p:cNvSpPr/>
            <p:nvPr/>
          </p:nvSpPr>
          <p:spPr bwMode="auto">
            <a:xfrm>
              <a:off x="3429" y="3317"/>
              <a:ext cx="363" cy="322"/>
            </a:xfrm>
            <a:custGeom>
              <a:avLst/>
              <a:gdLst>
                <a:gd name="T0" fmla="*/ 198 w 219"/>
                <a:gd name="T1" fmla="*/ 121 h 194"/>
                <a:gd name="T2" fmla="*/ 162 w 219"/>
                <a:gd name="T3" fmla="*/ 95 h 194"/>
                <a:gd name="T4" fmla="*/ 162 w 219"/>
                <a:gd name="T5" fmla="*/ 96 h 194"/>
                <a:gd name="T6" fmla="*/ 155 w 219"/>
                <a:gd name="T7" fmla="*/ 91 h 194"/>
                <a:gd name="T8" fmla="*/ 155 w 219"/>
                <a:gd name="T9" fmla="*/ 91 h 194"/>
                <a:gd name="T10" fmla="*/ 87 w 219"/>
                <a:gd name="T11" fmla="*/ 41 h 194"/>
                <a:gd name="T12" fmla="*/ 86 w 219"/>
                <a:gd name="T13" fmla="*/ 42 h 194"/>
                <a:gd name="T14" fmla="*/ 80 w 219"/>
                <a:gd name="T15" fmla="*/ 37 h 194"/>
                <a:gd name="T16" fmla="*/ 80 w 219"/>
                <a:gd name="T17" fmla="*/ 36 h 194"/>
                <a:gd name="T18" fmla="*/ 44 w 219"/>
                <a:gd name="T19" fmla="*/ 11 h 194"/>
                <a:gd name="T20" fmla="*/ 7 w 219"/>
                <a:gd name="T21" fmla="*/ 23 h 194"/>
                <a:gd name="T22" fmla="*/ 0 w 219"/>
                <a:gd name="T23" fmla="*/ 46 h 194"/>
                <a:gd name="T24" fmla="*/ 33 w 219"/>
                <a:gd name="T25" fmla="*/ 69 h 194"/>
                <a:gd name="T26" fmla="*/ 46 w 219"/>
                <a:gd name="T27" fmla="*/ 79 h 194"/>
                <a:gd name="T28" fmla="*/ 158 w 219"/>
                <a:gd name="T29" fmla="*/ 159 h 194"/>
                <a:gd name="T30" fmla="*/ 171 w 219"/>
                <a:gd name="T31" fmla="*/ 169 h 194"/>
                <a:gd name="T32" fmla="*/ 206 w 219"/>
                <a:gd name="T33" fmla="*/ 194 h 194"/>
                <a:gd name="T34" fmla="*/ 214 w 219"/>
                <a:gd name="T35" fmla="*/ 171 h 194"/>
                <a:gd name="T36" fmla="*/ 198 w 219"/>
                <a:gd name="T37" fmla="*/ 12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9" h="194">
                  <a:moveTo>
                    <a:pt x="198" y="121"/>
                  </a:moveTo>
                  <a:cubicBezTo>
                    <a:pt x="162" y="95"/>
                    <a:pt x="162" y="95"/>
                    <a:pt x="162" y="95"/>
                  </a:cubicBezTo>
                  <a:cubicBezTo>
                    <a:pt x="162" y="96"/>
                    <a:pt x="162" y="96"/>
                    <a:pt x="162" y="96"/>
                  </a:cubicBezTo>
                  <a:cubicBezTo>
                    <a:pt x="155" y="91"/>
                    <a:pt x="155" y="91"/>
                    <a:pt x="155" y="91"/>
                  </a:cubicBezTo>
                  <a:cubicBezTo>
                    <a:pt x="155" y="91"/>
                    <a:pt x="155" y="91"/>
                    <a:pt x="155" y="91"/>
                  </a:cubicBezTo>
                  <a:cubicBezTo>
                    <a:pt x="87" y="41"/>
                    <a:pt x="87" y="41"/>
                    <a:pt x="87" y="41"/>
                  </a:cubicBezTo>
                  <a:cubicBezTo>
                    <a:pt x="86" y="42"/>
                    <a:pt x="86" y="42"/>
                    <a:pt x="86" y="42"/>
                  </a:cubicBezTo>
                  <a:cubicBezTo>
                    <a:pt x="80" y="37"/>
                    <a:pt x="80" y="37"/>
                    <a:pt x="80" y="37"/>
                  </a:cubicBezTo>
                  <a:cubicBezTo>
                    <a:pt x="80" y="36"/>
                    <a:pt x="80" y="36"/>
                    <a:pt x="80" y="36"/>
                  </a:cubicBezTo>
                  <a:cubicBezTo>
                    <a:pt x="44" y="11"/>
                    <a:pt x="44" y="11"/>
                    <a:pt x="44" y="11"/>
                  </a:cubicBezTo>
                  <a:cubicBezTo>
                    <a:pt x="30" y="0"/>
                    <a:pt x="13" y="6"/>
                    <a:pt x="7" y="23"/>
                  </a:cubicBezTo>
                  <a:cubicBezTo>
                    <a:pt x="0" y="46"/>
                    <a:pt x="0" y="46"/>
                    <a:pt x="0" y="46"/>
                  </a:cubicBezTo>
                  <a:cubicBezTo>
                    <a:pt x="33" y="69"/>
                    <a:pt x="33" y="69"/>
                    <a:pt x="33" y="69"/>
                  </a:cubicBezTo>
                  <a:cubicBezTo>
                    <a:pt x="46" y="79"/>
                    <a:pt x="46" y="79"/>
                    <a:pt x="46" y="79"/>
                  </a:cubicBezTo>
                  <a:cubicBezTo>
                    <a:pt x="158" y="159"/>
                    <a:pt x="158" y="159"/>
                    <a:pt x="158" y="159"/>
                  </a:cubicBezTo>
                  <a:cubicBezTo>
                    <a:pt x="171" y="169"/>
                    <a:pt x="171" y="169"/>
                    <a:pt x="171" y="169"/>
                  </a:cubicBezTo>
                  <a:cubicBezTo>
                    <a:pt x="206" y="194"/>
                    <a:pt x="206" y="194"/>
                    <a:pt x="206" y="194"/>
                  </a:cubicBezTo>
                  <a:cubicBezTo>
                    <a:pt x="214" y="171"/>
                    <a:pt x="214" y="171"/>
                    <a:pt x="214" y="171"/>
                  </a:cubicBezTo>
                  <a:cubicBezTo>
                    <a:pt x="219" y="154"/>
                    <a:pt x="212" y="132"/>
                    <a:pt x="198" y="121"/>
                  </a:cubicBez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3" name="Freeform 1612"/>
            <p:cNvSpPr/>
            <p:nvPr/>
          </p:nvSpPr>
          <p:spPr bwMode="auto">
            <a:xfrm>
              <a:off x="3562" y="3321"/>
              <a:ext cx="152" cy="154"/>
            </a:xfrm>
            <a:custGeom>
              <a:avLst/>
              <a:gdLst>
                <a:gd name="T0" fmla="*/ 52 w 92"/>
                <a:gd name="T1" fmla="*/ 31 h 93"/>
                <a:gd name="T2" fmla="*/ 75 w 92"/>
                <a:gd name="T3" fmla="*/ 89 h 93"/>
                <a:gd name="T4" fmla="*/ 82 w 92"/>
                <a:gd name="T5" fmla="*/ 93 h 93"/>
                <a:gd name="T6" fmla="*/ 85 w 92"/>
                <a:gd name="T7" fmla="*/ 87 h 93"/>
                <a:gd name="T8" fmla="*/ 57 w 92"/>
                <a:gd name="T9" fmla="*/ 16 h 93"/>
                <a:gd name="T10" fmla="*/ 2 w 92"/>
                <a:gd name="T11" fmla="*/ 27 h 93"/>
                <a:gd name="T12" fmla="*/ 0 w 92"/>
                <a:gd name="T13" fmla="*/ 34 h 93"/>
                <a:gd name="T14" fmla="*/ 7 w 92"/>
                <a:gd name="T15" fmla="*/ 39 h 93"/>
                <a:gd name="T16" fmla="*/ 52 w 92"/>
                <a:gd name="T17" fmla="*/ 3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93">
                  <a:moveTo>
                    <a:pt x="52" y="31"/>
                  </a:moveTo>
                  <a:cubicBezTo>
                    <a:pt x="71" y="45"/>
                    <a:pt x="81" y="70"/>
                    <a:pt x="75" y="89"/>
                  </a:cubicBezTo>
                  <a:cubicBezTo>
                    <a:pt x="82" y="93"/>
                    <a:pt x="82" y="93"/>
                    <a:pt x="82" y="93"/>
                  </a:cubicBezTo>
                  <a:cubicBezTo>
                    <a:pt x="83" y="91"/>
                    <a:pt x="84" y="89"/>
                    <a:pt x="85" y="87"/>
                  </a:cubicBezTo>
                  <a:cubicBezTo>
                    <a:pt x="92" y="64"/>
                    <a:pt x="80" y="33"/>
                    <a:pt x="57" y="16"/>
                  </a:cubicBezTo>
                  <a:cubicBezTo>
                    <a:pt x="34" y="0"/>
                    <a:pt x="9" y="4"/>
                    <a:pt x="2" y="27"/>
                  </a:cubicBezTo>
                  <a:cubicBezTo>
                    <a:pt x="1" y="29"/>
                    <a:pt x="0" y="32"/>
                    <a:pt x="0" y="34"/>
                  </a:cubicBezTo>
                  <a:cubicBezTo>
                    <a:pt x="7" y="39"/>
                    <a:pt x="7" y="39"/>
                    <a:pt x="7" y="39"/>
                  </a:cubicBezTo>
                  <a:cubicBezTo>
                    <a:pt x="13" y="21"/>
                    <a:pt x="33" y="17"/>
                    <a:pt x="52" y="31"/>
                  </a:cubicBez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4" name="Freeform 1613"/>
            <p:cNvSpPr/>
            <p:nvPr/>
          </p:nvSpPr>
          <p:spPr bwMode="auto">
            <a:xfrm>
              <a:off x="3686" y="3468"/>
              <a:ext cx="11" cy="8"/>
            </a:xfrm>
            <a:custGeom>
              <a:avLst/>
              <a:gdLst>
                <a:gd name="T0" fmla="*/ 0 w 11"/>
                <a:gd name="T1" fmla="*/ 0 h 8"/>
                <a:gd name="T2" fmla="*/ 11 w 11"/>
                <a:gd name="T3" fmla="*/ 8 h 8"/>
                <a:gd name="T4" fmla="*/ 11 w 11"/>
                <a:gd name="T5" fmla="*/ 7 h 8"/>
                <a:gd name="T6" fmla="*/ 0 w 11"/>
                <a:gd name="T7" fmla="*/ 0 h 8"/>
                <a:gd name="T8" fmla="*/ 0 w 11"/>
                <a:gd name="T9" fmla="*/ 0 h 8"/>
              </a:gdLst>
              <a:ahLst/>
              <a:cxnLst>
                <a:cxn ang="0">
                  <a:pos x="T0" y="T1"/>
                </a:cxn>
                <a:cxn ang="0">
                  <a:pos x="T2" y="T3"/>
                </a:cxn>
                <a:cxn ang="0">
                  <a:pos x="T4" y="T5"/>
                </a:cxn>
                <a:cxn ang="0">
                  <a:pos x="T6" y="T7"/>
                </a:cxn>
                <a:cxn ang="0">
                  <a:pos x="T8" y="T9"/>
                </a:cxn>
              </a:cxnLst>
              <a:rect l="0" t="0" r="r" b="b"/>
              <a:pathLst>
                <a:path w="11" h="8">
                  <a:moveTo>
                    <a:pt x="0" y="0"/>
                  </a:moveTo>
                  <a:lnTo>
                    <a:pt x="11" y="8"/>
                  </a:lnTo>
                  <a:lnTo>
                    <a:pt x="11" y="7"/>
                  </a:lnTo>
                  <a:lnTo>
                    <a:pt x="0" y="0"/>
                  </a:lnTo>
                  <a:lnTo>
                    <a:pt x="0" y="0"/>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5" name="Freeform 1614"/>
            <p:cNvSpPr/>
            <p:nvPr/>
          </p:nvSpPr>
          <p:spPr bwMode="auto">
            <a:xfrm>
              <a:off x="3562" y="3377"/>
              <a:ext cx="11" cy="10"/>
            </a:xfrm>
            <a:custGeom>
              <a:avLst/>
              <a:gdLst>
                <a:gd name="T0" fmla="*/ 10 w 11"/>
                <a:gd name="T1" fmla="*/ 10 h 10"/>
                <a:gd name="T2" fmla="*/ 11 w 11"/>
                <a:gd name="T3" fmla="*/ 8 h 10"/>
                <a:gd name="T4" fmla="*/ 0 w 11"/>
                <a:gd name="T5" fmla="*/ 0 h 10"/>
                <a:gd name="T6" fmla="*/ 0 w 11"/>
                <a:gd name="T7" fmla="*/ 2 h 10"/>
                <a:gd name="T8" fmla="*/ 10 w 11"/>
                <a:gd name="T9" fmla="*/ 10 h 10"/>
              </a:gdLst>
              <a:ahLst/>
              <a:cxnLst>
                <a:cxn ang="0">
                  <a:pos x="T0" y="T1"/>
                </a:cxn>
                <a:cxn ang="0">
                  <a:pos x="T2" y="T3"/>
                </a:cxn>
                <a:cxn ang="0">
                  <a:pos x="T4" y="T5"/>
                </a:cxn>
                <a:cxn ang="0">
                  <a:pos x="T6" y="T7"/>
                </a:cxn>
                <a:cxn ang="0">
                  <a:pos x="T8" y="T9"/>
                </a:cxn>
              </a:cxnLst>
              <a:rect l="0" t="0" r="r" b="b"/>
              <a:pathLst>
                <a:path w="11" h="10">
                  <a:moveTo>
                    <a:pt x="10" y="10"/>
                  </a:moveTo>
                  <a:lnTo>
                    <a:pt x="11" y="8"/>
                  </a:lnTo>
                  <a:lnTo>
                    <a:pt x="0" y="0"/>
                  </a:lnTo>
                  <a:lnTo>
                    <a:pt x="0" y="2"/>
                  </a:lnTo>
                  <a:lnTo>
                    <a:pt x="10" y="10"/>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6" name="Freeform 1615"/>
            <p:cNvSpPr/>
            <p:nvPr/>
          </p:nvSpPr>
          <p:spPr bwMode="auto">
            <a:xfrm>
              <a:off x="1959" y="3147"/>
              <a:ext cx="315" cy="381"/>
            </a:xfrm>
            <a:custGeom>
              <a:avLst/>
              <a:gdLst>
                <a:gd name="T0" fmla="*/ 0 w 190"/>
                <a:gd name="T1" fmla="*/ 142 h 230"/>
                <a:gd name="T2" fmla="*/ 71 w 190"/>
                <a:gd name="T3" fmla="*/ 24 h 230"/>
                <a:gd name="T4" fmla="*/ 104 w 190"/>
                <a:gd name="T5" fmla="*/ 11 h 230"/>
                <a:gd name="T6" fmla="*/ 184 w 190"/>
                <a:gd name="T7" fmla="*/ 142 h 230"/>
                <a:gd name="T8" fmla="*/ 175 w 190"/>
                <a:gd name="T9" fmla="*/ 194 h 230"/>
                <a:gd name="T10" fmla="*/ 160 w 190"/>
                <a:gd name="T11" fmla="*/ 220 h 230"/>
                <a:gd name="T12" fmla="*/ 134 w 190"/>
                <a:gd name="T13" fmla="*/ 230 h 230"/>
                <a:gd name="T14" fmla="*/ 67 w 190"/>
                <a:gd name="T15" fmla="*/ 108 h 230"/>
                <a:gd name="T16" fmla="*/ 67 w 190"/>
                <a:gd name="T17" fmla="*/ 107 h 230"/>
                <a:gd name="T18" fmla="*/ 66 w 190"/>
                <a:gd name="T19" fmla="*/ 108 h 230"/>
                <a:gd name="T20" fmla="*/ 0 w 190"/>
                <a:gd name="T21" fmla="*/ 142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0" h="230">
                  <a:moveTo>
                    <a:pt x="0" y="142"/>
                  </a:moveTo>
                  <a:cubicBezTo>
                    <a:pt x="71" y="24"/>
                    <a:pt x="71" y="24"/>
                    <a:pt x="71" y="24"/>
                  </a:cubicBezTo>
                  <a:cubicBezTo>
                    <a:pt x="83" y="6"/>
                    <a:pt x="97" y="0"/>
                    <a:pt x="104" y="11"/>
                  </a:cubicBezTo>
                  <a:cubicBezTo>
                    <a:pt x="184" y="142"/>
                    <a:pt x="184" y="142"/>
                    <a:pt x="184" y="142"/>
                  </a:cubicBezTo>
                  <a:cubicBezTo>
                    <a:pt x="190" y="152"/>
                    <a:pt x="187" y="176"/>
                    <a:pt x="175" y="194"/>
                  </a:cubicBezTo>
                  <a:cubicBezTo>
                    <a:pt x="160" y="220"/>
                    <a:pt x="160" y="220"/>
                    <a:pt x="160" y="220"/>
                  </a:cubicBezTo>
                  <a:cubicBezTo>
                    <a:pt x="153" y="218"/>
                    <a:pt x="145" y="222"/>
                    <a:pt x="134" y="230"/>
                  </a:cubicBezTo>
                  <a:cubicBezTo>
                    <a:pt x="67" y="108"/>
                    <a:pt x="67" y="108"/>
                    <a:pt x="67" y="108"/>
                  </a:cubicBezTo>
                  <a:cubicBezTo>
                    <a:pt x="67" y="107"/>
                    <a:pt x="67" y="107"/>
                    <a:pt x="67" y="107"/>
                  </a:cubicBezTo>
                  <a:cubicBezTo>
                    <a:pt x="66" y="108"/>
                    <a:pt x="66" y="108"/>
                    <a:pt x="66" y="108"/>
                  </a:cubicBezTo>
                  <a:lnTo>
                    <a:pt x="0" y="1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7" name="Freeform 1616"/>
            <p:cNvSpPr/>
            <p:nvPr/>
          </p:nvSpPr>
          <p:spPr bwMode="auto">
            <a:xfrm>
              <a:off x="1951" y="3337"/>
              <a:ext cx="319" cy="340"/>
            </a:xfrm>
            <a:custGeom>
              <a:avLst/>
              <a:gdLst>
                <a:gd name="T0" fmla="*/ 68 w 193"/>
                <a:gd name="T1" fmla="*/ 0 h 205"/>
                <a:gd name="T2" fmla="*/ 135 w 193"/>
                <a:gd name="T3" fmla="*/ 123 h 205"/>
                <a:gd name="T4" fmla="*/ 193 w 193"/>
                <a:gd name="T5" fmla="*/ 160 h 205"/>
                <a:gd name="T6" fmla="*/ 104 w 193"/>
                <a:gd name="T7" fmla="*/ 205 h 205"/>
                <a:gd name="T8" fmla="*/ 0 w 193"/>
                <a:gd name="T9" fmla="*/ 35 h 205"/>
                <a:gd name="T10" fmla="*/ 68 w 193"/>
                <a:gd name="T11" fmla="*/ 0 h 205"/>
              </a:gdLst>
              <a:ahLst/>
              <a:cxnLst>
                <a:cxn ang="0">
                  <a:pos x="T0" y="T1"/>
                </a:cxn>
                <a:cxn ang="0">
                  <a:pos x="T2" y="T3"/>
                </a:cxn>
                <a:cxn ang="0">
                  <a:pos x="T4" y="T5"/>
                </a:cxn>
                <a:cxn ang="0">
                  <a:pos x="T6" y="T7"/>
                </a:cxn>
                <a:cxn ang="0">
                  <a:pos x="T8" y="T9"/>
                </a:cxn>
                <a:cxn ang="0">
                  <a:pos x="T10" y="T11"/>
                </a:cxn>
              </a:cxnLst>
              <a:rect l="0" t="0" r="r" b="b"/>
              <a:pathLst>
                <a:path w="193" h="205">
                  <a:moveTo>
                    <a:pt x="68" y="0"/>
                  </a:moveTo>
                  <a:cubicBezTo>
                    <a:pt x="135" y="123"/>
                    <a:pt x="135" y="123"/>
                    <a:pt x="135" y="123"/>
                  </a:cubicBezTo>
                  <a:cubicBezTo>
                    <a:pt x="163" y="101"/>
                    <a:pt x="170" y="111"/>
                    <a:pt x="193" y="160"/>
                  </a:cubicBezTo>
                  <a:cubicBezTo>
                    <a:pt x="104" y="205"/>
                    <a:pt x="104" y="205"/>
                    <a:pt x="104" y="205"/>
                  </a:cubicBezTo>
                  <a:cubicBezTo>
                    <a:pt x="0" y="35"/>
                    <a:pt x="0" y="35"/>
                    <a:pt x="0" y="35"/>
                  </a:cubicBezTo>
                  <a:lnTo>
                    <a:pt x="6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8" name="Freeform 1617"/>
            <p:cNvSpPr>
              <a:spLocks noEditPoints="1"/>
            </p:cNvSpPr>
            <p:nvPr/>
          </p:nvSpPr>
          <p:spPr bwMode="auto">
            <a:xfrm>
              <a:off x="4765" y="1483"/>
              <a:ext cx="546" cy="190"/>
            </a:xfrm>
            <a:custGeom>
              <a:avLst/>
              <a:gdLst>
                <a:gd name="T0" fmla="*/ 169 w 546"/>
                <a:gd name="T1" fmla="*/ 43 h 190"/>
                <a:gd name="T2" fmla="*/ 0 w 546"/>
                <a:gd name="T3" fmla="*/ 84 h 190"/>
                <a:gd name="T4" fmla="*/ 209 w 546"/>
                <a:gd name="T5" fmla="*/ 190 h 190"/>
                <a:gd name="T6" fmla="*/ 377 w 546"/>
                <a:gd name="T7" fmla="*/ 149 h 190"/>
                <a:gd name="T8" fmla="*/ 546 w 546"/>
                <a:gd name="T9" fmla="*/ 106 h 190"/>
                <a:gd name="T10" fmla="*/ 336 w 546"/>
                <a:gd name="T11" fmla="*/ 0 h 190"/>
                <a:gd name="T12" fmla="*/ 169 w 546"/>
                <a:gd name="T13" fmla="*/ 43 h 190"/>
                <a:gd name="T14" fmla="*/ 513 w 546"/>
                <a:gd name="T15" fmla="*/ 104 h 190"/>
                <a:gd name="T16" fmla="*/ 364 w 546"/>
                <a:gd name="T17" fmla="*/ 142 h 190"/>
                <a:gd name="T18" fmla="*/ 214 w 546"/>
                <a:gd name="T19" fmla="*/ 179 h 190"/>
                <a:gd name="T20" fmla="*/ 31 w 546"/>
                <a:gd name="T21" fmla="*/ 86 h 190"/>
                <a:gd name="T22" fmla="*/ 182 w 546"/>
                <a:gd name="T23" fmla="*/ 50 h 190"/>
                <a:gd name="T24" fmla="*/ 331 w 546"/>
                <a:gd name="T25" fmla="*/ 12 h 190"/>
                <a:gd name="T26" fmla="*/ 513 w 546"/>
                <a:gd name="T27" fmla="*/ 10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6" h="190">
                  <a:moveTo>
                    <a:pt x="169" y="43"/>
                  </a:moveTo>
                  <a:lnTo>
                    <a:pt x="0" y="84"/>
                  </a:lnTo>
                  <a:lnTo>
                    <a:pt x="209" y="190"/>
                  </a:lnTo>
                  <a:lnTo>
                    <a:pt x="377" y="149"/>
                  </a:lnTo>
                  <a:lnTo>
                    <a:pt x="546" y="106"/>
                  </a:lnTo>
                  <a:lnTo>
                    <a:pt x="336" y="0"/>
                  </a:lnTo>
                  <a:lnTo>
                    <a:pt x="169" y="43"/>
                  </a:lnTo>
                  <a:close/>
                  <a:moveTo>
                    <a:pt x="513" y="104"/>
                  </a:moveTo>
                  <a:lnTo>
                    <a:pt x="364" y="142"/>
                  </a:lnTo>
                  <a:lnTo>
                    <a:pt x="214" y="179"/>
                  </a:lnTo>
                  <a:lnTo>
                    <a:pt x="31" y="86"/>
                  </a:lnTo>
                  <a:lnTo>
                    <a:pt x="182" y="50"/>
                  </a:lnTo>
                  <a:lnTo>
                    <a:pt x="331" y="12"/>
                  </a:lnTo>
                  <a:lnTo>
                    <a:pt x="513" y="104"/>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9" name="Freeform 1618"/>
            <p:cNvSpPr/>
            <p:nvPr/>
          </p:nvSpPr>
          <p:spPr bwMode="auto">
            <a:xfrm>
              <a:off x="5104" y="1622"/>
              <a:ext cx="159" cy="61"/>
            </a:xfrm>
            <a:custGeom>
              <a:avLst/>
              <a:gdLst>
                <a:gd name="T0" fmla="*/ 159 w 159"/>
                <a:gd name="T1" fmla="*/ 43 h 61"/>
                <a:gd name="T2" fmla="*/ 85 w 159"/>
                <a:gd name="T3" fmla="*/ 61 h 61"/>
                <a:gd name="T4" fmla="*/ 0 w 159"/>
                <a:gd name="T5" fmla="*/ 18 h 61"/>
                <a:gd name="T6" fmla="*/ 75 w 159"/>
                <a:gd name="T7" fmla="*/ 0 h 61"/>
                <a:gd name="T8" fmla="*/ 159 w 159"/>
                <a:gd name="T9" fmla="*/ 43 h 61"/>
              </a:gdLst>
              <a:ahLst/>
              <a:cxnLst>
                <a:cxn ang="0">
                  <a:pos x="T0" y="T1"/>
                </a:cxn>
                <a:cxn ang="0">
                  <a:pos x="T2" y="T3"/>
                </a:cxn>
                <a:cxn ang="0">
                  <a:pos x="T4" y="T5"/>
                </a:cxn>
                <a:cxn ang="0">
                  <a:pos x="T6" y="T7"/>
                </a:cxn>
                <a:cxn ang="0">
                  <a:pos x="T8" y="T9"/>
                </a:cxn>
              </a:cxnLst>
              <a:rect l="0" t="0" r="r" b="b"/>
              <a:pathLst>
                <a:path w="159" h="61">
                  <a:moveTo>
                    <a:pt x="159" y="43"/>
                  </a:moveTo>
                  <a:lnTo>
                    <a:pt x="85" y="61"/>
                  </a:lnTo>
                  <a:lnTo>
                    <a:pt x="0" y="18"/>
                  </a:lnTo>
                  <a:lnTo>
                    <a:pt x="75" y="0"/>
                  </a:lnTo>
                  <a:lnTo>
                    <a:pt x="159" y="43"/>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0" name="Freeform 1619"/>
            <p:cNvSpPr/>
            <p:nvPr/>
          </p:nvSpPr>
          <p:spPr bwMode="auto">
            <a:xfrm>
              <a:off x="5144" y="1653"/>
              <a:ext cx="179" cy="50"/>
            </a:xfrm>
            <a:custGeom>
              <a:avLst/>
              <a:gdLst>
                <a:gd name="T0" fmla="*/ 179 w 179"/>
                <a:gd name="T1" fmla="*/ 9 h 50"/>
                <a:gd name="T2" fmla="*/ 15 w 179"/>
                <a:gd name="T3" fmla="*/ 50 h 50"/>
                <a:gd name="T4" fmla="*/ 0 w 179"/>
                <a:gd name="T5" fmla="*/ 42 h 50"/>
                <a:gd name="T6" fmla="*/ 164 w 179"/>
                <a:gd name="T7" fmla="*/ 0 h 50"/>
                <a:gd name="T8" fmla="*/ 179 w 179"/>
                <a:gd name="T9" fmla="*/ 9 h 50"/>
              </a:gdLst>
              <a:ahLst/>
              <a:cxnLst>
                <a:cxn ang="0">
                  <a:pos x="T0" y="T1"/>
                </a:cxn>
                <a:cxn ang="0">
                  <a:pos x="T2" y="T3"/>
                </a:cxn>
                <a:cxn ang="0">
                  <a:pos x="T4" y="T5"/>
                </a:cxn>
                <a:cxn ang="0">
                  <a:pos x="T6" y="T7"/>
                </a:cxn>
                <a:cxn ang="0">
                  <a:pos x="T8" y="T9"/>
                </a:cxn>
              </a:cxnLst>
              <a:rect l="0" t="0" r="r" b="b"/>
              <a:pathLst>
                <a:path w="179" h="50">
                  <a:moveTo>
                    <a:pt x="179" y="9"/>
                  </a:moveTo>
                  <a:lnTo>
                    <a:pt x="15" y="50"/>
                  </a:lnTo>
                  <a:lnTo>
                    <a:pt x="0" y="42"/>
                  </a:lnTo>
                  <a:lnTo>
                    <a:pt x="164" y="0"/>
                  </a:lnTo>
                  <a:lnTo>
                    <a:pt x="179" y="9"/>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1" name="Freeform 1620"/>
            <p:cNvSpPr/>
            <p:nvPr/>
          </p:nvSpPr>
          <p:spPr bwMode="auto">
            <a:xfrm>
              <a:off x="4810" y="1499"/>
              <a:ext cx="455" cy="158"/>
            </a:xfrm>
            <a:custGeom>
              <a:avLst/>
              <a:gdLst>
                <a:gd name="T0" fmla="*/ 455 w 455"/>
                <a:gd name="T1" fmla="*/ 87 h 158"/>
                <a:gd name="T2" fmla="*/ 167 w 455"/>
                <a:gd name="T3" fmla="*/ 158 h 158"/>
                <a:gd name="T4" fmla="*/ 0 w 455"/>
                <a:gd name="T5" fmla="*/ 73 h 158"/>
                <a:gd name="T6" fmla="*/ 286 w 455"/>
                <a:gd name="T7" fmla="*/ 0 h 158"/>
                <a:gd name="T8" fmla="*/ 455 w 455"/>
                <a:gd name="T9" fmla="*/ 87 h 158"/>
              </a:gdLst>
              <a:ahLst/>
              <a:cxnLst>
                <a:cxn ang="0">
                  <a:pos x="T0" y="T1"/>
                </a:cxn>
                <a:cxn ang="0">
                  <a:pos x="T2" y="T3"/>
                </a:cxn>
                <a:cxn ang="0">
                  <a:pos x="T4" y="T5"/>
                </a:cxn>
                <a:cxn ang="0">
                  <a:pos x="T6" y="T7"/>
                </a:cxn>
                <a:cxn ang="0">
                  <a:pos x="T8" y="T9"/>
                </a:cxn>
              </a:cxnLst>
              <a:rect l="0" t="0" r="r" b="b"/>
              <a:pathLst>
                <a:path w="455" h="158">
                  <a:moveTo>
                    <a:pt x="455" y="87"/>
                  </a:moveTo>
                  <a:lnTo>
                    <a:pt x="167" y="158"/>
                  </a:lnTo>
                  <a:lnTo>
                    <a:pt x="0" y="73"/>
                  </a:lnTo>
                  <a:lnTo>
                    <a:pt x="286" y="0"/>
                  </a:lnTo>
                  <a:lnTo>
                    <a:pt x="455" y="87"/>
                  </a:ln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2" name="Freeform 1621"/>
            <p:cNvSpPr>
              <a:spLocks noEditPoints="1"/>
            </p:cNvSpPr>
            <p:nvPr/>
          </p:nvSpPr>
          <p:spPr bwMode="auto">
            <a:xfrm>
              <a:off x="3638" y="2610"/>
              <a:ext cx="324" cy="471"/>
            </a:xfrm>
            <a:custGeom>
              <a:avLst/>
              <a:gdLst>
                <a:gd name="T0" fmla="*/ 176 w 196"/>
                <a:gd name="T1" fmla="*/ 164 h 284"/>
                <a:gd name="T2" fmla="*/ 168 w 196"/>
                <a:gd name="T3" fmla="*/ 194 h 284"/>
                <a:gd name="T4" fmla="*/ 144 w 196"/>
                <a:gd name="T5" fmla="*/ 179 h 284"/>
                <a:gd name="T6" fmla="*/ 152 w 196"/>
                <a:gd name="T7" fmla="*/ 148 h 284"/>
                <a:gd name="T8" fmla="*/ 69 w 196"/>
                <a:gd name="T9" fmla="*/ 95 h 284"/>
                <a:gd name="T10" fmla="*/ 82 w 196"/>
                <a:gd name="T11" fmla="*/ 49 h 284"/>
                <a:gd name="T12" fmla="*/ 122 w 196"/>
                <a:gd name="T13" fmla="*/ 39 h 284"/>
                <a:gd name="T14" fmla="*/ 142 w 196"/>
                <a:gd name="T15" fmla="*/ 52 h 284"/>
                <a:gd name="T16" fmla="*/ 165 w 196"/>
                <a:gd name="T17" fmla="*/ 102 h 284"/>
                <a:gd name="T18" fmla="*/ 160 w 196"/>
                <a:gd name="T19" fmla="*/ 122 h 284"/>
                <a:gd name="T20" fmla="*/ 182 w 196"/>
                <a:gd name="T21" fmla="*/ 137 h 284"/>
                <a:gd name="T22" fmla="*/ 189 w 196"/>
                <a:gd name="T23" fmla="*/ 109 h 284"/>
                <a:gd name="T24" fmla="*/ 158 w 196"/>
                <a:gd name="T25" fmla="*/ 41 h 284"/>
                <a:gd name="T26" fmla="*/ 116 w 196"/>
                <a:gd name="T27" fmla="*/ 15 h 284"/>
                <a:gd name="T28" fmla="*/ 62 w 196"/>
                <a:gd name="T29" fmla="*/ 29 h 284"/>
                <a:gd name="T30" fmla="*/ 47 w 196"/>
                <a:gd name="T31" fmla="*/ 81 h 284"/>
                <a:gd name="T32" fmla="*/ 26 w 196"/>
                <a:gd name="T33" fmla="*/ 89 h 284"/>
                <a:gd name="T34" fmla="*/ 3 w 196"/>
                <a:gd name="T35" fmla="*/ 171 h 284"/>
                <a:gd name="T36" fmla="*/ 18 w 196"/>
                <a:gd name="T37" fmla="*/ 201 h 284"/>
                <a:gd name="T38" fmla="*/ 138 w 196"/>
                <a:gd name="T39" fmla="*/ 277 h 284"/>
                <a:gd name="T40" fmla="*/ 162 w 196"/>
                <a:gd name="T41" fmla="*/ 272 h 284"/>
                <a:gd name="T42" fmla="*/ 164 w 196"/>
                <a:gd name="T43" fmla="*/ 266 h 284"/>
                <a:gd name="T44" fmla="*/ 167 w 196"/>
                <a:gd name="T45" fmla="*/ 256 h 284"/>
                <a:gd name="T46" fmla="*/ 171 w 196"/>
                <a:gd name="T47" fmla="*/ 243 h 284"/>
                <a:gd name="T48" fmla="*/ 173 w 196"/>
                <a:gd name="T49" fmla="*/ 233 h 284"/>
                <a:gd name="T50" fmla="*/ 178 w 196"/>
                <a:gd name="T51" fmla="*/ 218 h 284"/>
                <a:gd name="T52" fmla="*/ 180 w 196"/>
                <a:gd name="T53" fmla="*/ 208 h 284"/>
                <a:gd name="T54" fmla="*/ 181 w 196"/>
                <a:gd name="T55" fmla="*/ 206 h 284"/>
                <a:gd name="T56" fmla="*/ 186 w 196"/>
                <a:gd name="T57" fmla="*/ 190 h 284"/>
                <a:gd name="T58" fmla="*/ 176 w 196"/>
                <a:gd name="T59" fmla="*/ 164 h 284"/>
                <a:gd name="T60" fmla="*/ 99 w 196"/>
                <a:gd name="T61" fmla="*/ 194 h 284"/>
                <a:gd name="T62" fmla="*/ 95 w 196"/>
                <a:gd name="T63" fmla="*/ 207 h 284"/>
                <a:gd name="T64" fmla="*/ 87 w 196"/>
                <a:gd name="T65" fmla="*/ 207 h 284"/>
                <a:gd name="T66" fmla="*/ 81 w 196"/>
                <a:gd name="T67" fmla="*/ 198 h 284"/>
                <a:gd name="T68" fmla="*/ 85 w 196"/>
                <a:gd name="T69" fmla="*/ 185 h 284"/>
                <a:gd name="T70" fmla="*/ 79 w 196"/>
                <a:gd name="T71" fmla="*/ 166 h 284"/>
                <a:gd name="T72" fmla="*/ 100 w 196"/>
                <a:gd name="T73" fmla="*/ 161 h 284"/>
                <a:gd name="T74" fmla="*/ 112 w 196"/>
                <a:gd name="T75" fmla="*/ 186 h 284"/>
                <a:gd name="T76" fmla="*/ 99 w 196"/>
                <a:gd name="T77" fmla="*/ 19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6" h="284">
                  <a:moveTo>
                    <a:pt x="176" y="164"/>
                  </a:moveTo>
                  <a:cubicBezTo>
                    <a:pt x="168" y="194"/>
                    <a:pt x="168" y="194"/>
                    <a:pt x="168" y="194"/>
                  </a:cubicBezTo>
                  <a:cubicBezTo>
                    <a:pt x="144" y="179"/>
                    <a:pt x="144" y="179"/>
                    <a:pt x="144" y="179"/>
                  </a:cubicBezTo>
                  <a:cubicBezTo>
                    <a:pt x="152" y="148"/>
                    <a:pt x="152" y="148"/>
                    <a:pt x="152" y="148"/>
                  </a:cubicBezTo>
                  <a:cubicBezTo>
                    <a:pt x="69" y="95"/>
                    <a:pt x="69" y="95"/>
                    <a:pt x="69" y="95"/>
                  </a:cubicBezTo>
                  <a:cubicBezTo>
                    <a:pt x="82" y="49"/>
                    <a:pt x="82" y="49"/>
                    <a:pt x="82" y="49"/>
                  </a:cubicBezTo>
                  <a:cubicBezTo>
                    <a:pt x="87" y="33"/>
                    <a:pt x="105" y="28"/>
                    <a:pt x="122" y="39"/>
                  </a:cubicBezTo>
                  <a:cubicBezTo>
                    <a:pt x="142" y="52"/>
                    <a:pt x="142" y="52"/>
                    <a:pt x="142" y="52"/>
                  </a:cubicBezTo>
                  <a:cubicBezTo>
                    <a:pt x="160" y="63"/>
                    <a:pt x="170" y="85"/>
                    <a:pt x="165" y="102"/>
                  </a:cubicBezTo>
                  <a:cubicBezTo>
                    <a:pt x="160" y="122"/>
                    <a:pt x="160" y="122"/>
                    <a:pt x="160" y="122"/>
                  </a:cubicBezTo>
                  <a:cubicBezTo>
                    <a:pt x="182" y="137"/>
                    <a:pt x="182" y="137"/>
                    <a:pt x="182" y="137"/>
                  </a:cubicBezTo>
                  <a:cubicBezTo>
                    <a:pt x="189" y="109"/>
                    <a:pt x="189" y="109"/>
                    <a:pt x="189" y="109"/>
                  </a:cubicBezTo>
                  <a:cubicBezTo>
                    <a:pt x="196" y="87"/>
                    <a:pt x="182" y="57"/>
                    <a:pt x="158" y="41"/>
                  </a:cubicBezTo>
                  <a:cubicBezTo>
                    <a:pt x="116" y="15"/>
                    <a:pt x="116" y="15"/>
                    <a:pt x="116" y="15"/>
                  </a:cubicBezTo>
                  <a:cubicBezTo>
                    <a:pt x="93" y="0"/>
                    <a:pt x="68" y="6"/>
                    <a:pt x="62" y="29"/>
                  </a:cubicBezTo>
                  <a:cubicBezTo>
                    <a:pt x="47" y="81"/>
                    <a:pt x="47" y="81"/>
                    <a:pt x="47" y="81"/>
                  </a:cubicBezTo>
                  <a:cubicBezTo>
                    <a:pt x="37" y="77"/>
                    <a:pt x="29" y="80"/>
                    <a:pt x="26" y="89"/>
                  </a:cubicBezTo>
                  <a:cubicBezTo>
                    <a:pt x="3" y="171"/>
                    <a:pt x="3" y="171"/>
                    <a:pt x="3" y="171"/>
                  </a:cubicBezTo>
                  <a:cubicBezTo>
                    <a:pt x="0" y="181"/>
                    <a:pt x="7" y="194"/>
                    <a:pt x="18" y="201"/>
                  </a:cubicBezTo>
                  <a:cubicBezTo>
                    <a:pt x="138" y="277"/>
                    <a:pt x="138" y="277"/>
                    <a:pt x="138" y="277"/>
                  </a:cubicBezTo>
                  <a:cubicBezTo>
                    <a:pt x="149" y="284"/>
                    <a:pt x="160" y="282"/>
                    <a:pt x="162" y="272"/>
                  </a:cubicBezTo>
                  <a:cubicBezTo>
                    <a:pt x="164" y="266"/>
                    <a:pt x="164" y="266"/>
                    <a:pt x="164" y="266"/>
                  </a:cubicBezTo>
                  <a:cubicBezTo>
                    <a:pt x="167" y="256"/>
                    <a:pt x="167" y="256"/>
                    <a:pt x="167" y="256"/>
                  </a:cubicBezTo>
                  <a:cubicBezTo>
                    <a:pt x="171" y="243"/>
                    <a:pt x="171" y="243"/>
                    <a:pt x="171" y="243"/>
                  </a:cubicBezTo>
                  <a:cubicBezTo>
                    <a:pt x="173" y="233"/>
                    <a:pt x="173" y="233"/>
                    <a:pt x="173" y="233"/>
                  </a:cubicBezTo>
                  <a:cubicBezTo>
                    <a:pt x="178" y="218"/>
                    <a:pt x="178" y="218"/>
                    <a:pt x="178" y="218"/>
                  </a:cubicBezTo>
                  <a:cubicBezTo>
                    <a:pt x="180" y="208"/>
                    <a:pt x="180" y="208"/>
                    <a:pt x="180" y="208"/>
                  </a:cubicBezTo>
                  <a:cubicBezTo>
                    <a:pt x="181" y="206"/>
                    <a:pt x="181" y="206"/>
                    <a:pt x="181" y="206"/>
                  </a:cubicBezTo>
                  <a:cubicBezTo>
                    <a:pt x="186" y="190"/>
                    <a:pt x="186" y="190"/>
                    <a:pt x="186" y="190"/>
                  </a:cubicBezTo>
                  <a:cubicBezTo>
                    <a:pt x="188" y="182"/>
                    <a:pt x="184" y="171"/>
                    <a:pt x="176" y="164"/>
                  </a:cubicBezTo>
                  <a:close/>
                  <a:moveTo>
                    <a:pt x="99" y="194"/>
                  </a:moveTo>
                  <a:cubicBezTo>
                    <a:pt x="95" y="207"/>
                    <a:pt x="95" y="207"/>
                    <a:pt x="95" y="207"/>
                  </a:cubicBezTo>
                  <a:cubicBezTo>
                    <a:pt x="94" y="209"/>
                    <a:pt x="91" y="210"/>
                    <a:pt x="87" y="207"/>
                  </a:cubicBezTo>
                  <a:cubicBezTo>
                    <a:pt x="83" y="205"/>
                    <a:pt x="80" y="201"/>
                    <a:pt x="81" y="198"/>
                  </a:cubicBezTo>
                  <a:cubicBezTo>
                    <a:pt x="85" y="185"/>
                    <a:pt x="85" y="185"/>
                    <a:pt x="85" y="185"/>
                  </a:cubicBezTo>
                  <a:cubicBezTo>
                    <a:pt x="80" y="179"/>
                    <a:pt x="78" y="172"/>
                    <a:pt x="79" y="166"/>
                  </a:cubicBezTo>
                  <a:cubicBezTo>
                    <a:pt x="82" y="157"/>
                    <a:pt x="91" y="155"/>
                    <a:pt x="100" y="161"/>
                  </a:cubicBezTo>
                  <a:cubicBezTo>
                    <a:pt x="109" y="166"/>
                    <a:pt x="114" y="178"/>
                    <a:pt x="112" y="186"/>
                  </a:cubicBezTo>
                  <a:cubicBezTo>
                    <a:pt x="110" y="192"/>
                    <a:pt x="105" y="195"/>
                    <a:pt x="99" y="194"/>
                  </a:cubicBez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3" name="Freeform 1622"/>
            <p:cNvSpPr/>
            <p:nvPr/>
          </p:nvSpPr>
          <p:spPr bwMode="auto">
            <a:xfrm>
              <a:off x="2108" y="1258"/>
              <a:ext cx="326" cy="299"/>
            </a:xfrm>
            <a:custGeom>
              <a:avLst/>
              <a:gdLst>
                <a:gd name="T0" fmla="*/ 52 w 326"/>
                <a:gd name="T1" fmla="*/ 299 h 299"/>
                <a:gd name="T2" fmla="*/ 0 w 326"/>
                <a:gd name="T3" fmla="*/ 265 h 299"/>
                <a:gd name="T4" fmla="*/ 277 w 326"/>
                <a:gd name="T5" fmla="*/ 0 h 299"/>
                <a:gd name="T6" fmla="*/ 326 w 326"/>
                <a:gd name="T7" fmla="*/ 35 h 299"/>
                <a:gd name="T8" fmla="*/ 52 w 326"/>
                <a:gd name="T9" fmla="*/ 299 h 299"/>
              </a:gdLst>
              <a:ahLst/>
              <a:cxnLst>
                <a:cxn ang="0">
                  <a:pos x="T0" y="T1"/>
                </a:cxn>
                <a:cxn ang="0">
                  <a:pos x="T2" y="T3"/>
                </a:cxn>
                <a:cxn ang="0">
                  <a:pos x="T4" y="T5"/>
                </a:cxn>
                <a:cxn ang="0">
                  <a:pos x="T6" y="T7"/>
                </a:cxn>
                <a:cxn ang="0">
                  <a:pos x="T8" y="T9"/>
                </a:cxn>
              </a:cxnLst>
              <a:rect l="0" t="0" r="r" b="b"/>
              <a:pathLst>
                <a:path w="326" h="299">
                  <a:moveTo>
                    <a:pt x="52" y="299"/>
                  </a:moveTo>
                  <a:lnTo>
                    <a:pt x="0" y="265"/>
                  </a:lnTo>
                  <a:lnTo>
                    <a:pt x="277" y="0"/>
                  </a:lnTo>
                  <a:lnTo>
                    <a:pt x="326" y="35"/>
                  </a:lnTo>
                  <a:lnTo>
                    <a:pt x="52" y="29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4" name="Freeform 1623"/>
            <p:cNvSpPr/>
            <p:nvPr/>
          </p:nvSpPr>
          <p:spPr bwMode="auto">
            <a:xfrm>
              <a:off x="2184" y="1432"/>
              <a:ext cx="199" cy="177"/>
            </a:xfrm>
            <a:custGeom>
              <a:avLst/>
              <a:gdLst>
                <a:gd name="T0" fmla="*/ 50 w 199"/>
                <a:gd name="T1" fmla="*/ 177 h 177"/>
                <a:gd name="T2" fmla="*/ 0 w 199"/>
                <a:gd name="T3" fmla="*/ 142 h 177"/>
                <a:gd name="T4" fmla="*/ 149 w 199"/>
                <a:gd name="T5" fmla="*/ 0 h 177"/>
                <a:gd name="T6" fmla="*/ 199 w 199"/>
                <a:gd name="T7" fmla="*/ 34 h 177"/>
                <a:gd name="T8" fmla="*/ 50 w 199"/>
                <a:gd name="T9" fmla="*/ 177 h 177"/>
              </a:gdLst>
              <a:ahLst/>
              <a:cxnLst>
                <a:cxn ang="0">
                  <a:pos x="T0" y="T1"/>
                </a:cxn>
                <a:cxn ang="0">
                  <a:pos x="T2" y="T3"/>
                </a:cxn>
                <a:cxn ang="0">
                  <a:pos x="T4" y="T5"/>
                </a:cxn>
                <a:cxn ang="0">
                  <a:pos x="T6" y="T7"/>
                </a:cxn>
                <a:cxn ang="0">
                  <a:pos x="T8" y="T9"/>
                </a:cxn>
              </a:cxnLst>
              <a:rect l="0" t="0" r="r" b="b"/>
              <a:pathLst>
                <a:path w="199" h="177">
                  <a:moveTo>
                    <a:pt x="50" y="177"/>
                  </a:moveTo>
                  <a:lnTo>
                    <a:pt x="0" y="142"/>
                  </a:lnTo>
                  <a:lnTo>
                    <a:pt x="149" y="0"/>
                  </a:lnTo>
                  <a:lnTo>
                    <a:pt x="199" y="34"/>
                  </a:lnTo>
                  <a:lnTo>
                    <a:pt x="50" y="17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5" name="Freeform 1624"/>
            <p:cNvSpPr/>
            <p:nvPr/>
          </p:nvSpPr>
          <p:spPr bwMode="auto">
            <a:xfrm>
              <a:off x="2259" y="1451"/>
              <a:ext cx="233" cy="209"/>
            </a:xfrm>
            <a:custGeom>
              <a:avLst/>
              <a:gdLst>
                <a:gd name="T0" fmla="*/ 51 w 233"/>
                <a:gd name="T1" fmla="*/ 209 h 209"/>
                <a:gd name="T2" fmla="*/ 0 w 233"/>
                <a:gd name="T3" fmla="*/ 176 h 209"/>
                <a:gd name="T4" fmla="*/ 182 w 233"/>
                <a:gd name="T5" fmla="*/ 0 h 209"/>
                <a:gd name="T6" fmla="*/ 233 w 233"/>
                <a:gd name="T7" fmla="*/ 35 h 209"/>
                <a:gd name="T8" fmla="*/ 51 w 233"/>
                <a:gd name="T9" fmla="*/ 209 h 209"/>
              </a:gdLst>
              <a:ahLst/>
              <a:cxnLst>
                <a:cxn ang="0">
                  <a:pos x="T0" y="T1"/>
                </a:cxn>
                <a:cxn ang="0">
                  <a:pos x="T2" y="T3"/>
                </a:cxn>
                <a:cxn ang="0">
                  <a:pos x="T4" y="T5"/>
                </a:cxn>
                <a:cxn ang="0">
                  <a:pos x="T6" y="T7"/>
                </a:cxn>
                <a:cxn ang="0">
                  <a:pos x="T8" y="T9"/>
                </a:cxn>
              </a:cxnLst>
              <a:rect l="0" t="0" r="r" b="b"/>
              <a:pathLst>
                <a:path w="233" h="209">
                  <a:moveTo>
                    <a:pt x="51" y="209"/>
                  </a:moveTo>
                  <a:lnTo>
                    <a:pt x="0" y="176"/>
                  </a:lnTo>
                  <a:lnTo>
                    <a:pt x="182" y="0"/>
                  </a:lnTo>
                  <a:lnTo>
                    <a:pt x="233" y="35"/>
                  </a:lnTo>
                  <a:lnTo>
                    <a:pt x="51" y="209"/>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6" name="Freeform 1625"/>
            <p:cNvSpPr/>
            <p:nvPr/>
          </p:nvSpPr>
          <p:spPr bwMode="auto">
            <a:xfrm>
              <a:off x="2335" y="1471"/>
              <a:ext cx="267" cy="242"/>
            </a:xfrm>
            <a:custGeom>
              <a:avLst/>
              <a:gdLst>
                <a:gd name="T0" fmla="*/ 50 w 267"/>
                <a:gd name="T1" fmla="*/ 242 h 242"/>
                <a:gd name="T2" fmla="*/ 0 w 267"/>
                <a:gd name="T3" fmla="*/ 207 h 242"/>
                <a:gd name="T4" fmla="*/ 217 w 267"/>
                <a:gd name="T5" fmla="*/ 0 h 242"/>
                <a:gd name="T6" fmla="*/ 267 w 267"/>
                <a:gd name="T7" fmla="*/ 33 h 242"/>
                <a:gd name="T8" fmla="*/ 50 w 267"/>
                <a:gd name="T9" fmla="*/ 242 h 242"/>
              </a:gdLst>
              <a:ahLst/>
              <a:cxnLst>
                <a:cxn ang="0">
                  <a:pos x="T0" y="T1"/>
                </a:cxn>
                <a:cxn ang="0">
                  <a:pos x="T2" y="T3"/>
                </a:cxn>
                <a:cxn ang="0">
                  <a:pos x="T4" y="T5"/>
                </a:cxn>
                <a:cxn ang="0">
                  <a:pos x="T6" y="T7"/>
                </a:cxn>
                <a:cxn ang="0">
                  <a:pos x="T8" y="T9"/>
                </a:cxn>
              </a:cxnLst>
              <a:rect l="0" t="0" r="r" b="b"/>
              <a:pathLst>
                <a:path w="267" h="242">
                  <a:moveTo>
                    <a:pt x="50" y="242"/>
                  </a:moveTo>
                  <a:lnTo>
                    <a:pt x="0" y="207"/>
                  </a:lnTo>
                  <a:lnTo>
                    <a:pt x="217" y="0"/>
                  </a:lnTo>
                  <a:lnTo>
                    <a:pt x="267" y="33"/>
                  </a:lnTo>
                  <a:lnTo>
                    <a:pt x="50" y="24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7" name="Freeform 1626"/>
            <p:cNvSpPr/>
            <p:nvPr/>
          </p:nvSpPr>
          <p:spPr bwMode="auto">
            <a:xfrm>
              <a:off x="2353" y="1355"/>
              <a:ext cx="219" cy="110"/>
            </a:xfrm>
            <a:custGeom>
              <a:avLst/>
              <a:gdLst>
                <a:gd name="T0" fmla="*/ 0 w 132"/>
                <a:gd name="T1" fmla="*/ 33 h 66"/>
                <a:gd name="T2" fmla="*/ 87 w 132"/>
                <a:gd name="T3" fmla="*/ 22 h 66"/>
                <a:gd name="T4" fmla="*/ 83 w 132"/>
                <a:gd name="T5" fmla="*/ 0 h 66"/>
                <a:gd name="T6" fmla="*/ 132 w 132"/>
                <a:gd name="T7" fmla="*/ 18 h 66"/>
                <a:gd name="T8" fmla="*/ 100 w 132"/>
                <a:gd name="T9" fmla="*/ 61 h 66"/>
                <a:gd name="T10" fmla="*/ 93 w 132"/>
                <a:gd name="T11" fmla="*/ 41 h 66"/>
                <a:gd name="T12" fmla="*/ 0 w 132"/>
                <a:gd name="T13" fmla="*/ 33 h 66"/>
              </a:gdLst>
              <a:ahLst/>
              <a:cxnLst>
                <a:cxn ang="0">
                  <a:pos x="T0" y="T1"/>
                </a:cxn>
                <a:cxn ang="0">
                  <a:pos x="T2" y="T3"/>
                </a:cxn>
                <a:cxn ang="0">
                  <a:pos x="T4" y="T5"/>
                </a:cxn>
                <a:cxn ang="0">
                  <a:pos x="T6" y="T7"/>
                </a:cxn>
                <a:cxn ang="0">
                  <a:pos x="T8" y="T9"/>
                </a:cxn>
                <a:cxn ang="0">
                  <a:pos x="T10" y="T11"/>
                </a:cxn>
                <a:cxn ang="0">
                  <a:pos x="T12" y="T13"/>
                </a:cxn>
              </a:cxnLst>
              <a:rect l="0" t="0" r="r" b="b"/>
              <a:pathLst>
                <a:path w="132" h="66">
                  <a:moveTo>
                    <a:pt x="0" y="33"/>
                  </a:moveTo>
                  <a:cubicBezTo>
                    <a:pt x="0" y="33"/>
                    <a:pt x="51" y="50"/>
                    <a:pt x="87" y="22"/>
                  </a:cubicBezTo>
                  <a:cubicBezTo>
                    <a:pt x="83" y="0"/>
                    <a:pt x="83" y="0"/>
                    <a:pt x="83" y="0"/>
                  </a:cubicBezTo>
                  <a:cubicBezTo>
                    <a:pt x="132" y="18"/>
                    <a:pt x="132" y="18"/>
                    <a:pt x="132" y="18"/>
                  </a:cubicBezTo>
                  <a:cubicBezTo>
                    <a:pt x="100" y="61"/>
                    <a:pt x="100" y="61"/>
                    <a:pt x="100" y="61"/>
                  </a:cubicBezTo>
                  <a:cubicBezTo>
                    <a:pt x="93" y="41"/>
                    <a:pt x="93" y="41"/>
                    <a:pt x="93" y="41"/>
                  </a:cubicBezTo>
                  <a:cubicBezTo>
                    <a:pt x="93" y="41"/>
                    <a:pt x="47" y="66"/>
                    <a:pt x="0" y="3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8" name="Freeform 1627"/>
            <p:cNvSpPr/>
            <p:nvPr/>
          </p:nvSpPr>
          <p:spPr bwMode="auto">
            <a:xfrm>
              <a:off x="2648" y="3114"/>
              <a:ext cx="98" cy="157"/>
            </a:xfrm>
            <a:custGeom>
              <a:avLst/>
              <a:gdLst>
                <a:gd name="T0" fmla="*/ 12 w 59"/>
                <a:gd name="T1" fmla="*/ 49 h 95"/>
                <a:gd name="T2" fmla="*/ 0 w 59"/>
                <a:gd name="T3" fmla="*/ 3 h 95"/>
                <a:gd name="T4" fmla="*/ 3 w 59"/>
                <a:gd name="T5" fmla="*/ 0 h 95"/>
                <a:gd name="T6" fmla="*/ 9 w 59"/>
                <a:gd name="T7" fmla="*/ 5 h 95"/>
                <a:gd name="T8" fmla="*/ 21 w 59"/>
                <a:gd name="T9" fmla="*/ 50 h 95"/>
                <a:gd name="T10" fmla="*/ 28 w 59"/>
                <a:gd name="T11" fmla="*/ 59 h 95"/>
                <a:gd name="T12" fmla="*/ 29 w 59"/>
                <a:gd name="T13" fmla="*/ 63 h 95"/>
                <a:gd name="T14" fmla="*/ 56 w 59"/>
                <a:gd name="T15" fmla="*/ 89 h 95"/>
                <a:gd name="T16" fmla="*/ 57 w 59"/>
                <a:gd name="T17" fmla="*/ 95 h 95"/>
                <a:gd name="T18" fmla="*/ 55 w 59"/>
                <a:gd name="T19" fmla="*/ 95 h 95"/>
                <a:gd name="T20" fmla="*/ 51 w 59"/>
                <a:gd name="T21" fmla="*/ 93 h 95"/>
                <a:gd name="T22" fmla="*/ 24 w 59"/>
                <a:gd name="T23" fmla="*/ 67 h 95"/>
                <a:gd name="T24" fmla="*/ 21 w 59"/>
                <a:gd name="T25" fmla="*/ 66 h 95"/>
                <a:gd name="T26" fmla="*/ 9 w 59"/>
                <a:gd name="T27" fmla="*/ 55 h 95"/>
                <a:gd name="T28" fmla="*/ 12 w 59"/>
                <a:gd name="T29" fmla="*/ 4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95">
                  <a:moveTo>
                    <a:pt x="12" y="49"/>
                  </a:moveTo>
                  <a:cubicBezTo>
                    <a:pt x="0" y="3"/>
                    <a:pt x="0" y="3"/>
                    <a:pt x="0" y="3"/>
                  </a:cubicBezTo>
                  <a:cubicBezTo>
                    <a:pt x="0" y="1"/>
                    <a:pt x="1" y="0"/>
                    <a:pt x="3" y="0"/>
                  </a:cubicBezTo>
                  <a:cubicBezTo>
                    <a:pt x="6" y="1"/>
                    <a:pt x="8" y="3"/>
                    <a:pt x="9" y="5"/>
                  </a:cubicBezTo>
                  <a:cubicBezTo>
                    <a:pt x="21" y="50"/>
                    <a:pt x="21" y="50"/>
                    <a:pt x="21" y="50"/>
                  </a:cubicBezTo>
                  <a:cubicBezTo>
                    <a:pt x="24" y="52"/>
                    <a:pt x="27" y="56"/>
                    <a:pt x="28" y="59"/>
                  </a:cubicBezTo>
                  <a:cubicBezTo>
                    <a:pt x="29" y="61"/>
                    <a:pt x="29" y="62"/>
                    <a:pt x="29" y="63"/>
                  </a:cubicBezTo>
                  <a:cubicBezTo>
                    <a:pt x="56" y="89"/>
                    <a:pt x="56" y="89"/>
                    <a:pt x="56" y="89"/>
                  </a:cubicBezTo>
                  <a:cubicBezTo>
                    <a:pt x="58" y="91"/>
                    <a:pt x="59" y="94"/>
                    <a:pt x="57" y="95"/>
                  </a:cubicBezTo>
                  <a:cubicBezTo>
                    <a:pt x="57" y="95"/>
                    <a:pt x="56" y="95"/>
                    <a:pt x="55" y="95"/>
                  </a:cubicBezTo>
                  <a:cubicBezTo>
                    <a:pt x="54" y="95"/>
                    <a:pt x="52" y="94"/>
                    <a:pt x="51" y="93"/>
                  </a:cubicBezTo>
                  <a:cubicBezTo>
                    <a:pt x="24" y="67"/>
                    <a:pt x="24" y="67"/>
                    <a:pt x="24" y="67"/>
                  </a:cubicBezTo>
                  <a:cubicBezTo>
                    <a:pt x="23" y="67"/>
                    <a:pt x="22" y="67"/>
                    <a:pt x="21" y="66"/>
                  </a:cubicBezTo>
                  <a:cubicBezTo>
                    <a:pt x="16" y="65"/>
                    <a:pt x="11" y="60"/>
                    <a:pt x="9" y="55"/>
                  </a:cubicBezTo>
                  <a:cubicBezTo>
                    <a:pt x="8" y="52"/>
                    <a:pt x="10" y="49"/>
                    <a:pt x="12" y="4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9" name="Freeform 1628"/>
            <p:cNvSpPr>
              <a:spLocks noEditPoints="1"/>
            </p:cNvSpPr>
            <p:nvPr/>
          </p:nvSpPr>
          <p:spPr bwMode="auto">
            <a:xfrm>
              <a:off x="2542" y="3041"/>
              <a:ext cx="275" cy="343"/>
            </a:xfrm>
            <a:custGeom>
              <a:avLst/>
              <a:gdLst>
                <a:gd name="T0" fmla="*/ 158 w 166"/>
                <a:gd name="T1" fmla="*/ 117 h 207"/>
                <a:gd name="T2" fmla="*/ 100 w 166"/>
                <a:gd name="T3" fmla="*/ 45 h 207"/>
                <a:gd name="T4" fmla="*/ 101 w 166"/>
                <a:gd name="T5" fmla="*/ 41 h 207"/>
                <a:gd name="T6" fmla="*/ 119 w 166"/>
                <a:gd name="T7" fmla="*/ 51 h 207"/>
                <a:gd name="T8" fmla="*/ 104 w 166"/>
                <a:gd name="T9" fmla="*/ 26 h 207"/>
                <a:gd name="T10" fmla="*/ 104 w 166"/>
                <a:gd name="T11" fmla="*/ 23 h 207"/>
                <a:gd name="T12" fmla="*/ 101 w 166"/>
                <a:gd name="T13" fmla="*/ 19 h 207"/>
                <a:gd name="T14" fmla="*/ 97 w 166"/>
                <a:gd name="T15" fmla="*/ 19 h 207"/>
                <a:gd name="T16" fmla="*/ 96 w 166"/>
                <a:gd name="T17" fmla="*/ 21 h 207"/>
                <a:gd name="T18" fmla="*/ 75 w 166"/>
                <a:gd name="T19" fmla="*/ 26 h 207"/>
                <a:gd name="T20" fmla="*/ 93 w 166"/>
                <a:gd name="T21" fmla="*/ 36 h 207"/>
                <a:gd name="T22" fmla="*/ 92 w 166"/>
                <a:gd name="T23" fmla="*/ 41 h 207"/>
                <a:gd name="T24" fmla="*/ 64 w 166"/>
                <a:gd name="T25" fmla="*/ 31 h 207"/>
                <a:gd name="T26" fmla="*/ 38 w 166"/>
                <a:gd name="T27" fmla="*/ 30 h 207"/>
                <a:gd name="T28" fmla="*/ 35 w 166"/>
                <a:gd name="T29" fmla="*/ 25 h 207"/>
                <a:gd name="T30" fmla="*/ 49 w 166"/>
                <a:gd name="T31" fmla="*/ 22 h 207"/>
                <a:gd name="T32" fmla="*/ 22 w 166"/>
                <a:gd name="T33" fmla="*/ 7 h 207"/>
                <a:gd name="T34" fmla="*/ 19 w 166"/>
                <a:gd name="T35" fmla="*/ 3 h 207"/>
                <a:gd name="T36" fmla="*/ 15 w 166"/>
                <a:gd name="T37" fmla="*/ 1 h 207"/>
                <a:gd name="T38" fmla="*/ 14 w 166"/>
                <a:gd name="T39" fmla="*/ 4 h 207"/>
                <a:gd name="T40" fmla="*/ 16 w 166"/>
                <a:gd name="T41" fmla="*/ 8 h 207"/>
                <a:gd name="T42" fmla="*/ 14 w 166"/>
                <a:gd name="T43" fmla="*/ 30 h 207"/>
                <a:gd name="T44" fmla="*/ 29 w 166"/>
                <a:gd name="T45" fmla="*/ 26 h 207"/>
                <a:gd name="T46" fmla="*/ 32 w 166"/>
                <a:gd name="T47" fmla="*/ 31 h 207"/>
                <a:gd name="T48" fmla="*/ 7 w 166"/>
                <a:gd name="T49" fmla="*/ 86 h 207"/>
                <a:gd name="T50" fmla="*/ 69 w 166"/>
                <a:gd name="T51" fmla="*/ 159 h 207"/>
                <a:gd name="T52" fmla="*/ 63 w 166"/>
                <a:gd name="T53" fmla="*/ 184 h 207"/>
                <a:gd name="T54" fmla="*/ 66 w 166"/>
                <a:gd name="T55" fmla="*/ 189 h 207"/>
                <a:gd name="T56" fmla="*/ 71 w 166"/>
                <a:gd name="T57" fmla="*/ 189 h 207"/>
                <a:gd name="T58" fmla="*/ 76 w 166"/>
                <a:gd name="T59" fmla="*/ 163 h 207"/>
                <a:gd name="T60" fmla="*/ 102 w 166"/>
                <a:gd name="T61" fmla="*/ 172 h 207"/>
                <a:gd name="T62" fmla="*/ 126 w 166"/>
                <a:gd name="T63" fmla="*/ 173 h 207"/>
                <a:gd name="T64" fmla="*/ 147 w 166"/>
                <a:gd name="T65" fmla="*/ 204 h 207"/>
                <a:gd name="T66" fmla="*/ 151 w 166"/>
                <a:gd name="T67" fmla="*/ 206 h 207"/>
                <a:gd name="T68" fmla="*/ 153 w 166"/>
                <a:gd name="T69" fmla="*/ 203 h 207"/>
                <a:gd name="T70" fmla="*/ 132 w 166"/>
                <a:gd name="T71" fmla="*/ 172 h 207"/>
                <a:gd name="T72" fmla="*/ 158 w 166"/>
                <a:gd name="T73" fmla="*/ 117 h 207"/>
                <a:gd name="T74" fmla="*/ 100 w 166"/>
                <a:gd name="T75" fmla="*/ 164 h 207"/>
                <a:gd name="T76" fmla="*/ 16 w 166"/>
                <a:gd name="T77" fmla="*/ 88 h 207"/>
                <a:gd name="T78" fmla="*/ 66 w 166"/>
                <a:gd name="T79" fmla="*/ 38 h 207"/>
                <a:gd name="T80" fmla="*/ 150 w 166"/>
                <a:gd name="T81" fmla="*/ 115 h 207"/>
                <a:gd name="T82" fmla="*/ 100 w 166"/>
                <a:gd name="T83" fmla="*/ 16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207">
                  <a:moveTo>
                    <a:pt x="158" y="117"/>
                  </a:moveTo>
                  <a:cubicBezTo>
                    <a:pt x="151" y="89"/>
                    <a:pt x="127" y="62"/>
                    <a:pt x="100" y="45"/>
                  </a:cubicBezTo>
                  <a:cubicBezTo>
                    <a:pt x="101" y="41"/>
                    <a:pt x="101" y="41"/>
                    <a:pt x="101" y="41"/>
                  </a:cubicBezTo>
                  <a:cubicBezTo>
                    <a:pt x="119" y="51"/>
                    <a:pt x="119" y="51"/>
                    <a:pt x="119" y="51"/>
                  </a:cubicBezTo>
                  <a:cubicBezTo>
                    <a:pt x="120" y="43"/>
                    <a:pt x="114" y="33"/>
                    <a:pt x="104" y="26"/>
                  </a:cubicBezTo>
                  <a:cubicBezTo>
                    <a:pt x="104" y="23"/>
                    <a:pt x="104" y="23"/>
                    <a:pt x="104" y="23"/>
                  </a:cubicBezTo>
                  <a:cubicBezTo>
                    <a:pt x="105" y="22"/>
                    <a:pt x="103" y="20"/>
                    <a:pt x="101" y="19"/>
                  </a:cubicBezTo>
                  <a:cubicBezTo>
                    <a:pt x="99" y="17"/>
                    <a:pt x="97" y="17"/>
                    <a:pt x="97" y="19"/>
                  </a:cubicBezTo>
                  <a:cubicBezTo>
                    <a:pt x="96" y="21"/>
                    <a:pt x="96" y="21"/>
                    <a:pt x="96" y="21"/>
                  </a:cubicBezTo>
                  <a:cubicBezTo>
                    <a:pt x="86" y="17"/>
                    <a:pt x="76" y="19"/>
                    <a:pt x="75" y="26"/>
                  </a:cubicBezTo>
                  <a:cubicBezTo>
                    <a:pt x="93" y="36"/>
                    <a:pt x="93" y="36"/>
                    <a:pt x="93" y="36"/>
                  </a:cubicBezTo>
                  <a:cubicBezTo>
                    <a:pt x="92" y="41"/>
                    <a:pt x="92" y="41"/>
                    <a:pt x="92" y="41"/>
                  </a:cubicBezTo>
                  <a:cubicBezTo>
                    <a:pt x="83" y="36"/>
                    <a:pt x="73" y="33"/>
                    <a:pt x="64" y="31"/>
                  </a:cubicBezTo>
                  <a:cubicBezTo>
                    <a:pt x="54" y="29"/>
                    <a:pt x="45" y="28"/>
                    <a:pt x="38" y="30"/>
                  </a:cubicBezTo>
                  <a:cubicBezTo>
                    <a:pt x="35" y="25"/>
                    <a:pt x="35" y="25"/>
                    <a:pt x="35" y="25"/>
                  </a:cubicBezTo>
                  <a:cubicBezTo>
                    <a:pt x="49" y="22"/>
                    <a:pt x="49" y="22"/>
                    <a:pt x="49" y="22"/>
                  </a:cubicBezTo>
                  <a:cubicBezTo>
                    <a:pt x="43" y="13"/>
                    <a:pt x="32" y="7"/>
                    <a:pt x="22" y="7"/>
                  </a:cubicBezTo>
                  <a:cubicBezTo>
                    <a:pt x="19" y="3"/>
                    <a:pt x="19" y="3"/>
                    <a:pt x="19" y="3"/>
                  </a:cubicBezTo>
                  <a:cubicBezTo>
                    <a:pt x="19" y="1"/>
                    <a:pt x="16" y="0"/>
                    <a:pt x="15" y="1"/>
                  </a:cubicBezTo>
                  <a:cubicBezTo>
                    <a:pt x="13" y="1"/>
                    <a:pt x="13" y="2"/>
                    <a:pt x="14" y="4"/>
                  </a:cubicBezTo>
                  <a:cubicBezTo>
                    <a:pt x="16" y="8"/>
                    <a:pt x="16" y="8"/>
                    <a:pt x="16" y="8"/>
                  </a:cubicBezTo>
                  <a:cubicBezTo>
                    <a:pt x="9" y="11"/>
                    <a:pt x="8" y="21"/>
                    <a:pt x="14" y="30"/>
                  </a:cubicBezTo>
                  <a:cubicBezTo>
                    <a:pt x="29" y="26"/>
                    <a:pt x="29" y="26"/>
                    <a:pt x="29" y="26"/>
                  </a:cubicBezTo>
                  <a:cubicBezTo>
                    <a:pt x="32" y="31"/>
                    <a:pt x="32" y="31"/>
                    <a:pt x="32" y="31"/>
                  </a:cubicBezTo>
                  <a:cubicBezTo>
                    <a:pt x="10" y="38"/>
                    <a:pt x="0" y="58"/>
                    <a:pt x="7" y="86"/>
                  </a:cubicBezTo>
                  <a:cubicBezTo>
                    <a:pt x="15" y="114"/>
                    <a:pt x="40" y="143"/>
                    <a:pt x="69" y="159"/>
                  </a:cubicBezTo>
                  <a:cubicBezTo>
                    <a:pt x="63" y="184"/>
                    <a:pt x="63" y="184"/>
                    <a:pt x="63" y="184"/>
                  </a:cubicBezTo>
                  <a:cubicBezTo>
                    <a:pt x="63" y="186"/>
                    <a:pt x="64" y="188"/>
                    <a:pt x="66" y="189"/>
                  </a:cubicBezTo>
                  <a:cubicBezTo>
                    <a:pt x="69" y="190"/>
                    <a:pt x="70" y="190"/>
                    <a:pt x="71" y="189"/>
                  </a:cubicBezTo>
                  <a:cubicBezTo>
                    <a:pt x="76" y="163"/>
                    <a:pt x="76" y="163"/>
                    <a:pt x="76" y="163"/>
                  </a:cubicBezTo>
                  <a:cubicBezTo>
                    <a:pt x="85" y="167"/>
                    <a:pt x="93" y="171"/>
                    <a:pt x="102" y="172"/>
                  </a:cubicBezTo>
                  <a:cubicBezTo>
                    <a:pt x="111" y="174"/>
                    <a:pt x="119" y="174"/>
                    <a:pt x="126" y="173"/>
                  </a:cubicBezTo>
                  <a:cubicBezTo>
                    <a:pt x="147" y="204"/>
                    <a:pt x="147" y="204"/>
                    <a:pt x="147" y="204"/>
                  </a:cubicBezTo>
                  <a:cubicBezTo>
                    <a:pt x="148" y="206"/>
                    <a:pt x="150" y="207"/>
                    <a:pt x="151" y="206"/>
                  </a:cubicBezTo>
                  <a:cubicBezTo>
                    <a:pt x="153" y="206"/>
                    <a:pt x="153" y="204"/>
                    <a:pt x="153" y="203"/>
                  </a:cubicBezTo>
                  <a:cubicBezTo>
                    <a:pt x="132" y="172"/>
                    <a:pt x="132" y="172"/>
                    <a:pt x="132" y="172"/>
                  </a:cubicBezTo>
                  <a:cubicBezTo>
                    <a:pt x="155" y="166"/>
                    <a:pt x="166" y="146"/>
                    <a:pt x="158" y="117"/>
                  </a:cubicBezTo>
                  <a:close/>
                  <a:moveTo>
                    <a:pt x="100" y="164"/>
                  </a:moveTo>
                  <a:cubicBezTo>
                    <a:pt x="63" y="157"/>
                    <a:pt x="25" y="122"/>
                    <a:pt x="16" y="88"/>
                  </a:cubicBezTo>
                  <a:cubicBezTo>
                    <a:pt x="7" y="53"/>
                    <a:pt x="29" y="31"/>
                    <a:pt x="66" y="38"/>
                  </a:cubicBezTo>
                  <a:cubicBezTo>
                    <a:pt x="103" y="46"/>
                    <a:pt x="140" y="81"/>
                    <a:pt x="150" y="115"/>
                  </a:cubicBezTo>
                  <a:cubicBezTo>
                    <a:pt x="159" y="150"/>
                    <a:pt x="137" y="172"/>
                    <a:pt x="100" y="16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0" name="Freeform 1629"/>
            <p:cNvSpPr/>
            <p:nvPr/>
          </p:nvSpPr>
          <p:spPr bwMode="auto">
            <a:xfrm>
              <a:off x="4206" y="1670"/>
              <a:ext cx="319" cy="106"/>
            </a:xfrm>
            <a:custGeom>
              <a:avLst/>
              <a:gdLst>
                <a:gd name="T0" fmla="*/ 193 w 193"/>
                <a:gd name="T1" fmla="*/ 55 h 64"/>
                <a:gd name="T2" fmla="*/ 112 w 193"/>
                <a:gd name="T3" fmla="*/ 3 h 64"/>
                <a:gd name="T4" fmla="*/ 107 w 193"/>
                <a:gd name="T5" fmla="*/ 0 h 64"/>
                <a:gd name="T6" fmla="*/ 98 w 193"/>
                <a:gd name="T7" fmla="*/ 1 h 64"/>
                <a:gd name="T8" fmla="*/ 0 w 193"/>
                <a:gd name="T9" fmla="*/ 8 h 64"/>
                <a:gd name="T10" fmla="*/ 69 w 193"/>
                <a:gd name="T11" fmla="*/ 50 h 64"/>
                <a:gd name="T12" fmla="*/ 82 w 193"/>
                <a:gd name="T13" fmla="*/ 53 h 64"/>
                <a:gd name="T14" fmla="*/ 159 w 193"/>
                <a:gd name="T15" fmla="*/ 62 h 64"/>
                <a:gd name="T16" fmla="*/ 193 w 193"/>
                <a:gd name="T17" fmla="*/ 55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64">
                  <a:moveTo>
                    <a:pt x="193" y="55"/>
                  </a:moveTo>
                  <a:cubicBezTo>
                    <a:pt x="112" y="3"/>
                    <a:pt x="112" y="3"/>
                    <a:pt x="112" y="3"/>
                  </a:cubicBezTo>
                  <a:cubicBezTo>
                    <a:pt x="107" y="0"/>
                    <a:pt x="107" y="0"/>
                    <a:pt x="107" y="0"/>
                  </a:cubicBezTo>
                  <a:cubicBezTo>
                    <a:pt x="98" y="1"/>
                    <a:pt x="98" y="1"/>
                    <a:pt x="98" y="1"/>
                  </a:cubicBezTo>
                  <a:cubicBezTo>
                    <a:pt x="0" y="8"/>
                    <a:pt x="0" y="8"/>
                    <a:pt x="0" y="8"/>
                  </a:cubicBezTo>
                  <a:cubicBezTo>
                    <a:pt x="15" y="25"/>
                    <a:pt x="41" y="40"/>
                    <a:pt x="69" y="50"/>
                  </a:cubicBezTo>
                  <a:cubicBezTo>
                    <a:pt x="73" y="51"/>
                    <a:pt x="78" y="52"/>
                    <a:pt x="82" y="53"/>
                  </a:cubicBezTo>
                  <a:cubicBezTo>
                    <a:pt x="107" y="60"/>
                    <a:pt x="134" y="64"/>
                    <a:pt x="159" y="62"/>
                  </a:cubicBezTo>
                  <a:cubicBezTo>
                    <a:pt x="172" y="61"/>
                    <a:pt x="183" y="58"/>
                    <a:pt x="193" y="5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1" name="Freeform 1630"/>
            <p:cNvSpPr/>
            <p:nvPr/>
          </p:nvSpPr>
          <p:spPr bwMode="auto">
            <a:xfrm>
              <a:off x="4179" y="1548"/>
              <a:ext cx="247" cy="119"/>
            </a:xfrm>
            <a:custGeom>
              <a:avLst/>
              <a:gdLst>
                <a:gd name="T0" fmla="*/ 67 w 149"/>
                <a:gd name="T1" fmla="*/ 2 h 72"/>
                <a:gd name="T2" fmla="*/ 38 w 149"/>
                <a:gd name="T3" fmla="*/ 7 h 72"/>
                <a:gd name="T4" fmla="*/ 29 w 149"/>
                <a:gd name="T5" fmla="*/ 10 h 72"/>
                <a:gd name="T6" fmla="*/ 0 w 149"/>
                <a:gd name="T7" fmla="*/ 43 h 72"/>
                <a:gd name="T8" fmla="*/ 0 w 149"/>
                <a:gd name="T9" fmla="*/ 49 h 72"/>
                <a:gd name="T10" fmla="*/ 0 w 149"/>
                <a:gd name="T11" fmla="*/ 49 h 72"/>
                <a:gd name="T12" fmla="*/ 0 w 149"/>
                <a:gd name="T13" fmla="*/ 49 h 72"/>
                <a:gd name="T14" fmla="*/ 1 w 149"/>
                <a:gd name="T15" fmla="*/ 55 h 72"/>
                <a:gd name="T16" fmla="*/ 1 w 149"/>
                <a:gd name="T17" fmla="*/ 55 h 72"/>
                <a:gd name="T18" fmla="*/ 4 w 149"/>
                <a:gd name="T19" fmla="*/ 61 h 72"/>
                <a:gd name="T20" fmla="*/ 10 w 149"/>
                <a:gd name="T21" fmla="*/ 72 h 72"/>
                <a:gd name="T22" fmla="*/ 113 w 149"/>
                <a:gd name="T23" fmla="*/ 64 h 72"/>
                <a:gd name="T24" fmla="*/ 119 w 149"/>
                <a:gd name="T25" fmla="*/ 64 h 72"/>
                <a:gd name="T26" fmla="*/ 121 w 149"/>
                <a:gd name="T27" fmla="*/ 60 h 72"/>
                <a:gd name="T28" fmla="*/ 149 w 149"/>
                <a:gd name="T29" fmla="*/ 12 h 72"/>
                <a:gd name="T30" fmla="*/ 67 w 149"/>
                <a:gd name="T31" fmla="*/ 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72">
                  <a:moveTo>
                    <a:pt x="67" y="2"/>
                  </a:moveTo>
                  <a:cubicBezTo>
                    <a:pt x="56" y="3"/>
                    <a:pt x="47" y="4"/>
                    <a:pt x="38" y="7"/>
                  </a:cubicBezTo>
                  <a:cubicBezTo>
                    <a:pt x="35" y="8"/>
                    <a:pt x="32" y="9"/>
                    <a:pt x="29" y="10"/>
                  </a:cubicBezTo>
                  <a:cubicBezTo>
                    <a:pt x="12" y="18"/>
                    <a:pt x="2" y="29"/>
                    <a:pt x="0" y="43"/>
                  </a:cubicBezTo>
                  <a:cubicBezTo>
                    <a:pt x="0" y="43"/>
                    <a:pt x="0" y="45"/>
                    <a:pt x="0" y="49"/>
                  </a:cubicBezTo>
                  <a:cubicBezTo>
                    <a:pt x="0" y="49"/>
                    <a:pt x="0" y="49"/>
                    <a:pt x="0" y="49"/>
                  </a:cubicBezTo>
                  <a:cubicBezTo>
                    <a:pt x="0" y="49"/>
                    <a:pt x="0" y="49"/>
                    <a:pt x="0" y="49"/>
                  </a:cubicBezTo>
                  <a:cubicBezTo>
                    <a:pt x="0" y="51"/>
                    <a:pt x="1" y="53"/>
                    <a:pt x="1" y="55"/>
                  </a:cubicBezTo>
                  <a:cubicBezTo>
                    <a:pt x="1" y="55"/>
                    <a:pt x="1" y="55"/>
                    <a:pt x="1" y="55"/>
                  </a:cubicBezTo>
                  <a:cubicBezTo>
                    <a:pt x="2" y="57"/>
                    <a:pt x="3" y="59"/>
                    <a:pt x="4" y="61"/>
                  </a:cubicBezTo>
                  <a:cubicBezTo>
                    <a:pt x="5" y="65"/>
                    <a:pt x="7" y="69"/>
                    <a:pt x="10" y="72"/>
                  </a:cubicBezTo>
                  <a:cubicBezTo>
                    <a:pt x="113" y="64"/>
                    <a:pt x="113" y="64"/>
                    <a:pt x="113" y="64"/>
                  </a:cubicBezTo>
                  <a:cubicBezTo>
                    <a:pt x="119" y="64"/>
                    <a:pt x="119" y="64"/>
                    <a:pt x="119" y="64"/>
                  </a:cubicBezTo>
                  <a:cubicBezTo>
                    <a:pt x="121" y="60"/>
                    <a:pt x="121" y="60"/>
                    <a:pt x="121" y="60"/>
                  </a:cubicBezTo>
                  <a:cubicBezTo>
                    <a:pt x="149" y="12"/>
                    <a:pt x="149" y="12"/>
                    <a:pt x="149" y="12"/>
                  </a:cubicBezTo>
                  <a:cubicBezTo>
                    <a:pt x="123" y="4"/>
                    <a:pt x="94" y="0"/>
                    <a:pt x="67"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2" name="Freeform 1631"/>
            <p:cNvSpPr/>
            <p:nvPr/>
          </p:nvSpPr>
          <p:spPr bwMode="auto">
            <a:xfrm>
              <a:off x="4404" y="1648"/>
              <a:ext cx="197" cy="105"/>
            </a:xfrm>
            <a:custGeom>
              <a:avLst/>
              <a:gdLst>
                <a:gd name="T0" fmla="*/ 4 w 119"/>
                <a:gd name="T1" fmla="*/ 11 h 63"/>
                <a:gd name="T2" fmla="*/ 86 w 119"/>
                <a:gd name="T3" fmla="*/ 63 h 63"/>
                <a:gd name="T4" fmla="*/ 101 w 119"/>
                <a:gd name="T5" fmla="*/ 3 h 63"/>
                <a:gd name="T6" fmla="*/ 99 w 119"/>
                <a:gd name="T7" fmla="*/ 0 h 63"/>
                <a:gd name="T8" fmla="*/ 0 w 119"/>
                <a:gd name="T9" fmla="*/ 8 h 63"/>
                <a:gd name="T10" fmla="*/ 4 w 119"/>
                <a:gd name="T11" fmla="*/ 11 h 63"/>
              </a:gdLst>
              <a:ahLst/>
              <a:cxnLst>
                <a:cxn ang="0">
                  <a:pos x="T0" y="T1"/>
                </a:cxn>
                <a:cxn ang="0">
                  <a:pos x="T2" y="T3"/>
                </a:cxn>
                <a:cxn ang="0">
                  <a:pos x="T4" y="T5"/>
                </a:cxn>
                <a:cxn ang="0">
                  <a:pos x="T6" y="T7"/>
                </a:cxn>
                <a:cxn ang="0">
                  <a:pos x="T8" y="T9"/>
                </a:cxn>
                <a:cxn ang="0">
                  <a:pos x="T10" y="T11"/>
                </a:cxn>
              </a:cxnLst>
              <a:rect l="0" t="0" r="r" b="b"/>
              <a:pathLst>
                <a:path w="119" h="63">
                  <a:moveTo>
                    <a:pt x="4" y="11"/>
                  </a:moveTo>
                  <a:cubicBezTo>
                    <a:pt x="86" y="63"/>
                    <a:pt x="86" y="63"/>
                    <a:pt x="86" y="63"/>
                  </a:cubicBezTo>
                  <a:cubicBezTo>
                    <a:pt x="112" y="51"/>
                    <a:pt x="119" y="28"/>
                    <a:pt x="101" y="3"/>
                  </a:cubicBezTo>
                  <a:cubicBezTo>
                    <a:pt x="100" y="2"/>
                    <a:pt x="99" y="1"/>
                    <a:pt x="99" y="0"/>
                  </a:cubicBezTo>
                  <a:cubicBezTo>
                    <a:pt x="0" y="8"/>
                    <a:pt x="0" y="8"/>
                    <a:pt x="0" y="8"/>
                  </a:cubicBezTo>
                  <a:lnTo>
                    <a:pt x="4" y="1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3" name="Freeform 1632"/>
            <p:cNvSpPr/>
            <p:nvPr/>
          </p:nvSpPr>
          <p:spPr bwMode="auto">
            <a:xfrm>
              <a:off x="4422" y="1559"/>
              <a:ext cx="158" cy="83"/>
            </a:xfrm>
            <a:custGeom>
              <a:avLst/>
              <a:gdLst>
                <a:gd name="T0" fmla="*/ 34 w 95"/>
                <a:gd name="T1" fmla="*/ 0 h 50"/>
                <a:gd name="T2" fmla="*/ 3 w 95"/>
                <a:gd name="T3" fmla="*/ 45 h 50"/>
                <a:gd name="T4" fmla="*/ 0 w 95"/>
                <a:gd name="T5" fmla="*/ 50 h 50"/>
                <a:gd name="T6" fmla="*/ 95 w 95"/>
                <a:gd name="T7" fmla="*/ 37 h 50"/>
                <a:gd name="T8" fmla="*/ 34 w 95"/>
                <a:gd name="T9" fmla="*/ 0 h 50"/>
              </a:gdLst>
              <a:ahLst/>
              <a:cxnLst>
                <a:cxn ang="0">
                  <a:pos x="T0" y="T1"/>
                </a:cxn>
                <a:cxn ang="0">
                  <a:pos x="T2" y="T3"/>
                </a:cxn>
                <a:cxn ang="0">
                  <a:pos x="T4" y="T5"/>
                </a:cxn>
                <a:cxn ang="0">
                  <a:pos x="T6" y="T7"/>
                </a:cxn>
                <a:cxn ang="0">
                  <a:pos x="T8" y="T9"/>
                </a:cxn>
              </a:cxnLst>
              <a:rect l="0" t="0" r="r" b="b"/>
              <a:pathLst>
                <a:path w="95" h="50">
                  <a:moveTo>
                    <a:pt x="34" y="0"/>
                  </a:moveTo>
                  <a:cubicBezTo>
                    <a:pt x="3" y="45"/>
                    <a:pt x="3" y="45"/>
                    <a:pt x="3" y="45"/>
                  </a:cubicBezTo>
                  <a:cubicBezTo>
                    <a:pt x="0" y="50"/>
                    <a:pt x="0" y="50"/>
                    <a:pt x="0" y="50"/>
                  </a:cubicBezTo>
                  <a:cubicBezTo>
                    <a:pt x="95" y="37"/>
                    <a:pt x="95" y="37"/>
                    <a:pt x="95" y="37"/>
                  </a:cubicBezTo>
                  <a:cubicBezTo>
                    <a:pt x="80" y="22"/>
                    <a:pt x="59" y="9"/>
                    <a:pt x="3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4" name="Freeform 1633"/>
            <p:cNvSpPr/>
            <p:nvPr/>
          </p:nvSpPr>
          <p:spPr bwMode="auto">
            <a:xfrm>
              <a:off x="4730" y="3837"/>
              <a:ext cx="30" cy="27"/>
            </a:xfrm>
            <a:custGeom>
              <a:avLst/>
              <a:gdLst>
                <a:gd name="T0" fmla="*/ 3 w 18"/>
                <a:gd name="T1" fmla="*/ 5 h 16"/>
                <a:gd name="T2" fmla="*/ 3 w 18"/>
                <a:gd name="T3" fmla="*/ 16 h 16"/>
                <a:gd name="T4" fmla="*/ 18 w 18"/>
                <a:gd name="T5" fmla="*/ 1 h 16"/>
                <a:gd name="T6" fmla="*/ 10 w 18"/>
                <a:gd name="T7" fmla="*/ 1 h 16"/>
                <a:gd name="T8" fmla="*/ 3 w 18"/>
                <a:gd name="T9" fmla="*/ 5 h 16"/>
              </a:gdLst>
              <a:ahLst/>
              <a:cxnLst>
                <a:cxn ang="0">
                  <a:pos x="T0" y="T1"/>
                </a:cxn>
                <a:cxn ang="0">
                  <a:pos x="T2" y="T3"/>
                </a:cxn>
                <a:cxn ang="0">
                  <a:pos x="T4" y="T5"/>
                </a:cxn>
                <a:cxn ang="0">
                  <a:pos x="T6" y="T7"/>
                </a:cxn>
                <a:cxn ang="0">
                  <a:pos x="T8" y="T9"/>
                </a:cxn>
              </a:cxnLst>
              <a:rect l="0" t="0" r="r" b="b"/>
              <a:pathLst>
                <a:path w="18" h="16">
                  <a:moveTo>
                    <a:pt x="3" y="5"/>
                  </a:moveTo>
                  <a:cubicBezTo>
                    <a:pt x="0" y="7"/>
                    <a:pt x="0" y="11"/>
                    <a:pt x="3" y="16"/>
                  </a:cubicBezTo>
                  <a:cubicBezTo>
                    <a:pt x="18" y="1"/>
                    <a:pt x="18" y="1"/>
                    <a:pt x="18" y="1"/>
                  </a:cubicBezTo>
                  <a:cubicBezTo>
                    <a:pt x="15" y="0"/>
                    <a:pt x="12" y="1"/>
                    <a:pt x="10" y="1"/>
                  </a:cubicBezTo>
                  <a:cubicBezTo>
                    <a:pt x="6" y="2"/>
                    <a:pt x="4" y="3"/>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5" name="Freeform 1634"/>
            <p:cNvSpPr/>
            <p:nvPr/>
          </p:nvSpPr>
          <p:spPr bwMode="auto">
            <a:xfrm>
              <a:off x="4684" y="3898"/>
              <a:ext cx="35" cy="29"/>
            </a:xfrm>
            <a:custGeom>
              <a:avLst/>
              <a:gdLst>
                <a:gd name="T0" fmla="*/ 17 w 21"/>
                <a:gd name="T1" fmla="*/ 0 h 17"/>
                <a:gd name="T2" fmla="*/ 0 w 21"/>
                <a:gd name="T3" fmla="*/ 17 h 17"/>
                <a:gd name="T4" fmla="*/ 10 w 21"/>
                <a:gd name="T5" fmla="*/ 17 h 17"/>
                <a:gd name="T6" fmla="*/ 18 w 21"/>
                <a:gd name="T7" fmla="*/ 12 h 17"/>
                <a:gd name="T8" fmla="*/ 20 w 21"/>
                <a:gd name="T9" fmla="*/ 7 h 17"/>
                <a:gd name="T10" fmla="*/ 17 w 21"/>
                <a:gd name="T11" fmla="*/ 0 h 17"/>
              </a:gdLst>
              <a:ahLst/>
              <a:cxnLst>
                <a:cxn ang="0">
                  <a:pos x="T0" y="T1"/>
                </a:cxn>
                <a:cxn ang="0">
                  <a:pos x="T2" y="T3"/>
                </a:cxn>
                <a:cxn ang="0">
                  <a:pos x="T4" y="T5"/>
                </a:cxn>
                <a:cxn ang="0">
                  <a:pos x="T6" y="T7"/>
                </a:cxn>
                <a:cxn ang="0">
                  <a:pos x="T8" y="T9"/>
                </a:cxn>
                <a:cxn ang="0">
                  <a:pos x="T10" y="T11"/>
                </a:cxn>
              </a:cxnLst>
              <a:rect l="0" t="0" r="r" b="b"/>
              <a:pathLst>
                <a:path w="21" h="17">
                  <a:moveTo>
                    <a:pt x="17" y="0"/>
                  </a:moveTo>
                  <a:cubicBezTo>
                    <a:pt x="0" y="17"/>
                    <a:pt x="0" y="17"/>
                    <a:pt x="0" y="17"/>
                  </a:cubicBezTo>
                  <a:cubicBezTo>
                    <a:pt x="3" y="17"/>
                    <a:pt x="7" y="17"/>
                    <a:pt x="10" y="17"/>
                  </a:cubicBezTo>
                  <a:cubicBezTo>
                    <a:pt x="14" y="16"/>
                    <a:pt x="16" y="15"/>
                    <a:pt x="18" y="12"/>
                  </a:cubicBezTo>
                  <a:cubicBezTo>
                    <a:pt x="20" y="11"/>
                    <a:pt x="21" y="9"/>
                    <a:pt x="20" y="7"/>
                  </a:cubicBezTo>
                  <a:cubicBezTo>
                    <a:pt x="20" y="5"/>
                    <a:pt x="19" y="3"/>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6" name="Freeform 1635"/>
            <p:cNvSpPr>
              <a:spLocks noEditPoints="1"/>
            </p:cNvSpPr>
            <p:nvPr/>
          </p:nvSpPr>
          <p:spPr bwMode="auto">
            <a:xfrm>
              <a:off x="4525" y="3778"/>
              <a:ext cx="353" cy="218"/>
            </a:xfrm>
            <a:custGeom>
              <a:avLst/>
              <a:gdLst>
                <a:gd name="T0" fmla="*/ 182 w 213"/>
                <a:gd name="T1" fmla="*/ 81 h 132"/>
                <a:gd name="T2" fmla="*/ 193 w 213"/>
                <a:gd name="T3" fmla="*/ 67 h 132"/>
                <a:gd name="T4" fmla="*/ 193 w 213"/>
                <a:gd name="T5" fmla="*/ 67 h 132"/>
                <a:gd name="T6" fmla="*/ 193 w 213"/>
                <a:gd name="T7" fmla="*/ 66 h 132"/>
                <a:gd name="T8" fmla="*/ 189 w 213"/>
                <a:gd name="T9" fmla="*/ 9 h 132"/>
                <a:gd name="T10" fmla="*/ 156 w 213"/>
                <a:gd name="T11" fmla="*/ 0 h 132"/>
                <a:gd name="T12" fmla="*/ 63 w 213"/>
                <a:gd name="T13" fmla="*/ 31 h 132"/>
                <a:gd name="T14" fmla="*/ 62 w 213"/>
                <a:gd name="T15" fmla="*/ 32 h 132"/>
                <a:gd name="T16" fmla="*/ 62 w 213"/>
                <a:gd name="T17" fmla="*/ 32 h 132"/>
                <a:gd name="T18" fmla="*/ 15 w 213"/>
                <a:gd name="T19" fmla="*/ 70 h 132"/>
                <a:gd name="T20" fmla="*/ 1 w 213"/>
                <a:gd name="T21" fmla="*/ 91 h 132"/>
                <a:gd name="T22" fmla="*/ 54 w 213"/>
                <a:gd name="T23" fmla="*/ 121 h 132"/>
                <a:gd name="T24" fmla="*/ 133 w 213"/>
                <a:gd name="T25" fmla="*/ 126 h 132"/>
                <a:gd name="T26" fmla="*/ 158 w 213"/>
                <a:gd name="T27" fmla="*/ 109 h 132"/>
                <a:gd name="T28" fmla="*/ 182 w 213"/>
                <a:gd name="T29" fmla="*/ 81 h 132"/>
                <a:gd name="T30" fmla="*/ 113 w 213"/>
                <a:gd name="T31" fmla="*/ 95 h 132"/>
                <a:gd name="T32" fmla="*/ 91 w 213"/>
                <a:gd name="T33" fmla="*/ 95 h 132"/>
                <a:gd name="T34" fmla="*/ 85 w 213"/>
                <a:gd name="T35" fmla="*/ 101 h 132"/>
                <a:gd name="T36" fmla="*/ 79 w 213"/>
                <a:gd name="T37" fmla="*/ 99 h 132"/>
                <a:gd name="T38" fmla="*/ 85 w 213"/>
                <a:gd name="T39" fmla="*/ 93 h 132"/>
                <a:gd name="T40" fmla="*/ 70 w 213"/>
                <a:gd name="T41" fmla="*/ 80 h 132"/>
                <a:gd name="T42" fmla="*/ 70 w 213"/>
                <a:gd name="T43" fmla="*/ 80 h 132"/>
                <a:gd name="T44" fmla="*/ 86 w 213"/>
                <a:gd name="T45" fmla="*/ 68 h 132"/>
                <a:gd name="T46" fmla="*/ 90 w 213"/>
                <a:gd name="T47" fmla="*/ 69 h 132"/>
                <a:gd name="T48" fmla="*/ 90 w 213"/>
                <a:gd name="T49" fmla="*/ 70 h 132"/>
                <a:gd name="T50" fmla="*/ 90 w 213"/>
                <a:gd name="T51" fmla="*/ 88 h 132"/>
                <a:gd name="T52" fmla="*/ 110 w 213"/>
                <a:gd name="T53" fmla="*/ 68 h 132"/>
                <a:gd name="T54" fmla="*/ 104 w 213"/>
                <a:gd name="T55" fmla="*/ 53 h 132"/>
                <a:gd name="T56" fmla="*/ 109 w 213"/>
                <a:gd name="T57" fmla="*/ 42 h 132"/>
                <a:gd name="T58" fmla="*/ 127 w 213"/>
                <a:gd name="T59" fmla="*/ 33 h 132"/>
                <a:gd name="T60" fmla="*/ 147 w 213"/>
                <a:gd name="T61" fmla="*/ 32 h 132"/>
                <a:gd name="T62" fmla="*/ 150 w 213"/>
                <a:gd name="T63" fmla="*/ 29 h 132"/>
                <a:gd name="T64" fmla="*/ 151 w 213"/>
                <a:gd name="T65" fmla="*/ 28 h 132"/>
                <a:gd name="T66" fmla="*/ 157 w 213"/>
                <a:gd name="T67" fmla="*/ 29 h 132"/>
                <a:gd name="T68" fmla="*/ 153 w 213"/>
                <a:gd name="T69" fmla="*/ 34 h 132"/>
                <a:gd name="T70" fmla="*/ 166 w 213"/>
                <a:gd name="T71" fmla="*/ 45 h 132"/>
                <a:gd name="T72" fmla="*/ 167 w 213"/>
                <a:gd name="T73" fmla="*/ 45 h 132"/>
                <a:gd name="T74" fmla="*/ 152 w 213"/>
                <a:gd name="T75" fmla="*/ 57 h 132"/>
                <a:gd name="T76" fmla="*/ 147 w 213"/>
                <a:gd name="T77" fmla="*/ 56 h 132"/>
                <a:gd name="T78" fmla="*/ 148 w 213"/>
                <a:gd name="T79" fmla="*/ 55 h 132"/>
                <a:gd name="T80" fmla="*/ 154 w 213"/>
                <a:gd name="T81" fmla="*/ 44 h 132"/>
                <a:gd name="T82" fmla="*/ 148 w 213"/>
                <a:gd name="T83" fmla="*/ 38 h 132"/>
                <a:gd name="T84" fmla="*/ 130 w 213"/>
                <a:gd name="T85" fmla="*/ 57 h 132"/>
                <a:gd name="T86" fmla="*/ 137 w 213"/>
                <a:gd name="T87" fmla="*/ 74 h 132"/>
                <a:gd name="T88" fmla="*/ 132 w 213"/>
                <a:gd name="T89" fmla="*/ 85 h 132"/>
                <a:gd name="T90" fmla="*/ 113 w 213"/>
                <a:gd name="T91"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3" h="132">
                  <a:moveTo>
                    <a:pt x="182" y="81"/>
                  </a:moveTo>
                  <a:cubicBezTo>
                    <a:pt x="189" y="73"/>
                    <a:pt x="193" y="67"/>
                    <a:pt x="193" y="67"/>
                  </a:cubicBezTo>
                  <a:cubicBezTo>
                    <a:pt x="193" y="67"/>
                    <a:pt x="193" y="67"/>
                    <a:pt x="193" y="67"/>
                  </a:cubicBezTo>
                  <a:cubicBezTo>
                    <a:pt x="193" y="66"/>
                    <a:pt x="193" y="66"/>
                    <a:pt x="193" y="66"/>
                  </a:cubicBezTo>
                  <a:cubicBezTo>
                    <a:pt x="213" y="47"/>
                    <a:pt x="207" y="25"/>
                    <a:pt x="189" y="9"/>
                  </a:cubicBezTo>
                  <a:cubicBezTo>
                    <a:pt x="156" y="0"/>
                    <a:pt x="156" y="0"/>
                    <a:pt x="156" y="0"/>
                  </a:cubicBezTo>
                  <a:cubicBezTo>
                    <a:pt x="120" y="2"/>
                    <a:pt x="82" y="12"/>
                    <a:pt x="63" y="31"/>
                  </a:cubicBezTo>
                  <a:cubicBezTo>
                    <a:pt x="62" y="32"/>
                    <a:pt x="62" y="32"/>
                    <a:pt x="62" y="32"/>
                  </a:cubicBezTo>
                  <a:cubicBezTo>
                    <a:pt x="62" y="32"/>
                    <a:pt x="62" y="32"/>
                    <a:pt x="62" y="32"/>
                  </a:cubicBezTo>
                  <a:cubicBezTo>
                    <a:pt x="62" y="32"/>
                    <a:pt x="33" y="52"/>
                    <a:pt x="15" y="70"/>
                  </a:cubicBezTo>
                  <a:cubicBezTo>
                    <a:pt x="6" y="79"/>
                    <a:pt x="0" y="87"/>
                    <a:pt x="1" y="91"/>
                  </a:cubicBezTo>
                  <a:cubicBezTo>
                    <a:pt x="4" y="102"/>
                    <a:pt x="27" y="114"/>
                    <a:pt x="54" y="121"/>
                  </a:cubicBezTo>
                  <a:cubicBezTo>
                    <a:pt x="82" y="129"/>
                    <a:pt x="114" y="132"/>
                    <a:pt x="133" y="126"/>
                  </a:cubicBezTo>
                  <a:cubicBezTo>
                    <a:pt x="140" y="125"/>
                    <a:pt x="150" y="118"/>
                    <a:pt x="158" y="109"/>
                  </a:cubicBezTo>
                  <a:cubicBezTo>
                    <a:pt x="167" y="100"/>
                    <a:pt x="176" y="89"/>
                    <a:pt x="182" y="81"/>
                  </a:cubicBezTo>
                  <a:close/>
                  <a:moveTo>
                    <a:pt x="113" y="95"/>
                  </a:moveTo>
                  <a:cubicBezTo>
                    <a:pt x="105" y="96"/>
                    <a:pt x="98" y="96"/>
                    <a:pt x="91" y="95"/>
                  </a:cubicBezTo>
                  <a:cubicBezTo>
                    <a:pt x="85" y="101"/>
                    <a:pt x="85" y="101"/>
                    <a:pt x="85" y="101"/>
                  </a:cubicBezTo>
                  <a:cubicBezTo>
                    <a:pt x="79" y="99"/>
                    <a:pt x="79" y="99"/>
                    <a:pt x="79" y="99"/>
                  </a:cubicBezTo>
                  <a:cubicBezTo>
                    <a:pt x="85" y="93"/>
                    <a:pt x="85" y="93"/>
                    <a:pt x="85" y="93"/>
                  </a:cubicBezTo>
                  <a:cubicBezTo>
                    <a:pt x="76" y="90"/>
                    <a:pt x="71" y="86"/>
                    <a:pt x="70" y="80"/>
                  </a:cubicBezTo>
                  <a:cubicBezTo>
                    <a:pt x="70" y="80"/>
                    <a:pt x="70" y="80"/>
                    <a:pt x="70" y="80"/>
                  </a:cubicBezTo>
                  <a:cubicBezTo>
                    <a:pt x="86" y="68"/>
                    <a:pt x="86" y="68"/>
                    <a:pt x="86" y="68"/>
                  </a:cubicBezTo>
                  <a:cubicBezTo>
                    <a:pt x="90" y="69"/>
                    <a:pt x="90" y="69"/>
                    <a:pt x="90" y="69"/>
                  </a:cubicBezTo>
                  <a:cubicBezTo>
                    <a:pt x="90" y="70"/>
                    <a:pt x="90" y="70"/>
                    <a:pt x="90" y="70"/>
                  </a:cubicBezTo>
                  <a:cubicBezTo>
                    <a:pt x="82" y="79"/>
                    <a:pt x="82" y="85"/>
                    <a:pt x="90" y="88"/>
                  </a:cubicBezTo>
                  <a:cubicBezTo>
                    <a:pt x="110" y="68"/>
                    <a:pt x="110" y="68"/>
                    <a:pt x="110" y="68"/>
                  </a:cubicBezTo>
                  <a:cubicBezTo>
                    <a:pt x="106" y="62"/>
                    <a:pt x="104" y="56"/>
                    <a:pt x="104" y="53"/>
                  </a:cubicBezTo>
                  <a:cubicBezTo>
                    <a:pt x="104" y="49"/>
                    <a:pt x="105" y="45"/>
                    <a:pt x="109" y="42"/>
                  </a:cubicBezTo>
                  <a:cubicBezTo>
                    <a:pt x="113" y="38"/>
                    <a:pt x="119" y="35"/>
                    <a:pt x="127" y="33"/>
                  </a:cubicBezTo>
                  <a:cubicBezTo>
                    <a:pt x="134" y="31"/>
                    <a:pt x="141" y="31"/>
                    <a:pt x="147" y="32"/>
                  </a:cubicBezTo>
                  <a:cubicBezTo>
                    <a:pt x="150" y="29"/>
                    <a:pt x="150" y="29"/>
                    <a:pt x="150" y="29"/>
                  </a:cubicBezTo>
                  <a:cubicBezTo>
                    <a:pt x="151" y="28"/>
                    <a:pt x="151" y="28"/>
                    <a:pt x="151" y="28"/>
                  </a:cubicBezTo>
                  <a:cubicBezTo>
                    <a:pt x="157" y="29"/>
                    <a:pt x="157" y="29"/>
                    <a:pt x="157" y="29"/>
                  </a:cubicBezTo>
                  <a:cubicBezTo>
                    <a:pt x="153" y="34"/>
                    <a:pt x="153" y="34"/>
                    <a:pt x="153" y="34"/>
                  </a:cubicBezTo>
                  <a:cubicBezTo>
                    <a:pt x="160" y="36"/>
                    <a:pt x="165" y="40"/>
                    <a:pt x="166" y="45"/>
                  </a:cubicBezTo>
                  <a:cubicBezTo>
                    <a:pt x="167" y="45"/>
                    <a:pt x="167" y="45"/>
                    <a:pt x="167" y="45"/>
                  </a:cubicBezTo>
                  <a:cubicBezTo>
                    <a:pt x="152" y="57"/>
                    <a:pt x="152" y="57"/>
                    <a:pt x="152" y="57"/>
                  </a:cubicBezTo>
                  <a:cubicBezTo>
                    <a:pt x="147" y="56"/>
                    <a:pt x="147" y="56"/>
                    <a:pt x="147" y="56"/>
                  </a:cubicBezTo>
                  <a:cubicBezTo>
                    <a:pt x="148" y="55"/>
                    <a:pt x="148" y="55"/>
                    <a:pt x="148" y="55"/>
                  </a:cubicBezTo>
                  <a:cubicBezTo>
                    <a:pt x="152" y="51"/>
                    <a:pt x="154" y="47"/>
                    <a:pt x="154" y="44"/>
                  </a:cubicBezTo>
                  <a:cubicBezTo>
                    <a:pt x="153" y="41"/>
                    <a:pt x="152" y="40"/>
                    <a:pt x="148" y="38"/>
                  </a:cubicBezTo>
                  <a:cubicBezTo>
                    <a:pt x="130" y="57"/>
                    <a:pt x="130" y="57"/>
                    <a:pt x="130" y="57"/>
                  </a:cubicBezTo>
                  <a:cubicBezTo>
                    <a:pt x="134" y="64"/>
                    <a:pt x="137" y="70"/>
                    <a:pt x="137" y="74"/>
                  </a:cubicBezTo>
                  <a:cubicBezTo>
                    <a:pt x="137" y="78"/>
                    <a:pt x="135" y="82"/>
                    <a:pt x="132" y="85"/>
                  </a:cubicBezTo>
                  <a:cubicBezTo>
                    <a:pt x="127" y="90"/>
                    <a:pt x="121" y="93"/>
                    <a:pt x="113"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7" name="Freeform 1636"/>
            <p:cNvSpPr/>
            <p:nvPr/>
          </p:nvSpPr>
          <p:spPr bwMode="auto">
            <a:xfrm>
              <a:off x="4787" y="3761"/>
              <a:ext cx="71" cy="28"/>
            </a:xfrm>
            <a:custGeom>
              <a:avLst/>
              <a:gdLst>
                <a:gd name="T0" fmla="*/ 7 w 43"/>
                <a:gd name="T1" fmla="*/ 1 h 17"/>
                <a:gd name="T2" fmla="*/ 2 w 43"/>
                <a:gd name="T3" fmla="*/ 3 h 17"/>
                <a:gd name="T4" fmla="*/ 1 w 43"/>
                <a:gd name="T5" fmla="*/ 7 h 17"/>
                <a:gd name="T6" fmla="*/ 36 w 43"/>
                <a:gd name="T7" fmla="*/ 16 h 17"/>
                <a:gd name="T8" fmla="*/ 41 w 43"/>
                <a:gd name="T9" fmla="*/ 14 h 17"/>
                <a:gd name="T10" fmla="*/ 42 w 43"/>
                <a:gd name="T11" fmla="*/ 10 h 17"/>
                <a:gd name="T12" fmla="*/ 7 w 43"/>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43" h="17">
                  <a:moveTo>
                    <a:pt x="7" y="1"/>
                  </a:moveTo>
                  <a:cubicBezTo>
                    <a:pt x="6" y="0"/>
                    <a:pt x="3" y="2"/>
                    <a:pt x="2" y="3"/>
                  </a:cubicBezTo>
                  <a:cubicBezTo>
                    <a:pt x="0" y="5"/>
                    <a:pt x="0" y="6"/>
                    <a:pt x="1" y="7"/>
                  </a:cubicBezTo>
                  <a:cubicBezTo>
                    <a:pt x="36" y="16"/>
                    <a:pt x="36" y="16"/>
                    <a:pt x="36" y="16"/>
                  </a:cubicBezTo>
                  <a:cubicBezTo>
                    <a:pt x="37" y="17"/>
                    <a:pt x="40" y="15"/>
                    <a:pt x="41" y="14"/>
                  </a:cubicBezTo>
                  <a:cubicBezTo>
                    <a:pt x="43" y="12"/>
                    <a:pt x="43" y="11"/>
                    <a:pt x="42" y="10"/>
                  </a:cubicBez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8" name="Freeform 1637"/>
            <p:cNvSpPr/>
            <p:nvPr/>
          </p:nvSpPr>
          <p:spPr bwMode="auto">
            <a:xfrm>
              <a:off x="4788" y="3685"/>
              <a:ext cx="167" cy="89"/>
            </a:xfrm>
            <a:custGeom>
              <a:avLst/>
              <a:gdLst>
                <a:gd name="T0" fmla="*/ 16 w 101"/>
                <a:gd name="T1" fmla="*/ 45 h 54"/>
                <a:gd name="T2" fmla="*/ 63 w 101"/>
                <a:gd name="T3" fmla="*/ 45 h 54"/>
                <a:gd name="T4" fmla="*/ 92 w 101"/>
                <a:gd name="T5" fmla="*/ 26 h 54"/>
                <a:gd name="T6" fmla="*/ 57 w 101"/>
                <a:gd name="T7" fmla="*/ 18 h 54"/>
                <a:gd name="T8" fmla="*/ 28 w 101"/>
                <a:gd name="T9" fmla="*/ 5 h 54"/>
                <a:gd name="T10" fmla="*/ 20 w 101"/>
                <a:gd name="T11" fmla="*/ 16 h 54"/>
                <a:gd name="T12" fmla="*/ 16 w 101"/>
                <a:gd name="T13" fmla="*/ 45 h 54"/>
              </a:gdLst>
              <a:ahLst/>
              <a:cxnLst>
                <a:cxn ang="0">
                  <a:pos x="T0" y="T1"/>
                </a:cxn>
                <a:cxn ang="0">
                  <a:pos x="T2" y="T3"/>
                </a:cxn>
                <a:cxn ang="0">
                  <a:pos x="T4" y="T5"/>
                </a:cxn>
                <a:cxn ang="0">
                  <a:pos x="T6" y="T7"/>
                </a:cxn>
                <a:cxn ang="0">
                  <a:pos x="T8" y="T9"/>
                </a:cxn>
                <a:cxn ang="0">
                  <a:pos x="T10" y="T11"/>
                </a:cxn>
                <a:cxn ang="0">
                  <a:pos x="T12" y="T13"/>
                </a:cxn>
              </a:cxnLst>
              <a:rect l="0" t="0" r="r" b="b"/>
              <a:pathLst>
                <a:path w="101" h="54">
                  <a:moveTo>
                    <a:pt x="16" y="45"/>
                  </a:moveTo>
                  <a:cubicBezTo>
                    <a:pt x="32" y="51"/>
                    <a:pt x="43" y="54"/>
                    <a:pt x="63" y="45"/>
                  </a:cubicBezTo>
                  <a:cubicBezTo>
                    <a:pt x="83" y="36"/>
                    <a:pt x="101" y="28"/>
                    <a:pt x="92" y="26"/>
                  </a:cubicBezTo>
                  <a:cubicBezTo>
                    <a:pt x="83" y="25"/>
                    <a:pt x="67" y="24"/>
                    <a:pt x="57" y="18"/>
                  </a:cubicBezTo>
                  <a:cubicBezTo>
                    <a:pt x="47" y="13"/>
                    <a:pt x="32" y="0"/>
                    <a:pt x="28" y="5"/>
                  </a:cubicBezTo>
                  <a:cubicBezTo>
                    <a:pt x="24" y="9"/>
                    <a:pt x="20" y="16"/>
                    <a:pt x="20" y="16"/>
                  </a:cubicBezTo>
                  <a:cubicBezTo>
                    <a:pt x="20" y="16"/>
                    <a:pt x="0" y="39"/>
                    <a:pt x="1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9" name="Freeform 1638"/>
            <p:cNvSpPr/>
            <p:nvPr/>
          </p:nvSpPr>
          <p:spPr bwMode="auto">
            <a:xfrm>
              <a:off x="3189" y="1918"/>
              <a:ext cx="32" cy="29"/>
            </a:xfrm>
            <a:custGeom>
              <a:avLst/>
              <a:gdLst>
                <a:gd name="T0" fmla="*/ 3 w 19"/>
                <a:gd name="T1" fmla="*/ 3 h 17"/>
                <a:gd name="T2" fmla="*/ 3 w 19"/>
                <a:gd name="T3" fmla="*/ 17 h 17"/>
                <a:gd name="T4" fmla="*/ 19 w 19"/>
                <a:gd name="T5" fmla="*/ 1 h 17"/>
                <a:gd name="T6" fmla="*/ 11 w 19"/>
                <a:gd name="T7" fmla="*/ 0 h 17"/>
                <a:gd name="T8" fmla="*/ 3 w 19"/>
                <a:gd name="T9" fmla="*/ 3 h 17"/>
              </a:gdLst>
              <a:ahLst/>
              <a:cxnLst>
                <a:cxn ang="0">
                  <a:pos x="T0" y="T1"/>
                </a:cxn>
                <a:cxn ang="0">
                  <a:pos x="T2" y="T3"/>
                </a:cxn>
                <a:cxn ang="0">
                  <a:pos x="T4" y="T5"/>
                </a:cxn>
                <a:cxn ang="0">
                  <a:pos x="T6" y="T7"/>
                </a:cxn>
                <a:cxn ang="0">
                  <a:pos x="T8" y="T9"/>
                </a:cxn>
              </a:cxnLst>
              <a:rect l="0" t="0" r="r" b="b"/>
              <a:pathLst>
                <a:path w="19" h="17">
                  <a:moveTo>
                    <a:pt x="3" y="3"/>
                  </a:moveTo>
                  <a:cubicBezTo>
                    <a:pt x="1" y="5"/>
                    <a:pt x="0" y="10"/>
                    <a:pt x="3" y="17"/>
                  </a:cubicBezTo>
                  <a:cubicBezTo>
                    <a:pt x="19" y="1"/>
                    <a:pt x="19" y="1"/>
                    <a:pt x="19" y="1"/>
                  </a:cubicBezTo>
                  <a:cubicBezTo>
                    <a:pt x="17" y="0"/>
                    <a:pt x="14" y="0"/>
                    <a:pt x="11" y="0"/>
                  </a:cubicBezTo>
                  <a:cubicBezTo>
                    <a:pt x="7" y="0"/>
                    <a:pt x="5" y="1"/>
                    <a:pt x="3" y="3"/>
                  </a:cubicBezTo>
                  <a:close/>
                </a:path>
              </a:pathLst>
            </a:custGeom>
            <a:solidFill>
              <a:srgbClr val="E3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0" name="Freeform 1639"/>
            <p:cNvSpPr/>
            <p:nvPr/>
          </p:nvSpPr>
          <p:spPr bwMode="auto">
            <a:xfrm>
              <a:off x="3136" y="1983"/>
              <a:ext cx="37" cy="33"/>
            </a:xfrm>
            <a:custGeom>
              <a:avLst/>
              <a:gdLst>
                <a:gd name="T0" fmla="*/ 19 w 22"/>
                <a:gd name="T1" fmla="*/ 0 h 20"/>
                <a:gd name="T2" fmla="*/ 0 w 22"/>
                <a:gd name="T3" fmla="*/ 18 h 20"/>
                <a:gd name="T4" fmla="*/ 10 w 22"/>
                <a:gd name="T5" fmla="*/ 20 h 20"/>
                <a:gd name="T6" fmla="*/ 19 w 22"/>
                <a:gd name="T7" fmla="*/ 16 h 20"/>
                <a:gd name="T8" fmla="*/ 22 w 22"/>
                <a:gd name="T9" fmla="*/ 10 h 20"/>
                <a:gd name="T10" fmla="*/ 19 w 22"/>
                <a:gd name="T11" fmla="*/ 0 h 20"/>
              </a:gdLst>
              <a:ahLst/>
              <a:cxnLst>
                <a:cxn ang="0">
                  <a:pos x="T0" y="T1"/>
                </a:cxn>
                <a:cxn ang="0">
                  <a:pos x="T2" y="T3"/>
                </a:cxn>
                <a:cxn ang="0">
                  <a:pos x="T4" y="T5"/>
                </a:cxn>
                <a:cxn ang="0">
                  <a:pos x="T6" y="T7"/>
                </a:cxn>
                <a:cxn ang="0">
                  <a:pos x="T8" y="T9"/>
                </a:cxn>
                <a:cxn ang="0">
                  <a:pos x="T10" y="T11"/>
                </a:cxn>
              </a:cxnLst>
              <a:rect l="0" t="0" r="r" b="b"/>
              <a:pathLst>
                <a:path w="22" h="20">
                  <a:moveTo>
                    <a:pt x="19" y="0"/>
                  </a:moveTo>
                  <a:cubicBezTo>
                    <a:pt x="0" y="18"/>
                    <a:pt x="0" y="18"/>
                    <a:pt x="0" y="18"/>
                  </a:cubicBezTo>
                  <a:cubicBezTo>
                    <a:pt x="3" y="19"/>
                    <a:pt x="7" y="20"/>
                    <a:pt x="10" y="20"/>
                  </a:cubicBezTo>
                  <a:cubicBezTo>
                    <a:pt x="14" y="19"/>
                    <a:pt x="17" y="18"/>
                    <a:pt x="19" y="16"/>
                  </a:cubicBezTo>
                  <a:cubicBezTo>
                    <a:pt x="21" y="14"/>
                    <a:pt x="22" y="12"/>
                    <a:pt x="22" y="10"/>
                  </a:cubicBezTo>
                  <a:cubicBezTo>
                    <a:pt x="22" y="8"/>
                    <a:pt x="21" y="4"/>
                    <a:pt x="19" y="0"/>
                  </a:cubicBezTo>
                  <a:close/>
                </a:path>
              </a:pathLst>
            </a:custGeom>
            <a:solidFill>
              <a:srgbClr val="E3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1" name="Freeform 1640"/>
            <p:cNvSpPr>
              <a:spLocks noEditPoints="1"/>
            </p:cNvSpPr>
            <p:nvPr/>
          </p:nvSpPr>
          <p:spPr bwMode="auto">
            <a:xfrm>
              <a:off x="2976" y="1844"/>
              <a:ext cx="362" cy="258"/>
            </a:xfrm>
            <a:custGeom>
              <a:avLst/>
              <a:gdLst>
                <a:gd name="T0" fmla="*/ 186 w 219"/>
                <a:gd name="T1" fmla="*/ 106 h 156"/>
                <a:gd name="T2" fmla="*/ 197 w 219"/>
                <a:gd name="T3" fmla="*/ 91 h 156"/>
                <a:gd name="T4" fmla="*/ 197 w 219"/>
                <a:gd name="T5" fmla="*/ 91 h 156"/>
                <a:gd name="T6" fmla="*/ 198 w 219"/>
                <a:gd name="T7" fmla="*/ 90 h 156"/>
                <a:gd name="T8" fmla="*/ 199 w 219"/>
                <a:gd name="T9" fmla="*/ 21 h 156"/>
                <a:gd name="T10" fmla="*/ 165 w 219"/>
                <a:gd name="T11" fmla="*/ 4 h 156"/>
                <a:gd name="T12" fmla="*/ 68 w 219"/>
                <a:gd name="T13" fmla="*/ 26 h 156"/>
                <a:gd name="T14" fmla="*/ 68 w 219"/>
                <a:gd name="T15" fmla="*/ 26 h 156"/>
                <a:gd name="T16" fmla="*/ 68 w 219"/>
                <a:gd name="T17" fmla="*/ 26 h 156"/>
                <a:gd name="T18" fmla="*/ 17 w 219"/>
                <a:gd name="T19" fmla="*/ 64 h 156"/>
                <a:gd name="T20" fmla="*/ 1 w 219"/>
                <a:gd name="T21" fmla="*/ 87 h 156"/>
                <a:gd name="T22" fmla="*/ 52 w 219"/>
                <a:gd name="T23" fmla="*/ 133 h 156"/>
                <a:gd name="T24" fmla="*/ 132 w 219"/>
                <a:gd name="T25" fmla="*/ 153 h 156"/>
                <a:gd name="T26" fmla="*/ 159 w 219"/>
                <a:gd name="T27" fmla="*/ 136 h 156"/>
                <a:gd name="T28" fmla="*/ 186 w 219"/>
                <a:gd name="T29" fmla="*/ 106 h 156"/>
                <a:gd name="T30" fmla="*/ 114 w 219"/>
                <a:gd name="T31" fmla="*/ 111 h 156"/>
                <a:gd name="T32" fmla="*/ 92 w 219"/>
                <a:gd name="T33" fmla="*/ 107 h 156"/>
                <a:gd name="T34" fmla="*/ 85 w 219"/>
                <a:gd name="T35" fmla="*/ 114 h 156"/>
                <a:gd name="T36" fmla="*/ 79 w 219"/>
                <a:gd name="T37" fmla="*/ 111 h 156"/>
                <a:gd name="T38" fmla="*/ 86 w 219"/>
                <a:gd name="T39" fmla="*/ 104 h 156"/>
                <a:gd name="T40" fmla="*/ 72 w 219"/>
                <a:gd name="T41" fmla="*/ 86 h 156"/>
                <a:gd name="T42" fmla="*/ 71 w 219"/>
                <a:gd name="T43" fmla="*/ 86 h 156"/>
                <a:gd name="T44" fmla="*/ 89 w 219"/>
                <a:gd name="T45" fmla="*/ 74 h 156"/>
                <a:gd name="T46" fmla="*/ 93 w 219"/>
                <a:gd name="T47" fmla="*/ 76 h 156"/>
                <a:gd name="T48" fmla="*/ 92 w 219"/>
                <a:gd name="T49" fmla="*/ 77 h 156"/>
                <a:gd name="T50" fmla="*/ 91 w 219"/>
                <a:gd name="T51" fmla="*/ 99 h 156"/>
                <a:gd name="T52" fmla="*/ 114 w 219"/>
                <a:gd name="T53" fmla="*/ 78 h 156"/>
                <a:gd name="T54" fmla="*/ 108 w 219"/>
                <a:gd name="T55" fmla="*/ 59 h 156"/>
                <a:gd name="T56" fmla="*/ 114 w 219"/>
                <a:gd name="T57" fmla="*/ 47 h 156"/>
                <a:gd name="T58" fmla="*/ 133 w 219"/>
                <a:gd name="T59" fmla="*/ 38 h 156"/>
                <a:gd name="T60" fmla="*/ 154 w 219"/>
                <a:gd name="T61" fmla="*/ 41 h 156"/>
                <a:gd name="T62" fmla="*/ 158 w 219"/>
                <a:gd name="T63" fmla="*/ 37 h 156"/>
                <a:gd name="T64" fmla="*/ 158 w 219"/>
                <a:gd name="T65" fmla="*/ 37 h 156"/>
                <a:gd name="T66" fmla="*/ 164 w 219"/>
                <a:gd name="T67" fmla="*/ 39 h 156"/>
                <a:gd name="T68" fmla="*/ 159 w 219"/>
                <a:gd name="T69" fmla="*/ 44 h 156"/>
                <a:gd name="T70" fmla="*/ 172 w 219"/>
                <a:gd name="T71" fmla="*/ 60 h 156"/>
                <a:gd name="T72" fmla="*/ 173 w 219"/>
                <a:gd name="T73" fmla="*/ 60 h 156"/>
                <a:gd name="T74" fmla="*/ 157 w 219"/>
                <a:gd name="T75" fmla="*/ 72 h 156"/>
                <a:gd name="T76" fmla="*/ 152 w 219"/>
                <a:gd name="T77" fmla="*/ 70 h 156"/>
                <a:gd name="T78" fmla="*/ 153 w 219"/>
                <a:gd name="T79" fmla="*/ 69 h 156"/>
                <a:gd name="T80" fmla="*/ 160 w 219"/>
                <a:gd name="T81" fmla="*/ 57 h 156"/>
                <a:gd name="T82" fmla="*/ 154 w 219"/>
                <a:gd name="T83" fmla="*/ 49 h 156"/>
                <a:gd name="T84" fmla="*/ 134 w 219"/>
                <a:gd name="T85" fmla="*/ 68 h 156"/>
                <a:gd name="T86" fmla="*/ 140 w 219"/>
                <a:gd name="T87" fmla="*/ 90 h 156"/>
                <a:gd name="T88" fmla="*/ 134 w 219"/>
                <a:gd name="T89" fmla="*/ 103 h 156"/>
                <a:gd name="T90" fmla="*/ 114 w 219"/>
                <a:gd name="T91" fmla="*/ 111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9" h="156">
                  <a:moveTo>
                    <a:pt x="186" y="106"/>
                  </a:moveTo>
                  <a:cubicBezTo>
                    <a:pt x="193" y="97"/>
                    <a:pt x="197" y="91"/>
                    <a:pt x="197" y="91"/>
                  </a:cubicBezTo>
                  <a:cubicBezTo>
                    <a:pt x="197" y="91"/>
                    <a:pt x="197" y="91"/>
                    <a:pt x="197" y="91"/>
                  </a:cubicBezTo>
                  <a:cubicBezTo>
                    <a:pt x="198" y="90"/>
                    <a:pt x="198" y="90"/>
                    <a:pt x="198" y="90"/>
                  </a:cubicBezTo>
                  <a:cubicBezTo>
                    <a:pt x="219" y="70"/>
                    <a:pt x="216" y="43"/>
                    <a:pt x="199" y="21"/>
                  </a:cubicBezTo>
                  <a:cubicBezTo>
                    <a:pt x="165" y="4"/>
                    <a:pt x="165" y="4"/>
                    <a:pt x="165" y="4"/>
                  </a:cubicBezTo>
                  <a:cubicBezTo>
                    <a:pt x="128" y="0"/>
                    <a:pt x="89" y="6"/>
                    <a:pt x="68" y="26"/>
                  </a:cubicBezTo>
                  <a:cubicBezTo>
                    <a:pt x="68" y="26"/>
                    <a:pt x="68" y="26"/>
                    <a:pt x="68" y="26"/>
                  </a:cubicBezTo>
                  <a:cubicBezTo>
                    <a:pt x="68" y="26"/>
                    <a:pt x="68" y="26"/>
                    <a:pt x="68" y="26"/>
                  </a:cubicBezTo>
                  <a:cubicBezTo>
                    <a:pt x="68" y="26"/>
                    <a:pt x="36" y="46"/>
                    <a:pt x="17" y="64"/>
                  </a:cubicBezTo>
                  <a:cubicBezTo>
                    <a:pt x="7" y="74"/>
                    <a:pt x="0" y="83"/>
                    <a:pt x="1" y="87"/>
                  </a:cubicBezTo>
                  <a:cubicBezTo>
                    <a:pt x="3" y="101"/>
                    <a:pt x="25" y="120"/>
                    <a:pt x="52" y="133"/>
                  </a:cubicBezTo>
                  <a:cubicBezTo>
                    <a:pt x="80" y="147"/>
                    <a:pt x="112" y="156"/>
                    <a:pt x="132" y="153"/>
                  </a:cubicBezTo>
                  <a:cubicBezTo>
                    <a:pt x="139" y="152"/>
                    <a:pt x="149" y="145"/>
                    <a:pt x="159" y="136"/>
                  </a:cubicBezTo>
                  <a:cubicBezTo>
                    <a:pt x="169" y="126"/>
                    <a:pt x="179" y="115"/>
                    <a:pt x="186" y="106"/>
                  </a:cubicBezTo>
                  <a:close/>
                  <a:moveTo>
                    <a:pt x="114" y="111"/>
                  </a:moveTo>
                  <a:cubicBezTo>
                    <a:pt x="106" y="112"/>
                    <a:pt x="99" y="110"/>
                    <a:pt x="92" y="107"/>
                  </a:cubicBezTo>
                  <a:cubicBezTo>
                    <a:pt x="85" y="114"/>
                    <a:pt x="85" y="114"/>
                    <a:pt x="85" y="114"/>
                  </a:cubicBezTo>
                  <a:cubicBezTo>
                    <a:pt x="79" y="111"/>
                    <a:pt x="79" y="111"/>
                    <a:pt x="79" y="111"/>
                  </a:cubicBezTo>
                  <a:cubicBezTo>
                    <a:pt x="86" y="104"/>
                    <a:pt x="86" y="104"/>
                    <a:pt x="86" y="104"/>
                  </a:cubicBezTo>
                  <a:cubicBezTo>
                    <a:pt x="77" y="99"/>
                    <a:pt x="72" y="93"/>
                    <a:pt x="72" y="86"/>
                  </a:cubicBezTo>
                  <a:cubicBezTo>
                    <a:pt x="71" y="86"/>
                    <a:pt x="71" y="86"/>
                    <a:pt x="71" y="86"/>
                  </a:cubicBezTo>
                  <a:cubicBezTo>
                    <a:pt x="89" y="74"/>
                    <a:pt x="89" y="74"/>
                    <a:pt x="89" y="74"/>
                  </a:cubicBezTo>
                  <a:cubicBezTo>
                    <a:pt x="93" y="76"/>
                    <a:pt x="93" y="76"/>
                    <a:pt x="93" y="76"/>
                  </a:cubicBezTo>
                  <a:cubicBezTo>
                    <a:pt x="92" y="77"/>
                    <a:pt x="92" y="77"/>
                    <a:pt x="92" y="77"/>
                  </a:cubicBezTo>
                  <a:cubicBezTo>
                    <a:pt x="84" y="87"/>
                    <a:pt x="84" y="94"/>
                    <a:pt x="91" y="99"/>
                  </a:cubicBezTo>
                  <a:cubicBezTo>
                    <a:pt x="114" y="78"/>
                    <a:pt x="114" y="78"/>
                    <a:pt x="114" y="78"/>
                  </a:cubicBezTo>
                  <a:cubicBezTo>
                    <a:pt x="110" y="70"/>
                    <a:pt x="108" y="63"/>
                    <a:pt x="108" y="59"/>
                  </a:cubicBezTo>
                  <a:cubicBezTo>
                    <a:pt x="109" y="54"/>
                    <a:pt x="110" y="50"/>
                    <a:pt x="114" y="47"/>
                  </a:cubicBezTo>
                  <a:cubicBezTo>
                    <a:pt x="119" y="42"/>
                    <a:pt x="125" y="39"/>
                    <a:pt x="133" y="38"/>
                  </a:cubicBezTo>
                  <a:cubicBezTo>
                    <a:pt x="141" y="38"/>
                    <a:pt x="147" y="38"/>
                    <a:pt x="154" y="41"/>
                  </a:cubicBezTo>
                  <a:cubicBezTo>
                    <a:pt x="158" y="37"/>
                    <a:pt x="158" y="37"/>
                    <a:pt x="158" y="37"/>
                  </a:cubicBezTo>
                  <a:cubicBezTo>
                    <a:pt x="158" y="37"/>
                    <a:pt x="158" y="37"/>
                    <a:pt x="158" y="37"/>
                  </a:cubicBezTo>
                  <a:cubicBezTo>
                    <a:pt x="164" y="39"/>
                    <a:pt x="164" y="39"/>
                    <a:pt x="164" y="39"/>
                  </a:cubicBezTo>
                  <a:cubicBezTo>
                    <a:pt x="159" y="44"/>
                    <a:pt x="159" y="44"/>
                    <a:pt x="159" y="44"/>
                  </a:cubicBezTo>
                  <a:cubicBezTo>
                    <a:pt x="167" y="48"/>
                    <a:pt x="171" y="53"/>
                    <a:pt x="172" y="60"/>
                  </a:cubicBezTo>
                  <a:cubicBezTo>
                    <a:pt x="173" y="60"/>
                    <a:pt x="173" y="60"/>
                    <a:pt x="173" y="60"/>
                  </a:cubicBezTo>
                  <a:cubicBezTo>
                    <a:pt x="157" y="72"/>
                    <a:pt x="157" y="72"/>
                    <a:pt x="157" y="72"/>
                  </a:cubicBezTo>
                  <a:cubicBezTo>
                    <a:pt x="152" y="70"/>
                    <a:pt x="152" y="70"/>
                    <a:pt x="152" y="70"/>
                  </a:cubicBezTo>
                  <a:cubicBezTo>
                    <a:pt x="153" y="69"/>
                    <a:pt x="153" y="69"/>
                    <a:pt x="153" y="69"/>
                  </a:cubicBezTo>
                  <a:cubicBezTo>
                    <a:pt x="157" y="65"/>
                    <a:pt x="160" y="60"/>
                    <a:pt x="160" y="57"/>
                  </a:cubicBezTo>
                  <a:cubicBezTo>
                    <a:pt x="160" y="54"/>
                    <a:pt x="158" y="51"/>
                    <a:pt x="154" y="49"/>
                  </a:cubicBezTo>
                  <a:cubicBezTo>
                    <a:pt x="134" y="68"/>
                    <a:pt x="134" y="68"/>
                    <a:pt x="134" y="68"/>
                  </a:cubicBezTo>
                  <a:cubicBezTo>
                    <a:pt x="138" y="77"/>
                    <a:pt x="140" y="85"/>
                    <a:pt x="140" y="90"/>
                  </a:cubicBezTo>
                  <a:cubicBezTo>
                    <a:pt x="140" y="94"/>
                    <a:pt x="138" y="99"/>
                    <a:pt x="134" y="103"/>
                  </a:cubicBezTo>
                  <a:cubicBezTo>
                    <a:pt x="129" y="108"/>
                    <a:pt x="122" y="111"/>
                    <a:pt x="114" y="111"/>
                  </a:cubicBezTo>
                  <a:close/>
                </a:path>
              </a:pathLst>
            </a:custGeom>
            <a:solidFill>
              <a:srgbClr val="E3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2" name="Freeform 1641"/>
            <p:cNvSpPr/>
            <p:nvPr/>
          </p:nvSpPr>
          <p:spPr bwMode="auto">
            <a:xfrm>
              <a:off x="3254" y="1834"/>
              <a:ext cx="71" cy="40"/>
            </a:xfrm>
            <a:custGeom>
              <a:avLst/>
              <a:gdLst>
                <a:gd name="T0" fmla="*/ 8 w 43"/>
                <a:gd name="T1" fmla="*/ 0 h 24"/>
                <a:gd name="T2" fmla="*/ 2 w 43"/>
                <a:gd name="T3" fmla="*/ 2 h 24"/>
                <a:gd name="T4" fmla="*/ 1 w 43"/>
                <a:gd name="T5" fmla="*/ 7 h 24"/>
                <a:gd name="T6" fmla="*/ 35 w 43"/>
                <a:gd name="T7" fmla="*/ 24 h 24"/>
                <a:gd name="T8" fmla="*/ 41 w 43"/>
                <a:gd name="T9" fmla="*/ 22 h 24"/>
                <a:gd name="T10" fmla="*/ 42 w 43"/>
                <a:gd name="T11" fmla="*/ 18 h 24"/>
                <a:gd name="T12" fmla="*/ 8 w 4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43" h="24">
                  <a:moveTo>
                    <a:pt x="8" y="0"/>
                  </a:moveTo>
                  <a:cubicBezTo>
                    <a:pt x="6" y="0"/>
                    <a:pt x="4" y="1"/>
                    <a:pt x="2" y="2"/>
                  </a:cubicBezTo>
                  <a:cubicBezTo>
                    <a:pt x="0" y="4"/>
                    <a:pt x="0" y="6"/>
                    <a:pt x="1" y="7"/>
                  </a:cubicBezTo>
                  <a:cubicBezTo>
                    <a:pt x="35" y="24"/>
                    <a:pt x="35" y="24"/>
                    <a:pt x="35" y="24"/>
                  </a:cubicBezTo>
                  <a:cubicBezTo>
                    <a:pt x="37" y="24"/>
                    <a:pt x="39" y="24"/>
                    <a:pt x="41" y="22"/>
                  </a:cubicBezTo>
                  <a:cubicBezTo>
                    <a:pt x="43" y="20"/>
                    <a:pt x="43" y="18"/>
                    <a:pt x="42" y="18"/>
                  </a:cubicBezTo>
                  <a:lnTo>
                    <a:pt x="8" y="0"/>
                  </a:lnTo>
                  <a:close/>
                </a:path>
              </a:pathLst>
            </a:custGeom>
            <a:solidFill>
              <a:srgbClr val="E3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3" name="Freeform 1642"/>
            <p:cNvSpPr/>
            <p:nvPr/>
          </p:nvSpPr>
          <p:spPr bwMode="auto">
            <a:xfrm>
              <a:off x="3257" y="1748"/>
              <a:ext cx="171" cy="111"/>
            </a:xfrm>
            <a:custGeom>
              <a:avLst/>
              <a:gdLst>
                <a:gd name="T0" fmla="*/ 16 w 103"/>
                <a:gd name="T1" fmla="*/ 52 h 67"/>
                <a:gd name="T2" fmla="*/ 63 w 103"/>
                <a:gd name="T3" fmla="*/ 59 h 67"/>
                <a:gd name="T4" fmla="*/ 94 w 103"/>
                <a:gd name="T5" fmla="*/ 42 h 67"/>
                <a:gd name="T6" fmla="*/ 60 w 103"/>
                <a:gd name="T7" fmla="*/ 27 h 67"/>
                <a:gd name="T8" fmla="*/ 31 w 103"/>
                <a:gd name="T9" fmla="*/ 5 h 67"/>
                <a:gd name="T10" fmla="*/ 22 w 103"/>
                <a:gd name="T11" fmla="*/ 17 h 67"/>
                <a:gd name="T12" fmla="*/ 16 w 103"/>
                <a:gd name="T13" fmla="*/ 52 h 67"/>
              </a:gdLst>
              <a:ahLst/>
              <a:cxnLst>
                <a:cxn ang="0">
                  <a:pos x="T0" y="T1"/>
                </a:cxn>
                <a:cxn ang="0">
                  <a:pos x="T2" y="T3"/>
                </a:cxn>
                <a:cxn ang="0">
                  <a:pos x="T4" y="T5"/>
                </a:cxn>
                <a:cxn ang="0">
                  <a:pos x="T6" y="T7"/>
                </a:cxn>
                <a:cxn ang="0">
                  <a:pos x="T8" y="T9"/>
                </a:cxn>
                <a:cxn ang="0">
                  <a:pos x="T10" y="T11"/>
                </a:cxn>
                <a:cxn ang="0">
                  <a:pos x="T12" y="T13"/>
                </a:cxn>
              </a:cxnLst>
              <a:rect l="0" t="0" r="r" b="b"/>
              <a:pathLst>
                <a:path w="103" h="67">
                  <a:moveTo>
                    <a:pt x="16" y="52"/>
                  </a:moveTo>
                  <a:cubicBezTo>
                    <a:pt x="32" y="61"/>
                    <a:pt x="42" y="67"/>
                    <a:pt x="63" y="59"/>
                  </a:cubicBezTo>
                  <a:cubicBezTo>
                    <a:pt x="84" y="52"/>
                    <a:pt x="103" y="45"/>
                    <a:pt x="94" y="42"/>
                  </a:cubicBezTo>
                  <a:cubicBezTo>
                    <a:pt x="85" y="40"/>
                    <a:pt x="69" y="35"/>
                    <a:pt x="60" y="27"/>
                  </a:cubicBezTo>
                  <a:cubicBezTo>
                    <a:pt x="50" y="18"/>
                    <a:pt x="36" y="0"/>
                    <a:pt x="31" y="5"/>
                  </a:cubicBezTo>
                  <a:cubicBezTo>
                    <a:pt x="27" y="10"/>
                    <a:pt x="22" y="17"/>
                    <a:pt x="22" y="17"/>
                  </a:cubicBezTo>
                  <a:cubicBezTo>
                    <a:pt x="22" y="17"/>
                    <a:pt x="0" y="42"/>
                    <a:pt x="16" y="52"/>
                  </a:cubicBezTo>
                  <a:close/>
                </a:path>
              </a:pathLst>
            </a:custGeom>
            <a:solidFill>
              <a:srgbClr val="E3F2E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4" name="Freeform 1643"/>
            <p:cNvSpPr/>
            <p:nvPr/>
          </p:nvSpPr>
          <p:spPr bwMode="auto">
            <a:xfrm>
              <a:off x="3591" y="432"/>
              <a:ext cx="267" cy="202"/>
            </a:xfrm>
            <a:custGeom>
              <a:avLst/>
              <a:gdLst>
                <a:gd name="T0" fmla="*/ 267 w 267"/>
                <a:gd name="T1" fmla="*/ 91 h 202"/>
                <a:gd name="T2" fmla="*/ 35 w 267"/>
                <a:gd name="T3" fmla="*/ 0 h 202"/>
                <a:gd name="T4" fmla="*/ 0 w 267"/>
                <a:gd name="T5" fmla="*/ 122 h 202"/>
                <a:gd name="T6" fmla="*/ 146 w 267"/>
                <a:gd name="T7" fmla="*/ 202 h 202"/>
                <a:gd name="T8" fmla="*/ 267 w 267"/>
                <a:gd name="T9" fmla="*/ 91 h 202"/>
              </a:gdLst>
              <a:ahLst/>
              <a:cxnLst>
                <a:cxn ang="0">
                  <a:pos x="T0" y="T1"/>
                </a:cxn>
                <a:cxn ang="0">
                  <a:pos x="T2" y="T3"/>
                </a:cxn>
                <a:cxn ang="0">
                  <a:pos x="T4" y="T5"/>
                </a:cxn>
                <a:cxn ang="0">
                  <a:pos x="T6" y="T7"/>
                </a:cxn>
                <a:cxn ang="0">
                  <a:pos x="T8" y="T9"/>
                </a:cxn>
              </a:cxnLst>
              <a:rect l="0" t="0" r="r" b="b"/>
              <a:pathLst>
                <a:path w="267" h="202">
                  <a:moveTo>
                    <a:pt x="267" y="91"/>
                  </a:moveTo>
                  <a:lnTo>
                    <a:pt x="35" y="0"/>
                  </a:lnTo>
                  <a:lnTo>
                    <a:pt x="0" y="122"/>
                  </a:lnTo>
                  <a:lnTo>
                    <a:pt x="146" y="202"/>
                  </a:lnTo>
                  <a:lnTo>
                    <a:pt x="267" y="9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5" name="Freeform 1644"/>
            <p:cNvSpPr/>
            <p:nvPr/>
          </p:nvSpPr>
          <p:spPr bwMode="auto">
            <a:xfrm>
              <a:off x="3581" y="503"/>
              <a:ext cx="408" cy="172"/>
            </a:xfrm>
            <a:custGeom>
              <a:avLst/>
              <a:gdLst>
                <a:gd name="T0" fmla="*/ 242 w 246"/>
                <a:gd name="T1" fmla="*/ 20 h 104"/>
                <a:gd name="T2" fmla="*/ 206 w 246"/>
                <a:gd name="T3" fmla="*/ 0 h 104"/>
                <a:gd name="T4" fmla="*/ 206 w 246"/>
                <a:gd name="T5" fmla="*/ 0 h 104"/>
                <a:gd name="T6" fmla="*/ 204 w 246"/>
                <a:gd name="T7" fmla="*/ 0 h 104"/>
                <a:gd name="T8" fmla="*/ 203 w 246"/>
                <a:gd name="T9" fmla="*/ 0 h 104"/>
                <a:gd name="T10" fmla="*/ 202 w 246"/>
                <a:gd name="T11" fmla="*/ 0 h 104"/>
                <a:gd name="T12" fmla="*/ 201 w 246"/>
                <a:gd name="T13" fmla="*/ 0 h 104"/>
                <a:gd name="T14" fmla="*/ 200 w 246"/>
                <a:gd name="T15" fmla="*/ 0 h 104"/>
                <a:gd name="T16" fmla="*/ 199 w 246"/>
                <a:gd name="T17" fmla="*/ 1 h 104"/>
                <a:gd name="T18" fmla="*/ 199 w 246"/>
                <a:gd name="T19" fmla="*/ 1 h 104"/>
                <a:gd name="T20" fmla="*/ 97 w 246"/>
                <a:gd name="T21" fmla="*/ 91 h 104"/>
                <a:gd name="T22" fmla="*/ 9 w 246"/>
                <a:gd name="T23" fmla="*/ 43 h 104"/>
                <a:gd name="T24" fmla="*/ 1 w 246"/>
                <a:gd name="T25" fmla="*/ 45 h 104"/>
                <a:gd name="T26" fmla="*/ 4 w 246"/>
                <a:gd name="T27" fmla="*/ 53 h 104"/>
                <a:gd name="T28" fmla="*/ 95 w 246"/>
                <a:gd name="T29" fmla="*/ 103 h 104"/>
                <a:gd name="T30" fmla="*/ 97 w 246"/>
                <a:gd name="T31" fmla="*/ 104 h 104"/>
                <a:gd name="T32" fmla="*/ 98 w 246"/>
                <a:gd name="T33" fmla="*/ 104 h 104"/>
                <a:gd name="T34" fmla="*/ 100 w 246"/>
                <a:gd name="T35" fmla="*/ 104 h 104"/>
                <a:gd name="T36" fmla="*/ 100 w 246"/>
                <a:gd name="T37" fmla="*/ 104 h 104"/>
                <a:gd name="T38" fmla="*/ 102 w 246"/>
                <a:gd name="T39" fmla="*/ 103 h 104"/>
                <a:gd name="T40" fmla="*/ 102 w 246"/>
                <a:gd name="T41" fmla="*/ 103 h 104"/>
                <a:gd name="T42" fmla="*/ 102 w 246"/>
                <a:gd name="T43" fmla="*/ 103 h 104"/>
                <a:gd name="T44" fmla="*/ 204 w 246"/>
                <a:gd name="T45" fmla="*/ 13 h 104"/>
                <a:gd name="T46" fmla="*/ 236 w 246"/>
                <a:gd name="T47" fmla="*/ 30 h 104"/>
                <a:gd name="T48" fmla="*/ 244 w 246"/>
                <a:gd name="T49" fmla="*/ 28 h 104"/>
                <a:gd name="T50" fmla="*/ 242 w 246"/>
                <a:gd name="T51" fmla="*/ 2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6" h="104">
                  <a:moveTo>
                    <a:pt x="242" y="20"/>
                  </a:moveTo>
                  <a:cubicBezTo>
                    <a:pt x="206" y="0"/>
                    <a:pt x="206" y="0"/>
                    <a:pt x="206" y="0"/>
                  </a:cubicBezTo>
                  <a:cubicBezTo>
                    <a:pt x="206" y="0"/>
                    <a:pt x="206" y="0"/>
                    <a:pt x="206" y="0"/>
                  </a:cubicBezTo>
                  <a:cubicBezTo>
                    <a:pt x="205" y="0"/>
                    <a:pt x="205" y="0"/>
                    <a:pt x="204" y="0"/>
                  </a:cubicBezTo>
                  <a:cubicBezTo>
                    <a:pt x="203" y="0"/>
                    <a:pt x="203" y="0"/>
                    <a:pt x="203" y="0"/>
                  </a:cubicBezTo>
                  <a:cubicBezTo>
                    <a:pt x="203" y="0"/>
                    <a:pt x="203" y="0"/>
                    <a:pt x="202" y="0"/>
                  </a:cubicBezTo>
                  <a:cubicBezTo>
                    <a:pt x="201" y="0"/>
                    <a:pt x="201" y="0"/>
                    <a:pt x="201" y="0"/>
                  </a:cubicBezTo>
                  <a:cubicBezTo>
                    <a:pt x="200" y="0"/>
                    <a:pt x="200" y="0"/>
                    <a:pt x="200" y="0"/>
                  </a:cubicBezTo>
                  <a:cubicBezTo>
                    <a:pt x="200" y="0"/>
                    <a:pt x="199" y="1"/>
                    <a:pt x="199" y="1"/>
                  </a:cubicBezTo>
                  <a:cubicBezTo>
                    <a:pt x="199" y="1"/>
                    <a:pt x="199" y="1"/>
                    <a:pt x="199" y="1"/>
                  </a:cubicBezTo>
                  <a:cubicBezTo>
                    <a:pt x="97" y="91"/>
                    <a:pt x="97" y="91"/>
                    <a:pt x="97" y="91"/>
                  </a:cubicBezTo>
                  <a:cubicBezTo>
                    <a:pt x="9" y="43"/>
                    <a:pt x="9" y="43"/>
                    <a:pt x="9" y="43"/>
                  </a:cubicBezTo>
                  <a:cubicBezTo>
                    <a:pt x="6" y="41"/>
                    <a:pt x="3" y="42"/>
                    <a:pt x="1" y="45"/>
                  </a:cubicBezTo>
                  <a:cubicBezTo>
                    <a:pt x="0" y="48"/>
                    <a:pt x="1" y="52"/>
                    <a:pt x="4" y="53"/>
                  </a:cubicBezTo>
                  <a:cubicBezTo>
                    <a:pt x="95" y="103"/>
                    <a:pt x="95" y="103"/>
                    <a:pt x="95" y="103"/>
                  </a:cubicBezTo>
                  <a:cubicBezTo>
                    <a:pt x="96" y="104"/>
                    <a:pt x="97" y="104"/>
                    <a:pt x="97" y="104"/>
                  </a:cubicBezTo>
                  <a:cubicBezTo>
                    <a:pt x="98" y="104"/>
                    <a:pt x="98" y="104"/>
                    <a:pt x="98" y="104"/>
                  </a:cubicBezTo>
                  <a:cubicBezTo>
                    <a:pt x="99" y="104"/>
                    <a:pt x="99" y="104"/>
                    <a:pt x="100" y="104"/>
                  </a:cubicBezTo>
                  <a:cubicBezTo>
                    <a:pt x="100" y="104"/>
                    <a:pt x="100" y="104"/>
                    <a:pt x="100" y="104"/>
                  </a:cubicBezTo>
                  <a:cubicBezTo>
                    <a:pt x="101" y="103"/>
                    <a:pt x="101" y="103"/>
                    <a:pt x="102" y="103"/>
                  </a:cubicBezTo>
                  <a:cubicBezTo>
                    <a:pt x="102" y="103"/>
                    <a:pt x="102" y="103"/>
                    <a:pt x="102" y="103"/>
                  </a:cubicBezTo>
                  <a:cubicBezTo>
                    <a:pt x="102" y="103"/>
                    <a:pt x="102" y="103"/>
                    <a:pt x="102" y="103"/>
                  </a:cubicBezTo>
                  <a:cubicBezTo>
                    <a:pt x="204" y="13"/>
                    <a:pt x="204" y="13"/>
                    <a:pt x="204" y="13"/>
                  </a:cubicBezTo>
                  <a:cubicBezTo>
                    <a:pt x="236" y="30"/>
                    <a:pt x="236" y="30"/>
                    <a:pt x="236" y="30"/>
                  </a:cubicBezTo>
                  <a:cubicBezTo>
                    <a:pt x="239" y="32"/>
                    <a:pt x="243" y="31"/>
                    <a:pt x="244" y="28"/>
                  </a:cubicBezTo>
                  <a:cubicBezTo>
                    <a:pt x="246" y="25"/>
                    <a:pt x="245" y="21"/>
                    <a:pt x="242" y="2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6" name="Freeform 1645"/>
            <p:cNvSpPr/>
            <p:nvPr/>
          </p:nvSpPr>
          <p:spPr bwMode="auto">
            <a:xfrm>
              <a:off x="3570" y="609"/>
              <a:ext cx="51" cy="51"/>
            </a:xfrm>
            <a:custGeom>
              <a:avLst/>
              <a:gdLst>
                <a:gd name="T0" fmla="*/ 21 w 31"/>
                <a:gd name="T1" fmla="*/ 4 h 31"/>
                <a:gd name="T2" fmla="*/ 3 w 31"/>
                <a:gd name="T3" fmla="*/ 8 h 31"/>
                <a:gd name="T4" fmla="*/ 9 w 31"/>
                <a:gd name="T5" fmla="*/ 27 h 31"/>
                <a:gd name="T6" fmla="*/ 28 w 31"/>
                <a:gd name="T7" fmla="*/ 22 h 31"/>
                <a:gd name="T8" fmla="*/ 21 w 31"/>
                <a:gd name="T9" fmla="*/ 4 h 31"/>
              </a:gdLst>
              <a:ahLst/>
              <a:cxnLst>
                <a:cxn ang="0">
                  <a:pos x="T0" y="T1"/>
                </a:cxn>
                <a:cxn ang="0">
                  <a:pos x="T2" y="T3"/>
                </a:cxn>
                <a:cxn ang="0">
                  <a:pos x="T4" y="T5"/>
                </a:cxn>
                <a:cxn ang="0">
                  <a:pos x="T6" y="T7"/>
                </a:cxn>
                <a:cxn ang="0">
                  <a:pos x="T8" y="T9"/>
                </a:cxn>
              </a:cxnLst>
              <a:rect l="0" t="0" r="r" b="b"/>
              <a:pathLst>
                <a:path w="31" h="31">
                  <a:moveTo>
                    <a:pt x="21" y="4"/>
                  </a:moveTo>
                  <a:cubicBezTo>
                    <a:pt x="14" y="0"/>
                    <a:pt x="6" y="2"/>
                    <a:pt x="3" y="8"/>
                  </a:cubicBezTo>
                  <a:cubicBezTo>
                    <a:pt x="0" y="15"/>
                    <a:pt x="2" y="23"/>
                    <a:pt x="9" y="27"/>
                  </a:cubicBezTo>
                  <a:cubicBezTo>
                    <a:pt x="16" y="31"/>
                    <a:pt x="25" y="29"/>
                    <a:pt x="28" y="22"/>
                  </a:cubicBezTo>
                  <a:cubicBezTo>
                    <a:pt x="31" y="16"/>
                    <a:pt x="28" y="7"/>
                    <a:pt x="2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7" name="Freeform 1646"/>
            <p:cNvSpPr/>
            <p:nvPr/>
          </p:nvSpPr>
          <p:spPr bwMode="auto">
            <a:xfrm>
              <a:off x="3679" y="668"/>
              <a:ext cx="51" cy="52"/>
            </a:xfrm>
            <a:custGeom>
              <a:avLst/>
              <a:gdLst>
                <a:gd name="T0" fmla="*/ 21 w 31"/>
                <a:gd name="T1" fmla="*/ 4 h 31"/>
                <a:gd name="T2" fmla="*/ 3 w 31"/>
                <a:gd name="T3" fmla="*/ 9 h 31"/>
                <a:gd name="T4" fmla="*/ 10 w 31"/>
                <a:gd name="T5" fmla="*/ 27 h 31"/>
                <a:gd name="T6" fmla="*/ 28 w 31"/>
                <a:gd name="T7" fmla="*/ 22 h 31"/>
                <a:gd name="T8" fmla="*/ 21 w 31"/>
                <a:gd name="T9" fmla="*/ 4 h 31"/>
              </a:gdLst>
              <a:ahLst/>
              <a:cxnLst>
                <a:cxn ang="0">
                  <a:pos x="T0" y="T1"/>
                </a:cxn>
                <a:cxn ang="0">
                  <a:pos x="T2" y="T3"/>
                </a:cxn>
                <a:cxn ang="0">
                  <a:pos x="T4" y="T5"/>
                </a:cxn>
                <a:cxn ang="0">
                  <a:pos x="T6" y="T7"/>
                </a:cxn>
                <a:cxn ang="0">
                  <a:pos x="T8" y="T9"/>
                </a:cxn>
              </a:cxnLst>
              <a:rect l="0" t="0" r="r" b="b"/>
              <a:pathLst>
                <a:path w="31" h="31">
                  <a:moveTo>
                    <a:pt x="21" y="4"/>
                  </a:moveTo>
                  <a:cubicBezTo>
                    <a:pt x="15" y="0"/>
                    <a:pt x="6" y="2"/>
                    <a:pt x="3" y="9"/>
                  </a:cubicBezTo>
                  <a:cubicBezTo>
                    <a:pt x="0" y="15"/>
                    <a:pt x="3" y="23"/>
                    <a:pt x="10" y="27"/>
                  </a:cubicBezTo>
                  <a:cubicBezTo>
                    <a:pt x="16" y="31"/>
                    <a:pt x="25" y="29"/>
                    <a:pt x="28" y="22"/>
                  </a:cubicBezTo>
                  <a:cubicBezTo>
                    <a:pt x="31" y="16"/>
                    <a:pt x="28" y="7"/>
                    <a:pt x="21" y="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8" name="Freeform 1647"/>
            <p:cNvSpPr/>
            <p:nvPr/>
          </p:nvSpPr>
          <p:spPr bwMode="auto">
            <a:xfrm>
              <a:off x="4773" y="3173"/>
              <a:ext cx="212" cy="298"/>
            </a:xfrm>
            <a:custGeom>
              <a:avLst/>
              <a:gdLst>
                <a:gd name="T0" fmla="*/ 99 w 128"/>
                <a:gd name="T1" fmla="*/ 180 h 180"/>
                <a:gd name="T2" fmla="*/ 81 w 128"/>
                <a:gd name="T3" fmla="*/ 176 h 180"/>
                <a:gd name="T4" fmla="*/ 74 w 128"/>
                <a:gd name="T5" fmla="*/ 155 h 180"/>
                <a:gd name="T6" fmla="*/ 40 w 128"/>
                <a:gd name="T7" fmla="*/ 137 h 180"/>
                <a:gd name="T8" fmla="*/ 15 w 128"/>
                <a:gd name="T9" fmla="*/ 107 h 180"/>
                <a:gd name="T10" fmla="*/ 43 w 128"/>
                <a:gd name="T11" fmla="*/ 107 h 180"/>
                <a:gd name="T12" fmla="*/ 77 w 128"/>
                <a:gd name="T13" fmla="*/ 133 h 180"/>
                <a:gd name="T14" fmla="*/ 91 w 128"/>
                <a:gd name="T15" fmla="*/ 133 h 180"/>
                <a:gd name="T16" fmla="*/ 94 w 128"/>
                <a:gd name="T17" fmla="*/ 124 h 180"/>
                <a:gd name="T18" fmla="*/ 85 w 128"/>
                <a:gd name="T19" fmla="*/ 113 h 180"/>
                <a:gd name="T20" fmla="*/ 65 w 128"/>
                <a:gd name="T21" fmla="*/ 103 h 180"/>
                <a:gd name="T22" fmla="*/ 38 w 128"/>
                <a:gd name="T23" fmla="*/ 90 h 180"/>
                <a:gd name="T24" fmla="*/ 17 w 128"/>
                <a:gd name="T25" fmla="*/ 73 h 180"/>
                <a:gd name="T26" fmla="*/ 3 w 128"/>
                <a:gd name="T27" fmla="*/ 50 h 180"/>
                <a:gd name="T28" fmla="*/ 5 w 128"/>
                <a:gd name="T29" fmla="*/ 24 h 180"/>
                <a:gd name="T30" fmla="*/ 29 w 128"/>
                <a:gd name="T31" fmla="*/ 17 h 180"/>
                <a:gd name="T32" fmla="*/ 24 w 128"/>
                <a:gd name="T33" fmla="*/ 0 h 180"/>
                <a:gd name="T34" fmla="*/ 42 w 128"/>
                <a:gd name="T35" fmla="*/ 4 h 180"/>
                <a:gd name="T36" fmla="*/ 47 w 128"/>
                <a:gd name="T37" fmla="*/ 21 h 180"/>
                <a:gd name="T38" fmla="*/ 62 w 128"/>
                <a:gd name="T39" fmla="*/ 27 h 180"/>
                <a:gd name="T40" fmla="*/ 77 w 128"/>
                <a:gd name="T41" fmla="*/ 37 h 180"/>
                <a:gd name="T42" fmla="*/ 101 w 128"/>
                <a:gd name="T43" fmla="*/ 63 h 180"/>
                <a:gd name="T44" fmla="*/ 77 w 128"/>
                <a:gd name="T45" fmla="*/ 65 h 180"/>
                <a:gd name="T46" fmla="*/ 48 w 128"/>
                <a:gd name="T47" fmla="*/ 44 h 180"/>
                <a:gd name="T48" fmla="*/ 33 w 128"/>
                <a:gd name="T49" fmla="*/ 52 h 180"/>
                <a:gd name="T50" fmla="*/ 41 w 128"/>
                <a:gd name="T51" fmla="*/ 62 h 180"/>
                <a:gd name="T52" fmla="*/ 57 w 128"/>
                <a:gd name="T53" fmla="*/ 70 h 180"/>
                <a:gd name="T54" fmla="*/ 95 w 128"/>
                <a:gd name="T55" fmla="*/ 89 h 180"/>
                <a:gd name="T56" fmla="*/ 125 w 128"/>
                <a:gd name="T57" fmla="*/ 127 h 180"/>
                <a:gd name="T58" fmla="*/ 126 w 128"/>
                <a:gd name="T59" fmla="*/ 148 h 180"/>
                <a:gd name="T60" fmla="*/ 113 w 128"/>
                <a:gd name="T61" fmla="*/ 159 h 180"/>
                <a:gd name="T62" fmla="*/ 104 w 128"/>
                <a:gd name="T63" fmla="*/ 161 h 180"/>
                <a:gd name="T64" fmla="*/ 92 w 128"/>
                <a:gd name="T65" fmla="*/ 160 h 180"/>
                <a:gd name="T66" fmla="*/ 99 w 128"/>
                <a:gd name="T6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80">
                  <a:moveTo>
                    <a:pt x="99" y="180"/>
                  </a:moveTo>
                  <a:cubicBezTo>
                    <a:pt x="81" y="176"/>
                    <a:pt x="81" y="176"/>
                    <a:pt x="81" y="176"/>
                  </a:cubicBezTo>
                  <a:cubicBezTo>
                    <a:pt x="74" y="155"/>
                    <a:pt x="74" y="155"/>
                    <a:pt x="74" y="155"/>
                  </a:cubicBezTo>
                  <a:cubicBezTo>
                    <a:pt x="62" y="151"/>
                    <a:pt x="50" y="145"/>
                    <a:pt x="40" y="137"/>
                  </a:cubicBezTo>
                  <a:cubicBezTo>
                    <a:pt x="30" y="129"/>
                    <a:pt x="21" y="119"/>
                    <a:pt x="15" y="107"/>
                  </a:cubicBezTo>
                  <a:cubicBezTo>
                    <a:pt x="43" y="107"/>
                    <a:pt x="43" y="107"/>
                    <a:pt x="43" y="107"/>
                  </a:cubicBezTo>
                  <a:cubicBezTo>
                    <a:pt x="50" y="121"/>
                    <a:pt x="62" y="129"/>
                    <a:pt x="77" y="133"/>
                  </a:cubicBezTo>
                  <a:cubicBezTo>
                    <a:pt x="83" y="134"/>
                    <a:pt x="87" y="135"/>
                    <a:pt x="91" y="133"/>
                  </a:cubicBezTo>
                  <a:cubicBezTo>
                    <a:pt x="95" y="132"/>
                    <a:pt x="96" y="129"/>
                    <a:pt x="94" y="124"/>
                  </a:cubicBezTo>
                  <a:cubicBezTo>
                    <a:pt x="92" y="119"/>
                    <a:pt x="89" y="115"/>
                    <a:pt x="85" y="113"/>
                  </a:cubicBezTo>
                  <a:cubicBezTo>
                    <a:pt x="80" y="110"/>
                    <a:pt x="74" y="107"/>
                    <a:pt x="65" y="103"/>
                  </a:cubicBezTo>
                  <a:cubicBezTo>
                    <a:pt x="55" y="99"/>
                    <a:pt x="46" y="94"/>
                    <a:pt x="38" y="90"/>
                  </a:cubicBezTo>
                  <a:cubicBezTo>
                    <a:pt x="30" y="86"/>
                    <a:pt x="23" y="80"/>
                    <a:pt x="17" y="73"/>
                  </a:cubicBezTo>
                  <a:cubicBezTo>
                    <a:pt x="11" y="67"/>
                    <a:pt x="6" y="59"/>
                    <a:pt x="3" y="50"/>
                  </a:cubicBezTo>
                  <a:cubicBezTo>
                    <a:pt x="0" y="38"/>
                    <a:pt x="0" y="30"/>
                    <a:pt x="5" y="24"/>
                  </a:cubicBezTo>
                  <a:cubicBezTo>
                    <a:pt x="10" y="18"/>
                    <a:pt x="18" y="16"/>
                    <a:pt x="29" y="17"/>
                  </a:cubicBezTo>
                  <a:cubicBezTo>
                    <a:pt x="24" y="0"/>
                    <a:pt x="24" y="0"/>
                    <a:pt x="24" y="0"/>
                  </a:cubicBezTo>
                  <a:cubicBezTo>
                    <a:pt x="42" y="4"/>
                    <a:pt x="42" y="4"/>
                    <a:pt x="42" y="4"/>
                  </a:cubicBezTo>
                  <a:cubicBezTo>
                    <a:pt x="47" y="21"/>
                    <a:pt x="47" y="21"/>
                    <a:pt x="47" y="21"/>
                  </a:cubicBezTo>
                  <a:cubicBezTo>
                    <a:pt x="52" y="22"/>
                    <a:pt x="57" y="24"/>
                    <a:pt x="62" y="27"/>
                  </a:cubicBezTo>
                  <a:cubicBezTo>
                    <a:pt x="67" y="30"/>
                    <a:pt x="72" y="33"/>
                    <a:pt x="77" y="37"/>
                  </a:cubicBezTo>
                  <a:cubicBezTo>
                    <a:pt x="86" y="44"/>
                    <a:pt x="94" y="52"/>
                    <a:pt x="101" y="63"/>
                  </a:cubicBezTo>
                  <a:cubicBezTo>
                    <a:pt x="77" y="65"/>
                    <a:pt x="77" y="65"/>
                    <a:pt x="77" y="65"/>
                  </a:cubicBezTo>
                  <a:cubicBezTo>
                    <a:pt x="70" y="54"/>
                    <a:pt x="60" y="47"/>
                    <a:pt x="48" y="44"/>
                  </a:cubicBezTo>
                  <a:cubicBezTo>
                    <a:pt x="35" y="41"/>
                    <a:pt x="30" y="43"/>
                    <a:pt x="33" y="52"/>
                  </a:cubicBezTo>
                  <a:cubicBezTo>
                    <a:pt x="34" y="56"/>
                    <a:pt x="37" y="59"/>
                    <a:pt x="41" y="62"/>
                  </a:cubicBezTo>
                  <a:cubicBezTo>
                    <a:pt x="44" y="64"/>
                    <a:pt x="50" y="67"/>
                    <a:pt x="57" y="70"/>
                  </a:cubicBezTo>
                  <a:cubicBezTo>
                    <a:pt x="75" y="77"/>
                    <a:pt x="88" y="84"/>
                    <a:pt x="95" y="89"/>
                  </a:cubicBezTo>
                  <a:cubicBezTo>
                    <a:pt x="111" y="100"/>
                    <a:pt x="121" y="113"/>
                    <a:pt x="125" y="127"/>
                  </a:cubicBezTo>
                  <a:cubicBezTo>
                    <a:pt x="128" y="135"/>
                    <a:pt x="128" y="142"/>
                    <a:pt x="126" y="148"/>
                  </a:cubicBezTo>
                  <a:cubicBezTo>
                    <a:pt x="124" y="153"/>
                    <a:pt x="120" y="157"/>
                    <a:pt x="113" y="159"/>
                  </a:cubicBezTo>
                  <a:cubicBezTo>
                    <a:pt x="110" y="160"/>
                    <a:pt x="107" y="161"/>
                    <a:pt x="104" y="161"/>
                  </a:cubicBezTo>
                  <a:cubicBezTo>
                    <a:pt x="100" y="161"/>
                    <a:pt x="96" y="161"/>
                    <a:pt x="92" y="160"/>
                  </a:cubicBezTo>
                  <a:lnTo>
                    <a:pt x="99" y="1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9" name="Freeform 1648"/>
            <p:cNvSpPr/>
            <p:nvPr/>
          </p:nvSpPr>
          <p:spPr bwMode="auto">
            <a:xfrm>
              <a:off x="4209" y="3617"/>
              <a:ext cx="38" cy="48"/>
            </a:xfrm>
            <a:custGeom>
              <a:avLst/>
              <a:gdLst>
                <a:gd name="T0" fmla="*/ 21 w 23"/>
                <a:gd name="T1" fmla="*/ 27 h 29"/>
                <a:gd name="T2" fmla="*/ 15 w 23"/>
                <a:gd name="T3" fmla="*/ 27 h 29"/>
                <a:gd name="T4" fmla="*/ 2 w 23"/>
                <a:gd name="T5" fmla="*/ 9 h 29"/>
                <a:gd name="T6" fmla="*/ 3 w 23"/>
                <a:gd name="T7" fmla="*/ 2 h 29"/>
                <a:gd name="T8" fmla="*/ 9 w 23"/>
                <a:gd name="T9" fmla="*/ 2 h 29"/>
                <a:gd name="T10" fmla="*/ 22 w 23"/>
                <a:gd name="T11" fmla="*/ 20 h 29"/>
                <a:gd name="T12" fmla="*/ 21 w 23"/>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21" y="27"/>
                  </a:moveTo>
                  <a:cubicBezTo>
                    <a:pt x="19" y="29"/>
                    <a:pt x="16" y="29"/>
                    <a:pt x="15" y="27"/>
                  </a:cubicBezTo>
                  <a:cubicBezTo>
                    <a:pt x="2" y="9"/>
                    <a:pt x="2" y="9"/>
                    <a:pt x="2" y="9"/>
                  </a:cubicBezTo>
                  <a:cubicBezTo>
                    <a:pt x="0" y="7"/>
                    <a:pt x="1" y="4"/>
                    <a:pt x="3" y="2"/>
                  </a:cubicBezTo>
                  <a:cubicBezTo>
                    <a:pt x="4" y="0"/>
                    <a:pt x="7" y="0"/>
                    <a:pt x="9" y="2"/>
                  </a:cubicBezTo>
                  <a:cubicBezTo>
                    <a:pt x="22" y="20"/>
                    <a:pt x="22" y="20"/>
                    <a:pt x="22" y="20"/>
                  </a:cubicBezTo>
                  <a:cubicBezTo>
                    <a:pt x="23" y="22"/>
                    <a:pt x="23" y="25"/>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0" name="Freeform 1649"/>
            <p:cNvSpPr/>
            <p:nvPr/>
          </p:nvSpPr>
          <p:spPr bwMode="auto">
            <a:xfrm>
              <a:off x="4212" y="3599"/>
              <a:ext cx="48" cy="64"/>
            </a:xfrm>
            <a:custGeom>
              <a:avLst/>
              <a:gdLst>
                <a:gd name="T0" fmla="*/ 0 w 29"/>
                <a:gd name="T1" fmla="*/ 12 h 39"/>
                <a:gd name="T2" fmla="*/ 20 w 29"/>
                <a:gd name="T3" fmla="*/ 39 h 39"/>
                <a:gd name="T4" fmla="*/ 24 w 29"/>
                <a:gd name="T5" fmla="*/ 38 h 39"/>
                <a:gd name="T6" fmla="*/ 29 w 29"/>
                <a:gd name="T7" fmla="*/ 37 h 39"/>
                <a:gd name="T8" fmla="*/ 2 w 29"/>
                <a:gd name="T9" fmla="*/ 0 h 39"/>
                <a:gd name="T10" fmla="*/ 2 w 29"/>
                <a:gd name="T11" fmla="*/ 1 h 39"/>
                <a:gd name="T12" fmla="*/ 0 w 29"/>
                <a:gd name="T13" fmla="*/ 12 h 39"/>
              </a:gdLst>
              <a:ahLst/>
              <a:cxnLst>
                <a:cxn ang="0">
                  <a:pos x="T0" y="T1"/>
                </a:cxn>
                <a:cxn ang="0">
                  <a:pos x="T2" y="T3"/>
                </a:cxn>
                <a:cxn ang="0">
                  <a:pos x="T4" y="T5"/>
                </a:cxn>
                <a:cxn ang="0">
                  <a:pos x="T6" y="T7"/>
                </a:cxn>
                <a:cxn ang="0">
                  <a:pos x="T8" y="T9"/>
                </a:cxn>
                <a:cxn ang="0">
                  <a:pos x="T10" y="T11"/>
                </a:cxn>
                <a:cxn ang="0">
                  <a:pos x="T12" y="T13"/>
                </a:cxn>
              </a:cxnLst>
              <a:rect l="0" t="0" r="r" b="b"/>
              <a:pathLst>
                <a:path w="29" h="39">
                  <a:moveTo>
                    <a:pt x="0" y="12"/>
                  </a:moveTo>
                  <a:cubicBezTo>
                    <a:pt x="20" y="39"/>
                    <a:pt x="20" y="39"/>
                    <a:pt x="20" y="39"/>
                  </a:cubicBezTo>
                  <a:cubicBezTo>
                    <a:pt x="21" y="39"/>
                    <a:pt x="22" y="39"/>
                    <a:pt x="24" y="38"/>
                  </a:cubicBezTo>
                  <a:cubicBezTo>
                    <a:pt x="26" y="38"/>
                    <a:pt x="28" y="38"/>
                    <a:pt x="29" y="37"/>
                  </a:cubicBezTo>
                  <a:cubicBezTo>
                    <a:pt x="2" y="0"/>
                    <a:pt x="2" y="0"/>
                    <a:pt x="2" y="0"/>
                  </a:cubicBezTo>
                  <a:cubicBezTo>
                    <a:pt x="2" y="1"/>
                    <a:pt x="2" y="1"/>
                    <a:pt x="2" y="1"/>
                  </a:cubicBezTo>
                  <a:cubicBezTo>
                    <a:pt x="2" y="2"/>
                    <a:pt x="0" y="10"/>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1" name="Freeform 1650"/>
            <p:cNvSpPr/>
            <p:nvPr/>
          </p:nvSpPr>
          <p:spPr bwMode="auto">
            <a:xfrm>
              <a:off x="4240" y="3562"/>
              <a:ext cx="53" cy="72"/>
            </a:xfrm>
            <a:custGeom>
              <a:avLst/>
              <a:gdLst>
                <a:gd name="T0" fmla="*/ 30 w 32"/>
                <a:gd name="T1" fmla="*/ 42 h 43"/>
                <a:gd name="T2" fmla="*/ 27 w 32"/>
                <a:gd name="T3" fmla="*/ 42 h 43"/>
                <a:gd name="T4" fmla="*/ 0 w 32"/>
                <a:gd name="T5" fmla="*/ 6 h 43"/>
                <a:gd name="T6" fmla="*/ 1 w 32"/>
                <a:gd name="T7" fmla="*/ 2 h 43"/>
                <a:gd name="T8" fmla="*/ 4 w 32"/>
                <a:gd name="T9" fmla="*/ 1 h 43"/>
                <a:gd name="T10" fmla="*/ 31 w 32"/>
                <a:gd name="T11" fmla="*/ 38 h 43"/>
                <a:gd name="T12" fmla="*/ 30 w 32"/>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2"/>
                  </a:moveTo>
                  <a:cubicBezTo>
                    <a:pt x="29" y="43"/>
                    <a:pt x="28" y="43"/>
                    <a:pt x="27" y="42"/>
                  </a:cubicBezTo>
                  <a:cubicBezTo>
                    <a:pt x="0" y="6"/>
                    <a:pt x="0" y="6"/>
                    <a:pt x="0" y="6"/>
                  </a:cubicBezTo>
                  <a:cubicBezTo>
                    <a:pt x="0" y="5"/>
                    <a:pt x="0" y="3"/>
                    <a:pt x="1" y="2"/>
                  </a:cubicBezTo>
                  <a:cubicBezTo>
                    <a:pt x="2" y="0"/>
                    <a:pt x="4" y="0"/>
                    <a:pt x="4" y="1"/>
                  </a:cubicBezTo>
                  <a:cubicBezTo>
                    <a:pt x="31" y="38"/>
                    <a:pt x="31" y="38"/>
                    <a:pt x="31" y="38"/>
                  </a:cubicBezTo>
                  <a:cubicBezTo>
                    <a:pt x="32" y="39"/>
                    <a:pt x="31" y="40"/>
                    <a:pt x="30"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2" name="Freeform 1651"/>
            <p:cNvSpPr/>
            <p:nvPr/>
          </p:nvSpPr>
          <p:spPr bwMode="auto">
            <a:xfrm>
              <a:off x="4230" y="3574"/>
              <a:ext cx="53" cy="71"/>
            </a:xfrm>
            <a:custGeom>
              <a:avLst/>
              <a:gdLst>
                <a:gd name="T0" fmla="*/ 30 w 32"/>
                <a:gd name="T1" fmla="*/ 41 h 43"/>
                <a:gd name="T2" fmla="*/ 27 w 32"/>
                <a:gd name="T3" fmla="*/ 42 h 43"/>
                <a:gd name="T4" fmla="*/ 1 w 32"/>
                <a:gd name="T5" fmla="*/ 5 h 43"/>
                <a:gd name="T6" fmla="*/ 1 w 32"/>
                <a:gd name="T7" fmla="*/ 1 h 43"/>
                <a:gd name="T8" fmla="*/ 5 w 32"/>
                <a:gd name="T9" fmla="*/ 1 h 43"/>
                <a:gd name="T10" fmla="*/ 31 w 32"/>
                <a:gd name="T11" fmla="*/ 37 h 43"/>
                <a:gd name="T12" fmla="*/ 30 w 32"/>
                <a:gd name="T13" fmla="*/ 41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1"/>
                  </a:moveTo>
                  <a:cubicBezTo>
                    <a:pt x="29" y="42"/>
                    <a:pt x="28" y="43"/>
                    <a:pt x="27" y="42"/>
                  </a:cubicBezTo>
                  <a:cubicBezTo>
                    <a:pt x="1" y="5"/>
                    <a:pt x="1" y="5"/>
                    <a:pt x="1" y="5"/>
                  </a:cubicBezTo>
                  <a:cubicBezTo>
                    <a:pt x="0" y="4"/>
                    <a:pt x="0" y="2"/>
                    <a:pt x="1" y="1"/>
                  </a:cubicBezTo>
                  <a:cubicBezTo>
                    <a:pt x="3" y="0"/>
                    <a:pt x="4" y="0"/>
                    <a:pt x="5" y="1"/>
                  </a:cubicBezTo>
                  <a:cubicBezTo>
                    <a:pt x="31" y="37"/>
                    <a:pt x="31" y="37"/>
                    <a:pt x="31" y="37"/>
                  </a:cubicBezTo>
                  <a:cubicBezTo>
                    <a:pt x="32" y="38"/>
                    <a:pt x="32" y="40"/>
                    <a:pt x="30"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3" name="Freeform 1652"/>
            <p:cNvSpPr/>
            <p:nvPr/>
          </p:nvSpPr>
          <p:spPr bwMode="auto">
            <a:xfrm>
              <a:off x="4220" y="3584"/>
              <a:ext cx="53" cy="71"/>
            </a:xfrm>
            <a:custGeom>
              <a:avLst/>
              <a:gdLst>
                <a:gd name="T0" fmla="*/ 31 w 32"/>
                <a:gd name="T1" fmla="*/ 42 h 43"/>
                <a:gd name="T2" fmla="*/ 27 w 32"/>
                <a:gd name="T3" fmla="*/ 42 h 43"/>
                <a:gd name="T4" fmla="*/ 1 w 32"/>
                <a:gd name="T5" fmla="*/ 6 h 43"/>
                <a:gd name="T6" fmla="*/ 2 w 32"/>
                <a:gd name="T7" fmla="*/ 2 h 43"/>
                <a:gd name="T8" fmla="*/ 5 w 32"/>
                <a:gd name="T9" fmla="*/ 1 h 43"/>
                <a:gd name="T10" fmla="*/ 31 w 32"/>
                <a:gd name="T11" fmla="*/ 38 h 43"/>
                <a:gd name="T12" fmla="*/ 31 w 32"/>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1" y="42"/>
                  </a:moveTo>
                  <a:cubicBezTo>
                    <a:pt x="30" y="43"/>
                    <a:pt x="28" y="43"/>
                    <a:pt x="27" y="42"/>
                  </a:cubicBezTo>
                  <a:cubicBezTo>
                    <a:pt x="1" y="6"/>
                    <a:pt x="1" y="6"/>
                    <a:pt x="1" y="6"/>
                  </a:cubicBezTo>
                  <a:cubicBezTo>
                    <a:pt x="0" y="5"/>
                    <a:pt x="1" y="3"/>
                    <a:pt x="2" y="2"/>
                  </a:cubicBezTo>
                  <a:cubicBezTo>
                    <a:pt x="3" y="0"/>
                    <a:pt x="4" y="0"/>
                    <a:pt x="5" y="1"/>
                  </a:cubicBezTo>
                  <a:cubicBezTo>
                    <a:pt x="31" y="38"/>
                    <a:pt x="31" y="38"/>
                    <a:pt x="31" y="38"/>
                  </a:cubicBezTo>
                  <a:cubicBezTo>
                    <a:pt x="32" y="39"/>
                    <a:pt x="32" y="41"/>
                    <a:pt x="3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4" name="Freeform 1653"/>
            <p:cNvSpPr/>
            <p:nvPr/>
          </p:nvSpPr>
          <p:spPr bwMode="auto">
            <a:xfrm>
              <a:off x="4215" y="3594"/>
              <a:ext cx="50" cy="68"/>
            </a:xfrm>
            <a:custGeom>
              <a:avLst/>
              <a:gdLst>
                <a:gd name="T0" fmla="*/ 29 w 30"/>
                <a:gd name="T1" fmla="*/ 41 h 41"/>
                <a:gd name="T2" fmla="*/ 27 w 30"/>
                <a:gd name="T3" fmla="*/ 40 h 41"/>
                <a:gd name="T4" fmla="*/ 0 w 30"/>
                <a:gd name="T5" fmla="*/ 4 h 41"/>
                <a:gd name="T6" fmla="*/ 0 w 30"/>
                <a:gd name="T7" fmla="*/ 1 h 41"/>
                <a:gd name="T8" fmla="*/ 3 w 30"/>
                <a:gd name="T9" fmla="*/ 1 h 41"/>
                <a:gd name="T10" fmla="*/ 29 w 30"/>
                <a:gd name="T11" fmla="*/ 37 h 41"/>
                <a:gd name="T12" fmla="*/ 29 w 3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0" h="41">
                  <a:moveTo>
                    <a:pt x="29" y="41"/>
                  </a:moveTo>
                  <a:cubicBezTo>
                    <a:pt x="28" y="41"/>
                    <a:pt x="27" y="41"/>
                    <a:pt x="27" y="40"/>
                  </a:cubicBezTo>
                  <a:cubicBezTo>
                    <a:pt x="0" y="4"/>
                    <a:pt x="0" y="4"/>
                    <a:pt x="0" y="4"/>
                  </a:cubicBezTo>
                  <a:cubicBezTo>
                    <a:pt x="0" y="3"/>
                    <a:pt x="0" y="2"/>
                    <a:pt x="0" y="1"/>
                  </a:cubicBezTo>
                  <a:cubicBezTo>
                    <a:pt x="1" y="0"/>
                    <a:pt x="2" y="0"/>
                    <a:pt x="3" y="1"/>
                  </a:cubicBezTo>
                  <a:cubicBezTo>
                    <a:pt x="29" y="37"/>
                    <a:pt x="29" y="37"/>
                    <a:pt x="29" y="37"/>
                  </a:cubicBezTo>
                  <a:cubicBezTo>
                    <a:pt x="30" y="38"/>
                    <a:pt x="30" y="40"/>
                    <a:pt x="29"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5" name="Freeform 1654"/>
            <p:cNvSpPr/>
            <p:nvPr/>
          </p:nvSpPr>
          <p:spPr bwMode="auto">
            <a:xfrm>
              <a:off x="4249" y="3551"/>
              <a:ext cx="54" cy="73"/>
            </a:xfrm>
            <a:custGeom>
              <a:avLst/>
              <a:gdLst>
                <a:gd name="T0" fmla="*/ 31 w 33"/>
                <a:gd name="T1" fmla="*/ 42 h 44"/>
                <a:gd name="T2" fmla="*/ 28 w 33"/>
                <a:gd name="T3" fmla="*/ 43 h 44"/>
                <a:gd name="T4" fmla="*/ 1 w 33"/>
                <a:gd name="T5" fmla="*/ 6 h 44"/>
                <a:gd name="T6" fmla="*/ 2 w 33"/>
                <a:gd name="T7" fmla="*/ 2 h 44"/>
                <a:gd name="T8" fmla="*/ 5 w 33"/>
                <a:gd name="T9" fmla="*/ 1 h 44"/>
                <a:gd name="T10" fmla="*/ 32 w 33"/>
                <a:gd name="T11" fmla="*/ 38 h 44"/>
                <a:gd name="T12" fmla="*/ 31 w 33"/>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33" h="44">
                  <a:moveTo>
                    <a:pt x="31" y="42"/>
                  </a:moveTo>
                  <a:cubicBezTo>
                    <a:pt x="30" y="44"/>
                    <a:pt x="29" y="44"/>
                    <a:pt x="28" y="43"/>
                  </a:cubicBezTo>
                  <a:cubicBezTo>
                    <a:pt x="1" y="6"/>
                    <a:pt x="1" y="6"/>
                    <a:pt x="1" y="6"/>
                  </a:cubicBezTo>
                  <a:cubicBezTo>
                    <a:pt x="0" y="5"/>
                    <a:pt x="1" y="3"/>
                    <a:pt x="2" y="2"/>
                  </a:cubicBezTo>
                  <a:cubicBezTo>
                    <a:pt x="3" y="1"/>
                    <a:pt x="4" y="0"/>
                    <a:pt x="5" y="1"/>
                  </a:cubicBezTo>
                  <a:cubicBezTo>
                    <a:pt x="32" y="38"/>
                    <a:pt x="32" y="38"/>
                    <a:pt x="32" y="38"/>
                  </a:cubicBezTo>
                  <a:cubicBezTo>
                    <a:pt x="33" y="39"/>
                    <a:pt x="32" y="41"/>
                    <a:pt x="3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6" name="Freeform 1655"/>
            <p:cNvSpPr>
              <a:spLocks noEditPoints="1"/>
            </p:cNvSpPr>
            <p:nvPr/>
          </p:nvSpPr>
          <p:spPr bwMode="auto">
            <a:xfrm>
              <a:off x="4262" y="3312"/>
              <a:ext cx="248" cy="297"/>
            </a:xfrm>
            <a:custGeom>
              <a:avLst/>
              <a:gdLst>
                <a:gd name="T0" fmla="*/ 1 w 150"/>
                <a:gd name="T1" fmla="*/ 142 h 179"/>
                <a:gd name="T2" fmla="*/ 0 w 150"/>
                <a:gd name="T3" fmla="*/ 140 h 179"/>
                <a:gd name="T4" fmla="*/ 0 w 150"/>
                <a:gd name="T5" fmla="*/ 138 h 179"/>
                <a:gd name="T6" fmla="*/ 6 w 150"/>
                <a:gd name="T7" fmla="*/ 120 h 179"/>
                <a:gd name="T8" fmla="*/ 10 w 150"/>
                <a:gd name="T9" fmla="*/ 115 h 179"/>
                <a:gd name="T10" fmla="*/ 15 w 150"/>
                <a:gd name="T11" fmla="*/ 107 h 179"/>
                <a:gd name="T12" fmla="*/ 23 w 150"/>
                <a:gd name="T13" fmla="*/ 88 h 179"/>
                <a:gd name="T14" fmla="*/ 25 w 150"/>
                <a:gd name="T15" fmla="*/ 83 h 179"/>
                <a:gd name="T16" fmla="*/ 26 w 150"/>
                <a:gd name="T17" fmla="*/ 80 h 179"/>
                <a:gd name="T18" fmla="*/ 34 w 150"/>
                <a:gd name="T19" fmla="*/ 57 h 179"/>
                <a:gd name="T20" fmla="*/ 52 w 150"/>
                <a:gd name="T21" fmla="*/ 28 h 179"/>
                <a:gd name="T22" fmla="*/ 56 w 150"/>
                <a:gd name="T23" fmla="*/ 25 h 179"/>
                <a:gd name="T24" fmla="*/ 78 w 150"/>
                <a:gd name="T25" fmla="*/ 7 h 179"/>
                <a:gd name="T26" fmla="*/ 98 w 150"/>
                <a:gd name="T27" fmla="*/ 2 h 179"/>
                <a:gd name="T28" fmla="*/ 135 w 150"/>
                <a:gd name="T29" fmla="*/ 17 h 179"/>
                <a:gd name="T30" fmla="*/ 137 w 150"/>
                <a:gd name="T31" fmla="*/ 20 h 179"/>
                <a:gd name="T32" fmla="*/ 147 w 150"/>
                <a:gd name="T33" fmla="*/ 70 h 179"/>
                <a:gd name="T34" fmla="*/ 124 w 150"/>
                <a:gd name="T35" fmla="*/ 122 h 179"/>
                <a:gd name="T36" fmla="*/ 122 w 150"/>
                <a:gd name="T37" fmla="*/ 124 h 179"/>
                <a:gd name="T38" fmla="*/ 81 w 150"/>
                <a:gd name="T39" fmla="*/ 150 h 179"/>
                <a:gd name="T40" fmla="*/ 76 w 150"/>
                <a:gd name="T41" fmla="*/ 153 h 179"/>
                <a:gd name="T42" fmla="*/ 72 w 150"/>
                <a:gd name="T43" fmla="*/ 155 h 179"/>
                <a:gd name="T44" fmla="*/ 55 w 150"/>
                <a:gd name="T45" fmla="*/ 163 h 179"/>
                <a:gd name="T46" fmla="*/ 49 w 150"/>
                <a:gd name="T47" fmla="*/ 168 h 179"/>
                <a:gd name="T48" fmla="*/ 30 w 150"/>
                <a:gd name="T49" fmla="*/ 179 h 179"/>
                <a:gd name="T50" fmla="*/ 28 w 150"/>
                <a:gd name="T51" fmla="*/ 179 h 179"/>
                <a:gd name="T52" fmla="*/ 26 w 150"/>
                <a:gd name="T53" fmla="*/ 176 h 179"/>
                <a:gd name="T54" fmla="*/ 19 w 150"/>
                <a:gd name="T55" fmla="*/ 166 h 179"/>
                <a:gd name="T56" fmla="*/ 12 w 150"/>
                <a:gd name="T57" fmla="*/ 156 h 179"/>
                <a:gd name="T58" fmla="*/ 1 w 150"/>
                <a:gd name="T59" fmla="*/ 142 h 179"/>
                <a:gd name="T60" fmla="*/ 128 w 150"/>
                <a:gd name="T61" fmla="*/ 30 h 179"/>
                <a:gd name="T62" fmla="*/ 126 w 150"/>
                <a:gd name="T63" fmla="*/ 27 h 179"/>
                <a:gd name="T64" fmla="*/ 96 w 150"/>
                <a:gd name="T65" fmla="*/ 15 h 179"/>
                <a:gd name="T66" fmla="*/ 80 w 150"/>
                <a:gd name="T67" fmla="*/ 19 h 179"/>
                <a:gd name="T68" fmla="*/ 61 w 150"/>
                <a:gd name="T69" fmla="*/ 33 h 179"/>
                <a:gd name="T70" fmla="*/ 59 w 150"/>
                <a:gd name="T71" fmla="*/ 36 h 179"/>
                <a:gd name="T72" fmla="*/ 44 w 150"/>
                <a:gd name="T73" fmla="*/ 60 h 179"/>
                <a:gd name="T74" fmla="*/ 35 w 150"/>
                <a:gd name="T75" fmla="*/ 82 h 179"/>
                <a:gd name="T76" fmla="*/ 34 w 150"/>
                <a:gd name="T77" fmla="*/ 85 h 179"/>
                <a:gd name="T78" fmla="*/ 32 w 150"/>
                <a:gd name="T79" fmla="*/ 90 h 179"/>
                <a:gd name="T80" fmla="*/ 23 w 150"/>
                <a:gd name="T81" fmla="*/ 113 h 179"/>
                <a:gd name="T82" fmla="*/ 17 w 150"/>
                <a:gd name="T83" fmla="*/ 122 h 179"/>
                <a:gd name="T84" fmla="*/ 13 w 150"/>
                <a:gd name="T85" fmla="*/ 126 h 179"/>
                <a:gd name="T86" fmla="*/ 11 w 150"/>
                <a:gd name="T87" fmla="*/ 134 h 179"/>
                <a:gd name="T88" fmla="*/ 21 w 150"/>
                <a:gd name="T89" fmla="*/ 146 h 179"/>
                <a:gd name="T90" fmla="*/ 28 w 150"/>
                <a:gd name="T91" fmla="*/ 156 h 179"/>
                <a:gd name="T92" fmla="*/ 35 w 150"/>
                <a:gd name="T93" fmla="*/ 166 h 179"/>
                <a:gd name="T94" fmla="*/ 44 w 150"/>
                <a:gd name="T95" fmla="*/ 159 h 179"/>
                <a:gd name="T96" fmla="*/ 52 w 150"/>
                <a:gd name="T97" fmla="*/ 152 h 179"/>
                <a:gd name="T98" fmla="*/ 71 w 150"/>
                <a:gd name="T99" fmla="*/ 143 h 179"/>
                <a:gd name="T100" fmla="*/ 75 w 150"/>
                <a:gd name="T101" fmla="*/ 141 h 179"/>
                <a:gd name="T102" fmla="*/ 80 w 150"/>
                <a:gd name="T103" fmla="*/ 138 h 179"/>
                <a:gd name="T104" fmla="*/ 116 w 150"/>
                <a:gd name="T105" fmla="*/ 115 h 179"/>
                <a:gd name="T106" fmla="*/ 117 w 150"/>
                <a:gd name="T107" fmla="*/ 114 h 179"/>
                <a:gd name="T108" fmla="*/ 137 w 150"/>
                <a:gd name="T109" fmla="*/ 71 h 179"/>
                <a:gd name="T110" fmla="*/ 128 w 150"/>
                <a:gd name="T111" fmla="*/ 3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 h="179">
                  <a:moveTo>
                    <a:pt x="1" y="142"/>
                  </a:moveTo>
                  <a:cubicBezTo>
                    <a:pt x="0" y="140"/>
                    <a:pt x="0" y="140"/>
                    <a:pt x="0" y="140"/>
                  </a:cubicBezTo>
                  <a:cubicBezTo>
                    <a:pt x="0" y="138"/>
                    <a:pt x="0" y="138"/>
                    <a:pt x="0" y="138"/>
                  </a:cubicBezTo>
                  <a:cubicBezTo>
                    <a:pt x="1" y="132"/>
                    <a:pt x="2" y="126"/>
                    <a:pt x="6" y="120"/>
                  </a:cubicBezTo>
                  <a:cubicBezTo>
                    <a:pt x="7" y="118"/>
                    <a:pt x="8" y="116"/>
                    <a:pt x="10" y="115"/>
                  </a:cubicBezTo>
                  <a:cubicBezTo>
                    <a:pt x="12" y="112"/>
                    <a:pt x="13" y="109"/>
                    <a:pt x="15" y="107"/>
                  </a:cubicBezTo>
                  <a:cubicBezTo>
                    <a:pt x="18" y="101"/>
                    <a:pt x="21" y="94"/>
                    <a:pt x="23" y="88"/>
                  </a:cubicBezTo>
                  <a:cubicBezTo>
                    <a:pt x="23" y="86"/>
                    <a:pt x="24" y="85"/>
                    <a:pt x="25" y="83"/>
                  </a:cubicBezTo>
                  <a:cubicBezTo>
                    <a:pt x="26" y="80"/>
                    <a:pt x="26" y="80"/>
                    <a:pt x="26" y="80"/>
                  </a:cubicBezTo>
                  <a:cubicBezTo>
                    <a:pt x="28" y="72"/>
                    <a:pt x="31" y="65"/>
                    <a:pt x="34" y="57"/>
                  </a:cubicBezTo>
                  <a:cubicBezTo>
                    <a:pt x="38" y="48"/>
                    <a:pt x="44" y="39"/>
                    <a:pt x="52" y="28"/>
                  </a:cubicBezTo>
                  <a:cubicBezTo>
                    <a:pt x="56" y="25"/>
                    <a:pt x="56" y="25"/>
                    <a:pt x="56" y="25"/>
                  </a:cubicBezTo>
                  <a:cubicBezTo>
                    <a:pt x="63" y="17"/>
                    <a:pt x="70" y="11"/>
                    <a:pt x="78" y="7"/>
                  </a:cubicBezTo>
                  <a:cubicBezTo>
                    <a:pt x="85" y="3"/>
                    <a:pt x="92" y="2"/>
                    <a:pt x="98" y="2"/>
                  </a:cubicBezTo>
                  <a:cubicBezTo>
                    <a:pt x="113" y="0"/>
                    <a:pt x="125" y="5"/>
                    <a:pt x="135" y="17"/>
                  </a:cubicBezTo>
                  <a:cubicBezTo>
                    <a:pt x="137" y="20"/>
                    <a:pt x="137" y="20"/>
                    <a:pt x="137" y="20"/>
                  </a:cubicBezTo>
                  <a:cubicBezTo>
                    <a:pt x="146" y="35"/>
                    <a:pt x="150" y="52"/>
                    <a:pt x="147" y="70"/>
                  </a:cubicBezTo>
                  <a:cubicBezTo>
                    <a:pt x="145" y="89"/>
                    <a:pt x="137" y="106"/>
                    <a:pt x="124" y="122"/>
                  </a:cubicBezTo>
                  <a:cubicBezTo>
                    <a:pt x="122" y="124"/>
                    <a:pt x="122" y="124"/>
                    <a:pt x="122" y="124"/>
                  </a:cubicBezTo>
                  <a:cubicBezTo>
                    <a:pt x="108" y="139"/>
                    <a:pt x="94" y="145"/>
                    <a:pt x="81" y="150"/>
                  </a:cubicBezTo>
                  <a:cubicBezTo>
                    <a:pt x="80" y="151"/>
                    <a:pt x="78" y="152"/>
                    <a:pt x="76" y="153"/>
                  </a:cubicBezTo>
                  <a:cubicBezTo>
                    <a:pt x="75" y="154"/>
                    <a:pt x="73" y="154"/>
                    <a:pt x="72" y="155"/>
                  </a:cubicBezTo>
                  <a:cubicBezTo>
                    <a:pt x="66" y="157"/>
                    <a:pt x="61" y="160"/>
                    <a:pt x="55" y="163"/>
                  </a:cubicBezTo>
                  <a:cubicBezTo>
                    <a:pt x="53" y="164"/>
                    <a:pt x="51" y="166"/>
                    <a:pt x="49" y="168"/>
                  </a:cubicBezTo>
                  <a:cubicBezTo>
                    <a:pt x="43" y="174"/>
                    <a:pt x="36" y="179"/>
                    <a:pt x="30" y="179"/>
                  </a:cubicBezTo>
                  <a:cubicBezTo>
                    <a:pt x="28" y="179"/>
                    <a:pt x="28" y="179"/>
                    <a:pt x="28" y="179"/>
                  </a:cubicBezTo>
                  <a:cubicBezTo>
                    <a:pt x="26" y="176"/>
                    <a:pt x="26" y="176"/>
                    <a:pt x="26" y="176"/>
                  </a:cubicBezTo>
                  <a:cubicBezTo>
                    <a:pt x="24" y="172"/>
                    <a:pt x="21" y="169"/>
                    <a:pt x="19" y="166"/>
                  </a:cubicBezTo>
                  <a:cubicBezTo>
                    <a:pt x="17" y="162"/>
                    <a:pt x="14" y="159"/>
                    <a:pt x="12" y="156"/>
                  </a:cubicBezTo>
                  <a:cubicBezTo>
                    <a:pt x="8" y="150"/>
                    <a:pt x="5" y="146"/>
                    <a:pt x="1" y="142"/>
                  </a:cubicBezTo>
                  <a:close/>
                  <a:moveTo>
                    <a:pt x="128" y="30"/>
                  </a:moveTo>
                  <a:cubicBezTo>
                    <a:pt x="126" y="27"/>
                    <a:pt x="126" y="27"/>
                    <a:pt x="126" y="27"/>
                  </a:cubicBezTo>
                  <a:cubicBezTo>
                    <a:pt x="119" y="17"/>
                    <a:pt x="109" y="13"/>
                    <a:pt x="96" y="15"/>
                  </a:cubicBezTo>
                  <a:cubicBezTo>
                    <a:pt x="91" y="15"/>
                    <a:pt x="86" y="16"/>
                    <a:pt x="80" y="19"/>
                  </a:cubicBezTo>
                  <a:cubicBezTo>
                    <a:pt x="73" y="22"/>
                    <a:pt x="67" y="27"/>
                    <a:pt x="61" y="33"/>
                  </a:cubicBezTo>
                  <a:cubicBezTo>
                    <a:pt x="59" y="36"/>
                    <a:pt x="59" y="36"/>
                    <a:pt x="59" y="36"/>
                  </a:cubicBezTo>
                  <a:cubicBezTo>
                    <a:pt x="52" y="45"/>
                    <a:pt x="47" y="53"/>
                    <a:pt x="44" y="60"/>
                  </a:cubicBezTo>
                  <a:cubicBezTo>
                    <a:pt x="41" y="68"/>
                    <a:pt x="38" y="75"/>
                    <a:pt x="35" y="82"/>
                  </a:cubicBezTo>
                  <a:cubicBezTo>
                    <a:pt x="34" y="85"/>
                    <a:pt x="34" y="85"/>
                    <a:pt x="34" y="85"/>
                  </a:cubicBezTo>
                  <a:cubicBezTo>
                    <a:pt x="34" y="87"/>
                    <a:pt x="33" y="89"/>
                    <a:pt x="32" y="90"/>
                  </a:cubicBezTo>
                  <a:cubicBezTo>
                    <a:pt x="30" y="97"/>
                    <a:pt x="27" y="105"/>
                    <a:pt x="23" y="113"/>
                  </a:cubicBezTo>
                  <a:cubicBezTo>
                    <a:pt x="21" y="116"/>
                    <a:pt x="19" y="119"/>
                    <a:pt x="17" y="122"/>
                  </a:cubicBezTo>
                  <a:cubicBezTo>
                    <a:pt x="16" y="123"/>
                    <a:pt x="14" y="125"/>
                    <a:pt x="13" y="126"/>
                  </a:cubicBezTo>
                  <a:cubicBezTo>
                    <a:pt x="12" y="128"/>
                    <a:pt x="11" y="131"/>
                    <a:pt x="11" y="134"/>
                  </a:cubicBezTo>
                  <a:cubicBezTo>
                    <a:pt x="14" y="137"/>
                    <a:pt x="17" y="141"/>
                    <a:pt x="21" y="146"/>
                  </a:cubicBezTo>
                  <a:cubicBezTo>
                    <a:pt x="23" y="149"/>
                    <a:pt x="25" y="153"/>
                    <a:pt x="28" y="156"/>
                  </a:cubicBezTo>
                  <a:cubicBezTo>
                    <a:pt x="30" y="159"/>
                    <a:pt x="32" y="162"/>
                    <a:pt x="35" y="166"/>
                  </a:cubicBezTo>
                  <a:cubicBezTo>
                    <a:pt x="37" y="165"/>
                    <a:pt x="41" y="162"/>
                    <a:pt x="44" y="159"/>
                  </a:cubicBezTo>
                  <a:cubicBezTo>
                    <a:pt x="47" y="156"/>
                    <a:pt x="50" y="154"/>
                    <a:pt x="52" y="152"/>
                  </a:cubicBezTo>
                  <a:cubicBezTo>
                    <a:pt x="58" y="148"/>
                    <a:pt x="65" y="145"/>
                    <a:pt x="71" y="143"/>
                  </a:cubicBezTo>
                  <a:cubicBezTo>
                    <a:pt x="72" y="142"/>
                    <a:pt x="73" y="142"/>
                    <a:pt x="75" y="141"/>
                  </a:cubicBezTo>
                  <a:cubicBezTo>
                    <a:pt x="76" y="140"/>
                    <a:pt x="78" y="139"/>
                    <a:pt x="80" y="138"/>
                  </a:cubicBezTo>
                  <a:cubicBezTo>
                    <a:pt x="92" y="133"/>
                    <a:pt x="104" y="128"/>
                    <a:pt x="116" y="115"/>
                  </a:cubicBezTo>
                  <a:cubicBezTo>
                    <a:pt x="117" y="114"/>
                    <a:pt x="117" y="114"/>
                    <a:pt x="117" y="114"/>
                  </a:cubicBezTo>
                  <a:cubicBezTo>
                    <a:pt x="128" y="101"/>
                    <a:pt x="135" y="87"/>
                    <a:pt x="137" y="71"/>
                  </a:cubicBezTo>
                  <a:cubicBezTo>
                    <a:pt x="139" y="56"/>
                    <a:pt x="136" y="42"/>
                    <a:pt x="128"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7" name="Freeform 1656"/>
            <p:cNvSpPr>
              <a:spLocks noEditPoints="1"/>
            </p:cNvSpPr>
            <p:nvPr/>
          </p:nvSpPr>
          <p:spPr bwMode="auto">
            <a:xfrm>
              <a:off x="3648" y="1243"/>
              <a:ext cx="230" cy="227"/>
            </a:xfrm>
            <a:custGeom>
              <a:avLst/>
              <a:gdLst>
                <a:gd name="T0" fmla="*/ 139 w 139"/>
                <a:gd name="T1" fmla="*/ 78 h 137"/>
                <a:gd name="T2" fmla="*/ 139 w 139"/>
                <a:gd name="T3" fmla="*/ 59 h 137"/>
                <a:gd name="T4" fmla="*/ 125 w 139"/>
                <a:gd name="T5" fmla="*/ 56 h 137"/>
                <a:gd name="T6" fmla="*/ 122 w 139"/>
                <a:gd name="T7" fmla="*/ 46 h 137"/>
                <a:gd name="T8" fmla="*/ 131 w 139"/>
                <a:gd name="T9" fmla="*/ 35 h 137"/>
                <a:gd name="T10" fmla="*/ 120 w 139"/>
                <a:gd name="T11" fmla="*/ 20 h 137"/>
                <a:gd name="T12" fmla="*/ 107 w 139"/>
                <a:gd name="T13" fmla="*/ 26 h 137"/>
                <a:gd name="T14" fmla="*/ 98 w 139"/>
                <a:gd name="T15" fmla="*/ 20 h 137"/>
                <a:gd name="T16" fmla="*/ 100 w 139"/>
                <a:gd name="T17" fmla="*/ 5 h 137"/>
                <a:gd name="T18" fmla="*/ 82 w 139"/>
                <a:gd name="T19" fmla="*/ 0 h 137"/>
                <a:gd name="T20" fmla="*/ 75 w 139"/>
                <a:gd name="T21" fmla="*/ 12 h 137"/>
                <a:gd name="T22" fmla="*/ 70 w 139"/>
                <a:gd name="T23" fmla="*/ 12 h 137"/>
                <a:gd name="T24" fmla="*/ 64 w 139"/>
                <a:gd name="T25" fmla="*/ 12 h 137"/>
                <a:gd name="T26" fmla="*/ 57 w 139"/>
                <a:gd name="T27" fmla="*/ 0 h 137"/>
                <a:gd name="T28" fmla="*/ 39 w 139"/>
                <a:gd name="T29" fmla="*/ 5 h 137"/>
                <a:gd name="T30" fmla="*/ 41 w 139"/>
                <a:gd name="T31" fmla="*/ 20 h 137"/>
                <a:gd name="T32" fmla="*/ 32 w 139"/>
                <a:gd name="T33" fmla="*/ 26 h 137"/>
                <a:gd name="T34" fmla="*/ 19 w 139"/>
                <a:gd name="T35" fmla="*/ 20 h 137"/>
                <a:gd name="T36" fmla="*/ 8 w 139"/>
                <a:gd name="T37" fmla="*/ 35 h 137"/>
                <a:gd name="T38" fmla="*/ 18 w 139"/>
                <a:gd name="T39" fmla="*/ 46 h 137"/>
                <a:gd name="T40" fmla="*/ 14 w 139"/>
                <a:gd name="T41" fmla="*/ 57 h 137"/>
                <a:gd name="T42" fmla="*/ 0 w 139"/>
                <a:gd name="T43" fmla="*/ 60 h 137"/>
                <a:gd name="T44" fmla="*/ 0 w 139"/>
                <a:gd name="T45" fmla="*/ 78 h 137"/>
                <a:gd name="T46" fmla="*/ 14 w 139"/>
                <a:gd name="T47" fmla="*/ 81 h 137"/>
                <a:gd name="T48" fmla="*/ 18 w 139"/>
                <a:gd name="T49" fmla="*/ 91 h 137"/>
                <a:gd name="T50" fmla="*/ 8 w 139"/>
                <a:gd name="T51" fmla="*/ 102 h 137"/>
                <a:gd name="T52" fmla="*/ 19 w 139"/>
                <a:gd name="T53" fmla="*/ 117 h 137"/>
                <a:gd name="T54" fmla="*/ 32 w 139"/>
                <a:gd name="T55" fmla="*/ 111 h 137"/>
                <a:gd name="T56" fmla="*/ 41 w 139"/>
                <a:gd name="T57" fmla="*/ 118 h 137"/>
                <a:gd name="T58" fmla="*/ 40 w 139"/>
                <a:gd name="T59" fmla="*/ 132 h 137"/>
                <a:gd name="T60" fmla="*/ 57 w 139"/>
                <a:gd name="T61" fmla="*/ 137 h 137"/>
                <a:gd name="T62" fmla="*/ 64 w 139"/>
                <a:gd name="T63" fmla="*/ 125 h 137"/>
                <a:gd name="T64" fmla="*/ 70 w 139"/>
                <a:gd name="T65" fmla="*/ 125 h 137"/>
                <a:gd name="T66" fmla="*/ 75 w 139"/>
                <a:gd name="T67" fmla="*/ 125 h 137"/>
                <a:gd name="T68" fmla="*/ 82 w 139"/>
                <a:gd name="T69" fmla="*/ 137 h 137"/>
                <a:gd name="T70" fmla="*/ 100 w 139"/>
                <a:gd name="T71" fmla="*/ 132 h 137"/>
                <a:gd name="T72" fmla="*/ 98 w 139"/>
                <a:gd name="T73" fmla="*/ 118 h 137"/>
                <a:gd name="T74" fmla="*/ 107 w 139"/>
                <a:gd name="T75" fmla="*/ 111 h 137"/>
                <a:gd name="T76" fmla="*/ 120 w 139"/>
                <a:gd name="T77" fmla="*/ 117 h 137"/>
                <a:gd name="T78" fmla="*/ 131 w 139"/>
                <a:gd name="T79" fmla="*/ 102 h 137"/>
                <a:gd name="T80" fmla="*/ 122 w 139"/>
                <a:gd name="T81" fmla="*/ 91 h 137"/>
                <a:gd name="T82" fmla="*/ 125 w 139"/>
                <a:gd name="T83" fmla="*/ 81 h 137"/>
                <a:gd name="T84" fmla="*/ 139 w 139"/>
                <a:gd name="T85" fmla="*/ 78 h 137"/>
                <a:gd name="T86" fmla="*/ 70 w 139"/>
                <a:gd name="T87" fmla="*/ 109 h 137"/>
                <a:gd name="T88" fmla="*/ 29 w 139"/>
                <a:gd name="T89" fmla="*/ 69 h 137"/>
                <a:gd name="T90" fmla="*/ 70 w 139"/>
                <a:gd name="T91" fmla="*/ 28 h 137"/>
                <a:gd name="T92" fmla="*/ 110 w 139"/>
                <a:gd name="T93" fmla="*/ 69 h 137"/>
                <a:gd name="T94" fmla="*/ 70 w 139"/>
                <a:gd name="T95" fmla="*/ 109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9" h="137">
                  <a:moveTo>
                    <a:pt x="139" y="78"/>
                  </a:moveTo>
                  <a:cubicBezTo>
                    <a:pt x="139" y="59"/>
                    <a:pt x="139" y="59"/>
                    <a:pt x="139" y="59"/>
                  </a:cubicBezTo>
                  <a:cubicBezTo>
                    <a:pt x="125" y="56"/>
                    <a:pt x="125" y="56"/>
                    <a:pt x="125" y="56"/>
                  </a:cubicBezTo>
                  <a:cubicBezTo>
                    <a:pt x="124" y="53"/>
                    <a:pt x="123" y="49"/>
                    <a:pt x="122" y="46"/>
                  </a:cubicBezTo>
                  <a:cubicBezTo>
                    <a:pt x="131" y="35"/>
                    <a:pt x="131" y="35"/>
                    <a:pt x="131" y="35"/>
                  </a:cubicBezTo>
                  <a:cubicBezTo>
                    <a:pt x="120" y="20"/>
                    <a:pt x="120" y="20"/>
                    <a:pt x="120" y="20"/>
                  </a:cubicBezTo>
                  <a:cubicBezTo>
                    <a:pt x="107" y="26"/>
                    <a:pt x="107" y="26"/>
                    <a:pt x="107" y="26"/>
                  </a:cubicBezTo>
                  <a:cubicBezTo>
                    <a:pt x="104" y="24"/>
                    <a:pt x="101" y="21"/>
                    <a:pt x="98" y="20"/>
                  </a:cubicBezTo>
                  <a:cubicBezTo>
                    <a:pt x="100" y="5"/>
                    <a:pt x="100" y="5"/>
                    <a:pt x="100" y="5"/>
                  </a:cubicBezTo>
                  <a:cubicBezTo>
                    <a:pt x="82" y="0"/>
                    <a:pt x="82" y="0"/>
                    <a:pt x="82" y="0"/>
                  </a:cubicBezTo>
                  <a:cubicBezTo>
                    <a:pt x="75" y="12"/>
                    <a:pt x="75" y="12"/>
                    <a:pt x="75" y="12"/>
                  </a:cubicBezTo>
                  <a:cubicBezTo>
                    <a:pt x="73" y="12"/>
                    <a:pt x="71" y="12"/>
                    <a:pt x="70" y="12"/>
                  </a:cubicBezTo>
                  <a:cubicBezTo>
                    <a:pt x="68" y="12"/>
                    <a:pt x="66" y="12"/>
                    <a:pt x="64" y="12"/>
                  </a:cubicBezTo>
                  <a:cubicBezTo>
                    <a:pt x="57" y="0"/>
                    <a:pt x="57" y="0"/>
                    <a:pt x="57" y="0"/>
                  </a:cubicBezTo>
                  <a:cubicBezTo>
                    <a:pt x="39" y="5"/>
                    <a:pt x="39" y="5"/>
                    <a:pt x="39" y="5"/>
                  </a:cubicBezTo>
                  <a:cubicBezTo>
                    <a:pt x="41" y="20"/>
                    <a:pt x="41" y="20"/>
                    <a:pt x="41" y="20"/>
                  </a:cubicBezTo>
                  <a:cubicBezTo>
                    <a:pt x="38" y="21"/>
                    <a:pt x="35" y="24"/>
                    <a:pt x="32" y="26"/>
                  </a:cubicBezTo>
                  <a:cubicBezTo>
                    <a:pt x="19" y="20"/>
                    <a:pt x="19" y="20"/>
                    <a:pt x="19" y="20"/>
                  </a:cubicBezTo>
                  <a:cubicBezTo>
                    <a:pt x="8" y="35"/>
                    <a:pt x="8" y="35"/>
                    <a:pt x="8" y="35"/>
                  </a:cubicBezTo>
                  <a:cubicBezTo>
                    <a:pt x="18" y="46"/>
                    <a:pt x="18" y="46"/>
                    <a:pt x="18" y="46"/>
                  </a:cubicBezTo>
                  <a:cubicBezTo>
                    <a:pt x="16" y="49"/>
                    <a:pt x="15" y="53"/>
                    <a:pt x="14" y="57"/>
                  </a:cubicBezTo>
                  <a:cubicBezTo>
                    <a:pt x="0" y="60"/>
                    <a:pt x="0" y="60"/>
                    <a:pt x="0" y="60"/>
                  </a:cubicBezTo>
                  <a:cubicBezTo>
                    <a:pt x="0" y="78"/>
                    <a:pt x="0" y="78"/>
                    <a:pt x="0" y="78"/>
                  </a:cubicBezTo>
                  <a:cubicBezTo>
                    <a:pt x="14" y="81"/>
                    <a:pt x="14" y="81"/>
                    <a:pt x="14" y="81"/>
                  </a:cubicBezTo>
                  <a:cubicBezTo>
                    <a:pt x="15" y="84"/>
                    <a:pt x="16" y="88"/>
                    <a:pt x="18" y="91"/>
                  </a:cubicBezTo>
                  <a:cubicBezTo>
                    <a:pt x="8" y="102"/>
                    <a:pt x="8" y="102"/>
                    <a:pt x="8" y="102"/>
                  </a:cubicBezTo>
                  <a:cubicBezTo>
                    <a:pt x="19" y="117"/>
                    <a:pt x="19" y="117"/>
                    <a:pt x="19" y="117"/>
                  </a:cubicBezTo>
                  <a:cubicBezTo>
                    <a:pt x="32" y="111"/>
                    <a:pt x="32" y="111"/>
                    <a:pt x="32" y="111"/>
                  </a:cubicBezTo>
                  <a:cubicBezTo>
                    <a:pt x="35" y="113"/>
                    <a:pt x="38" y="116"/>
                    <a:pt x="41" y="118"/>
                  </a:cubicBezTo>
                  <a:cubicBezTo>
                    <a:pt x="40" y="132"/>
                    <a:pt x="40" y="132"/>
                    <a:pt x="40" y="132"/>
                  </a:cubicBezTo>
                  <a:cubicBezTo>
                    <a:pt x="57" y="137"/>
                    <a:pt x="57" y="137"/>
                    <a:pt x="57" y="137"/>
                  </a:cubicBezTo>
                  <a:cubicBezTo>
                    <a:pt x="64" y="125"/>
                    <a:pt x="64" y="125"/>
                    <a:pt x="64" y="125"/>
                  </a:cubicBezTo>
                  <a:cubicBezTo>
                    <a:pt x="66" y="125"/>
                    <a:pt x="68" y="125"/>
                    <a:pt x="70" y="125"/>
                  </a:cubicBezTo>
                  <a:cubicBezTo>
                    <a:pt x="72" y="125"/>
                    <a:pt x="73" y="125"/>
                    <a:pt x="75" y="125"/>
                  </a:cubicBezTo>
                  <a:cubicBezTo>
                    <a:pt x="82" y="137"/>
                    <a:pt x="82" y="137"/>
                    <a:pt x="82" y="137"/>
                  </a:cubicBezTo>
                  <a:cubicBezTo>
                    <a:pt x="100" y="132"/>
                    <a:pt x="100" y="132"/>
                    <a:pt x="100" y="132"/>
                  </a:cubicBezTo>
                  <a:cubicBezTo>
                    <a:pt x="98" y="118"/>
                    <a:pt x="98" y="118"/>
                    <a:pt x="98" y="118"/>
                  </a:cubicBezTo>
                  <a:cubicBezTo>
                    <a:pt x="101" y="116"/>
                    <a:pt x="105" y="113"/>
                    <a:pt x="107" y="111"/>
                  </a:cubicBezTo>
                  <a:cubicBezTo>
                    <a:pt x="120" y="117"/>
                    <a:pt x="120" y="117"/>
                    <a:pt x="120" y="117"/>
                  </a:cubicBezTo>
                  <a:cubicBezTo>
                    <a:pt x="131" y="102"/>
                    <a:pt x="131" y="102"/>
                    <a:pt x="131" y="102"/>
                  </a:cubicBezTo>
                  <a:cubicBezTo>
                    <a:pt x="122" y="91"/>
                    <a:pt x="122" y="91"/>
                    <a:pt x="122" y="91"/>
                  </a:cubicBezTo>
                  <a:cubicBezTo>
                    <a:pt x="123" y="88"/>
                    <a:pt x="124" y="84"/>
                    <a:pt x="125" y="81"/>
                  </a:cubicBezTo>
                  <a:lnTo>
                    <a:pt x="139" y="78"/>
                  </a:lnTo>
                  <a:close/>
                  <a:moveTo>
                    <a:pt x="70" y="109"/>
                  </a:moveTo>
                  <a:cubicBezTo>
                    <a:pt x="47" y="109"/>
                    <a:pt x="29" y="91"/>
                    <a:pt x="29" y="69"/>
                  </a:cubicBezTo>
                  <a:cubicBezTo>
                    <a:pt x="29" y="46"/>
                    <a:pt x="47" y="28"/>
                    <a:pt x="70" y="28"/>
                  </a:cubicBezTo>
                  <a:cubicBezTo>
                    <a:pt x="92" y="28"/>
                    <a:pt x="110" y="46"/>
                    <a:pt x="110" y="69"/>
                  </a:cubicBezTo>
                  <a:cubicBezTo>
                    <a:pt x="110" y="91"/>
                    <a:pt x="92" y="109"/>
                    <a:pt x="70" y="109"/>
                  </a:cubicBez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8" name="Freeform 1657"/>
            <p:cNvSpPr>
              <a:spLocks noEditPoints="1"/>
            </p:cNvSpPr>
            <p:nvPr/>
          </p:nvSpPr>
          <p:spPr bwMode="auto">
            <a:xfrm>
              <a:off x="3858" y="1206"/>
              <a:ext cx="137" cy="136"/>
            </a:xfrm>
            <a:custGeom>
              <a:avLst/>
              <a:gdLst>
                <a:gd name="T0" fmla="*/ 83 w 83"/>
                <a:gd name="T1" fmla="*/ 47 h 82"/>
                <a:gd name="T2" fmla="*/ 83 w 83"/>
                <a:gd name="T3" fmla="*/ 36 h 82"/>
                <a:gd name="T4" fmla="*/ 75 w 83"/>
                <a:gd name="T5" fmla="*/ 34 h 82"/>
                <a:gd name="T6" fmla="*/ 73 w 83"/>
                <a:gd name="T7" fmla="*/ 28 h 82"/>
                <a:gd name="T8" fmla="*/ 78 w 83"/>
                <a:gd name="T9" fmla="*/ 21 h 82"/>
                <a:gd name="T10" fmla="*/ 72 w 83"/>
                <a:gd name="T11" fmla="*/ 13 h 82"/>
                <a:gd name="T12" fmla="*/ 64 w 83"/>
                <a:gd name="T13" fmla="*/ 16 h 82"/>
                <a:gd name="T14" fmla="*/ 59 w 83"/>
                <a:gd name="T15" fmla="*/ 12 h 82"/>
                <a:gd name="T16" fmla="*/ 60 w 83"/>
                <a:gd name="T17" fmla="*/ 4 h 82"/>
                <a:gd name="T18" fmla="*/ 49 w 83"/>
                <a:gd name="T19" fmla="*/ 0 h 82"/>
                <a:gd name="T20" fmla="*/ 45 w 83"/>
                <a:gd name="T21" fmla="*/ 8 h 82"/>
                <a:gd name="T22" fmla="*/ 42 w 83"/>
                <a:gd name="T23" fmla="*/ 8 h 82"/>
                <a:gd name="T24" fmla="*/ 38 w 83"/>
                <a:gd name="T25" fmla="*/ 8 h 82"/>
                <a:gd name="T26" fmla="*/ 34 w 83"/>
                <a:gd name="T27" fmla="*/ 0 h 82"/>
                <a:gd name="T28" fmla="*/ 24 w 83"/>
                <a:gd name="T29" fmla="*/ 4 h 82"/>
                <a:gd name="T30" fmla="*/ 25 w 83"/>
                <a:gd name="T31" fmla="*/ 12 h 82"/>
                <a:gd name="T32" fmla="*/ 19 w 83"/>
                <a:gd name="T33" fmla="*/ 16 h 82"/>
                <a:gd name="T34" fmla="*/ 11 w 83"/>
                <a:gd name="T35" fmla="*/ 13 h 82"/>
                <a:gd name="T36" fmla="*/ 5 w 83"/>
                <a:gd name="T37" fmla="*/ 21 h 82"/>
                <a:gd name="T38" fmla="*/ 11 w 83"/>
                <a:gd name="T39" fmla="*/ 28 h 82"/>
                <a:gd name="T40" fmla="*/ 9 w 83"/>
                <a:gd name="T41" fmla="*/ 34 h 82"/>
                <a:gd name="T42" fmla="*/ 0 w 83"/>
                <a:gd name="T43" fmla="*/ 36 h 82"/>
                <a:gd name="T44" fmla="*/ 0 w 83"/>
                <a:gd name="T45" fmla="*/ 47 h 82"/>
                <a:gd name="T46" fmla="*/ 9 w 83"/>
                <a:gd name="T47" fmla="*/ 48 h 82"/>
                <a:gd name="T48" fmla="*/ 11 w 83"/>
                <a:gd name="T49" fmla="*/ 55 h 82"/>
                <a:gd name="T50" fmla="*/ 5 w 83"/>
                <a:gd name="T51" fmla="*/ 61 h 82"/>
                <a:gd name="T52" fmla="*/ 11 w 83"/>
                <a:gd name="T53" fmla="*/ 70 h 82"/>
                <a:gd name="T54" fmla="*/ 19 w 83"/>
                <a:gd name="T55" fmla="*/ 66 h 82"/>
                <a:gd name="T56" fmla="*/ 25 w 83"/>
                <a:gd name="T57" fmla="*/ 70 h 82"/>
                <a:gd name="T58" fmla="*/ 24 w 83"/>
                <a:gd name="T59" fmla="*/ 79 h 82"/>
                <a:gd name="T60" fmla="*/ 34 w 83"/>
                <a:gd name="T61" fmla="*/ 82 h 82"/>
                <a:gd name="T62" fmla="*/ 38 w 83"/>
                <a:gd name="T63" fmla="*/ 75 h 82"/>
                <a:gd name="T64" fmla="*/ 42 w 83"/>
                <a:gd name="T65" fmla="*/ 75 h 82"/>
                <a:gd name="T66" fmla="*/ 45 w 83"/>
                <a:gd name="T67" fmla="*/ 75 h 82"/>
                <a:gd name="T68" fmla="*/ 49 w 83"/>
                <a:gd name="T69" fmla="*/ 82 h 82"/>
                <a:gd name="T70" fmla="*/ 60 w 83"/>
                <a:gd name="T71" fmla="*/ 79 h 82"/>
                <a:gd name="T72" fmla="*/ 59 w 83"/>
                <a:gd name="T73" fmla="*/ 70 h 82"/>
                <a:gd name="T74" fmla="*/ 64 w 83"/>
                <a:gd name="T75" fmla="*/ 66 h 82"/>
                <a:gd name="T76" fmla="*/ 72 w 83"/>
                <a:gd name="T77" fmla="*/ 70 h 82"/>
                <a:gd name="T78" fmla="*/ 78 w 83"/>
                <a:gd name="T79" fmla="*/ 61 h 82"/>
                <a:gd name="T80" fmla="*/ 73 w 83"/>
                <a:gd name="T81" fmla="*/ 55 h 82"/>
                <a:gd name="T82" fmla="*/ 75 w 83"/>
                <a:gd name="T83" fmla="*/ 48 h 82"/>
                <a:gd name="T84" fmla="*/ 83 w 83"/>
                <a:gd name="T85" fmla="*/ 47 h 82"/>
                <a:gd name="T86" fmla="*/ 42 w 83"/>
                <a:gd name="T87" fmla="*/ 65 h 82"/>
                <a:gd name="T88" fmla="*/ 17 w 83"/>
                <a:gd name="T89" fmla="*/ 41 h 82"/>
                <a:gd name="T90" fmla="*/ 42 w 83"/>
                <a:gd name="T91" fmla="*/ 17 h 82"/>
                <a:gd name="T92" fmla="*/ 66 w 83"/>
                <a:gd name="T93" fmla="*/ 41 h 82"/>
                <a:gd name="T94" fmla="*/ 42 w 83"/>
                <a:gd name="T95" fmla="*/ 65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83" h="82">
                  <a:moveTo>
                    <a:pt x="83" y="47"/>
                  </a:moveTo>
                  <a:cubicBezTo>
                    <a:pt x="83" y="36"/>
                    <a:pt x="83" y="36"/>
                    <a:pt x="83" y="36"/>
                  </a:cubicBezTo>
                  <a:cubicBezTo>
                    <a:pt x="75" y="34"/>
                    <a:pt x="75" y="34"/>
                    <a:pt x="75" y="34"/>
                  </a:cubicBezTo>
                  <a:cubicBezTo>
                    <a:pt x="74" y="32"/>
                    <a:pt x="73" y="30"/>
                    <a:pt x="73" y="28"/>
                  </a:cubicBezTo>
                  <a:cubicBezTo>
                    <a:pt x="78" y="21"/>
                    <a:pt x="78" y="21"/>
                    <a:pt x="78" y="21"/>
                  </a:cubicBezTo>
                  <a:cubicBezTo>
                    <a:pt x="72" y="13"/>
                    <a:pt x="72" y="13"/>
                    <a:pt x="72" y="13"/>
                  </a:cubicBezTo>
                  <a:cubicBezTo>
                    <a:pt x="64" y="16"/>
                    <a:pt x="64" y="16"/>
                    <a:pt x="64" y="16"/>
                  </a:cubicBezTo>
                  <a:cubicBezTo>
                    <a:pt x="62" y="15"/>
                    <a:pt x="61" y="13"/>
                    <a:pt x="59" y="12"/>
                  </a:cubicBezTo>
                  <a:cubicBezTo>
                    <a:pt x="60" y="4"/>
                    <a:pt x="60" y="4"/>
                    <a:pt x="60" y="4"/>
                  </a:cubicBezTo>
                  <a:cubicBezTo>
                    <a:pt x="49" y="0"/>
                    <a:pt x="49" y="0"/>
                    <a:pt x="49" y="0"/>
                  </a:cubicBezTo>
                  <a:cubicBezTo>
                    <a:pt x="45" y="8"/>
                    <a:pt x="45" y="8"/>
                    <a:pt x="45" y="8"/>
                  </a:cubicBezTo>
                  <a:cubicBezTo>
                    <a:pt x="44" y="8"/>
                    <a:pt x="43" y="8"/>
                    <a:pt x="42" y="8"/>
                  </a:cubicBezTo>
                  <a:cubicBezTo>
                    <a:pt x="40" y="8"/>
                    <a:pt x="39" y="8"/>
                    <a:pt x="38" y="8"/>
                  </a:cubicBezTo>
                  <a:cubicBezTo>
                    <a:pt x="34" y="0"/>
                    <a:pt x="34" y="0"/>
                    <a:pt x="34" y="0"/>
                  </a:cubicBezTo>
                  <a:cubicBezTo>
                    <a:pt x="24" y="4"/>
                    <a:pt x="24" y="4"/>
                    <a:pt x="24" y="4"/>
                  </a:cubicBezTo>
                  <a:cubicBezTo>
                    <a:pt x="25" y="12"/>
                    <a:pt x="25" y="12"/>
                    <a:pt x="25" y="12"/>
                  </a:cubicBezTo>
                  <a:cubicBezTo>
                    <a:pt x="23" y="13"/>
                    <a:pt x="21" y="15"/>
                    <a:pt x="19" y="16"/>
                  </a:cubicBezTo>
                  <a:cubicBezTo>
                    <a:pt x="11" y="13"/>
                    <a:pt x="11" y="13"/>
                    <a:pt x="11" y="13"/>
                  </a:cubicBezTo>
                  <a:cubicBezTo>
                    <a:pt x="5" y="21"/>
                    <a:pt x="5" y="21"/>
                    <a:pt x="5" y="21"/>
                  </a:cubicBezTo>
                  <a:cubicBezTo>
                    <a:pt x="11" y="28"/>
                    <a:pt x="11" y="28"/>
                    <a:pt x="11" y="28"/>
                  </a:cubicBezTo>
                  <a:cubicBezTo>
                    <a:pt x="10" y="30"/>
                    <a:pt x="9" y="32"/>
                    <a:pt x="9" y="34"/>
                  </a:cubicBezTo>
                  <a:cubicBezTo>
                    <a:pt x="0" y="36"/>
                    <a:pt x="0" y="36"/>
                    <a:pt x="0" y="36"/>
                  </a:cubicBezTo>
                  <a:cubicBezTo>
                    <a:pt x="0" y="47"/>
                    <a:pt x="0" y="47"/>
                    <a:pt x="0" y="47"/>
                  </a:cubicBezTo>
                  <a:cubicBezTo>
                    <a:pt x="9" y="48"/>
                    <a:pt x="9" y="48"/>
                    <a:pt x="9" y="48"/>
                  </a:cubicBezTo>
                  <a:cubicBezTo>
                    <a:pt x="9" y="51"/>
                    <a:pt x="10" y="53"/>
                    <a:pt x="11" y="55"/>
                  </a:cubicBezTo>
                  <a:cubicBezTo>
                    <a:pt x="5" y="61"/>
                    <a:pt x="5" y="61"/>
                    <a:pt x="5" y="61"/>
                  </a:cubicBezTo>
                  <a:cubicBezTo>
                    <a:pt x="11" y="70"/>
                    <a:pt x="11" y="70"/>
                    <a:pt x="11" y="70"/>
                  </a:cubicBezTo>
                  <a:cubicBezTo>
                    <a:pt x="19" y="66"/>
                    <a:pt x="19" y="66"/>
                    <a:pt x="19" y="66"/>
                  </a:cubicBezTo>
                  <a:cubicBezTo>
                    <a:pt x="21" y="68"/>
                    <a:pt x="23" y="69"/>
                    <a:pt x="25" y="70"/>
                  </a:cubicBezTo>
                  <a:cubicBezTo>
                    <a:pt x="24" y="79"/>
                    <a:pt x="24" y="79"/>
                    <a:pt x="24" y="79"/>
                  </a:cubicBezTo>
                  <a:cubicBezTo>
                    <a:pt x="34" y="82"/>
                    <a:pt x="34" y="82"/>
                    <a:pt x="34" y="82"/>
                  </a:cubicBezTo>
                  <a:cubicBezTo>
                    <a:pt x="38" y="75"/>
                    <a:pt x="38" y="75"/>
                    <a:pt x="38" y="75"/>
                  </a:cubicBezTo>
                  <a:cubicBezTo>
                    <a:pt x="39" y="75"/>
                    <a:pt x="41" y="75"/>
                    <a:pt x="42" y="75"/>
                  </a:cubicBezTo>
                  <a:cubicBezTo>
                    <a:pt x="43" y="75"/>
                    <a:pt x="44" y="75"/>
                    <a:pt x="45" y="75"/>
                  </a:cubicBezTo>
                  <a:cubicBezTo>
                    <a:pt x="49" y="82"/>
                    <a:pt x="49" y="82"/>
                    <a:pt x="49" y="82"/>
                  </a:cubicBezTo>
                  <a:cubicBezTo>
                    <a:pt x="60" y="79"/>
                    <a:pt x="60" y="79"/>
                    <a:pt x="60" y="79"/>
                  </a:cubicBezTo>
                  <a:cubicBezTo>
                    <a:pt x="59" y="70"/>
                    <a:pt x="59" y="70"/>
                    <a:pt x="59" y="70"/>
                  </a:cubicBezTo>
                  <a:cubicBezTo>
                    <a:pt x="61" y="69"/>
                    <a:pt x="62" y="68"/>
                    <a:pt x="64" y="66"/>
                  </a:cubicBezTo>
                  <a:cubicBezTo>
                    <a:pt x="72" y="70"/>
                    <a:pt x="72" y="70"/>
                    <a:pt x="72" y="70"/>
                  </a:cubicBezTo>
                  <a:cubicBezTo>
                    <a:pt x="78" y="61"/>
                    <a:pt x="78" y="61"/>
                    <a:pt x="78" y="61"/>
                  </a:cubicBezTo>
                  <a:cubicBezTo>
                    <a:pt x="73" y="55"/>
                    <a:pt x="73" y="55"/>
                    <a:pt x="73" y="55"/>
                  </a:cubicBezTo>
                  <a:cubicBezTo>
                    <a:pt x="73" y="53"/>
                    <a:pt x="74" y="51"/>
                    <a:pt x="75" y="48"/>
                  </a:cubicBezTo>
                  <a:lnTo>
                    <a:pt x="83" y="47"/>
                  </a:lnTo>
                  <a:close/>
                  <a:moveTo>
                    <a:pt x="42" y="65"/>
                  </a:moveTo>
                  <a:cubicBezTo>
                    <a:pt x="28" y="65"/>
                    <a:pt x="17" y="55"/>
                    <a:pt x="17" y="41"/>
                  </a:cubicBezTo>
                  <a:cubicBezTo>
                    <a:pt x="17" y="28"/>
                    <a:pt x="28" y="17"/>
                    <a:pt x="42" y="17"/>
                  </a:cubicBezTo>
                  <a:cubicBezTo>
                    <a:pt x="55" y="17"/>
                    <a:pt x="66" y="28"/>
                    <a:pt x="66" y="41"/>
                  </a:cubicBezTo>
                  <a:cubicBezTo>
                    <a:pt x="66" y="55"/>
                    <a:pt x="55" y="65"/>
                    <a:pt x="42" y="65"/>
                  </a:cubicBezTo>
                  <a:close/>
                </a:path>
              </a:pathLst>
            </a:custGeom>
            <a:solidFill>
              <a:srgbClr val="F4EDE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9" name="Freeform 1658"/>
            <p:cNvSpPr/>
            <p:nvPr/>
          </p:nvSpPr>
          <p:spPr bwMode="auto">
            <a:xfrm>
              <a:off x="3810" y="1822"/>
              <a:ext cx="364" cy="643"/>
            </a:xfrm>
            <a:custGeom>
              <a:avLst/>
              <a:gdLst>
                <a:gd name="T0" fmla="*/ 0 w 220"/>
                <a:gd name="T1" fmla="*/ 252 h 388"/>
                <a:gd name="T2" fmla="*/ 22 w 220"/>
                <a:gd name="T3" fmla="*/ 179 h 388"/>
                <a:gd name="T4" fmla="*/ 64 w 220"/>
                <a:gd name="T5" fmla="*/ 162 h 388"/>
                <a:gd name="T6" fmla="*/ 104 w 220"/>
                <a:gd name="T7" fmla="*/ 164 h 388"/>
                <a:gd name="T8" fmla="*/ 118 w 220"/>
                <a:gd name="T9" fmla="*/ 160 h 388"/>
                <a:gd name="T10" fmla="*/ 119 w 220"/>
                <a:gd name="T11" fmla="*/ 101 h 388"/>
                <a:gd name="T12" fmla="*/ 116 w 220"/>
                <a:gd name="T13" fmla="*/ 91 h 388"/>
                <a:gd name="T14" fmla="*/ 124 w 220"/>
                <a:gd name="T15" fmla="*/ 60 h 388"/>
                <a:gd name="T16" fmla="*/ 128 w 220"/>
                <a:gd name="T17" fmla="*/ 55 h 388"/>
                <a:gd name="T18" fmla="*/ 151 w 220"/>
                <a:gd name="T19" fmla="*/ 16 h 388"/>
                <a:gd name="T20" fmla="*/ 148 w 220"/>
                <a:gd name="T21" fmla="*/ 0 h 388"/>
                <a:gd name="T22" fmla="*/ 159 w 220"/>
                <a:gd name="T23" fmla="*/ 10 h 388"/>
                <a:gd name="T24" fmla="*/ 163 w 220"/>
                <a:gd name="T25" fmla="*/ 1 h 388"/>
                <a:gd name="T26" fmla="*/ 167 w 220"/>
                <a:gd name="T27" fmla="*/ 11 h 388"/>
                <a:gd name="T28" fmla="*/ 192 w 220"/>
                <a:gd name="T29" fmla="*/ 25 h 388"/>
                <a:gd name="T30" fmla="*/ 207 w 220"/>
                <a:gd name="T31" fmla="*/ 46 h 388"/>
                <a:gd name="T32" fmla="*/ 213 w 220"/>
                <a:gd name="T33" fmla="*/ 79 h 388"/>
                <a:gd name="T34" fmla="*/ 205 w 220"/>
                <a:gd name="T35" fmla="*/ 116 h 388"/>
                <a:gd name="T36" fmla="*/ 204 w 220"/>
                <a:gd name="T37" fmla="*/ 130 h 388"/>
                <a:gd name="T38" fmla="*/ 192 w 220"/>
                <a:gd name="T39" fmla="*/ 149 h 388"/>
                <a:gd name="T40" fmla="*/ 188 w 220"/>
                <a:gd name="T41" fmla="*/ 151 h 388"/>
                <a:gd name="T42" fmla="*/ 175 w 220"/>
                <a:gd name="T43" fmla="*/ 179 h 388"/>
                <a:gd name="T44" fmla="*/ 174 w 220"/>
                <a:gd name="T45" fmla="*/ 201 h 388"/>
                <a:gd name="T46" fmla="*/ 182 w 220"/>
                <a:gd name="T47" fmla="*/ 228 h 388"/>
                <a:gd name="T48" fmla="*/ 209 w 220"/>
                <a:gd name="T49" fmla="*/ 266 h 388"/>
                <a:gd name="T50" fmla="*/ 219 w 220"/>
                <a:gd name="T51" fmla="*/ 309 h 388"/>
                <a:gd name="T52" fmla="*/ 210 w 220"/>
                <a:gd name="T53" fmla="*/ 388 h 388"/>
                <a:gd name="T54" fmla="*/ 0 w 220"/>
                <a:gd name="T55" fmla="*/ 252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0" h="388">
                  <a:moveTo>
                    <a:pt x="0" y="252"/>
                  </a:moveTo>
                  <a:cubicBezTo>
                    <a:pt x="0" y="252"/>
                    <a:pt x="8" y="202"/>
                    <a:pt x="22" y="179"/>
                  </a:cubicBezTo>
                  <a:cubicBezTo>
                    <a:pt x="35" y="156"/>
                    <a:pt x="41" y="153"/>
                    <a:pt x="64" y="162"/>
                  </a:cubicBezTo>
                  <a:cubicBezTo>
                    <a:pt x="86" y="171"/>
                    <a:pt x="100" y="166"/>
                    <a:pt x="104" y="164"/>
                  </a:cubicBezTo>
                  <a:cubicBezTo>
                    <a:pt x="108" y="161"/>
                    <a:pt x="114" y="160"/>
                    <a:pt x="118" y="160"/>
                  </a:cubicBezTo>
                  <a:cubicBezTo>
                    <a:pt x="118" y="160"/>
                    <a:pt x="125" y="127"/>
                    <a:pt x="119" y="101"/>
                  </a:cubicBezTo>
                  <a:cubicBezTo>
                    <a:pt x="119" y="101"/>
                    <a:pt x="116" y="96"/>
                    <a:pt x="116" y="91"/>
                  </a:cubicBezTo>
                  <a:cubicBezTo>
                    <a:pt x="117" y="87"/>
                    <a:pt x="119" y="66"/>
                    <a:pt x="124" y="60"/>
                  </a:cubicBezTo>
                  <a:cubicBezTo>
                    <a:pt x="124" y="60"/>
                    <a:pt x="127" y="58"/>
                    <a:pt x="128" y="55"/>
                  </a:cubicBezTo>
                  <a:cubicBezTo>
                    <a:pt x="128" y="52"/>
                    <a:pt x="132" y="27"/>
                    <a:pt x="151" y="16"/>
                  </a:cubicBezTo>
                  <a:cubicBezTo>
                    <a:pt x="151" y="16"/>
                    <a:pt x="157" y="9"/>
                    <a:pt x="148" y="0"/>
                  </a:cubicBezTo>
                  <a:cubicBezTo>
                    <a:pt x="148" y="0"/>
                    <a:pt x="153" y="0"/>
                    <a:pt x="159" y="10"/>
                  </a:cubicBezTo>
                  <a:cubicBezTo>
                    <a:pt x="159" y="10"/>
                    <a:pt x="158" y="1"/>
                    <a:pt x="163" y="1"/>
                  </a:cubicBezTo>
                  <a:cubicBezTo>
                    <a:pt x="163" y="1"/>
                    <a:pt x="158" y="10"/>
                    <a:pt x="167" y="11"/>
                  </a:cubicBezTo>
                  <a:cubicBezTo>
                    <a:pt x="175" y="12"/>
                    <a:pt x="186" y="16"/>
                    <a:pt x="192" y="25"/>
                  </a:cubicBezTo>
                  <a:cubicBezTo>
                    <a:pt x="198" y="33"/>
                    <a:pt x="198" y="40"/>
                    <a:pt x="207" y="46"/>
                  </a:cubicBezTo>
                  <a:cubicBezTo>
                    <a:pt x="215" y="53"/>
                    <a:pt x="214" y="72"/>
                    <a:pt x="213" y="79"/>
                  </a:cubicBezTo>
                  <a:cubicBezTo>
                    <a:pt x="212" y="85"/>
                    <a:pt x="205" y="112"/>
                    <a:pt x="205" y="116"/>
                  </a:cubicBezTo>
                  <a:cubicBezTo>
                    <a:pt x="206" y="121"/>
                    <a:pt x="206" y="124"/>
                    <a:pt x="204" y="130"/>
                  </a:cubicBezTo>
                  <a:cubicBezTo>
                    <a:pt x="202" y="136"/>
                    <a:pt x="194" y="150"/>
                    <a:pt x="192" y="149"/>
                  </a:cubicBezTo>
                  <a:cubicBezTo>
                    <a:pt x="190" y="148"/>
                    <a:pt x="188" y="150"/>
                    <a:pt x="188" y="151"/>
                  </a:cubicBezTo>
                  <a:cubicBezTo>
                    <a:pt x="187" y="152"/>
                    <a:pt x="176" y="171"/>
                    <a:pt x="175" y="179"/>
                  </a:cubicBezTo>
                  <a:cubicBezTo>
                    <a:pt x="173" y="187"/>
                    <a:pt x="170" y="197"/>
                    <a:pt x="174" y="201"/>
                  </a:cubicBezTo>
                  <a:cubicBezTo>
                    <a:pt x="178" y="206"/>
                    <a:pt x="180" y="221"/>
                    <a:pt x="182" y="228"/>
                  </a:cubicBezTo>
                  <a:cubicBezTo>
                    <a:pt x="184" y="235"/>
                    <a:pt x="202" y="254"/>
                    <a:pt x="209" y="266"/>
                  </a:cubicBezTo>
                  <a:cubicBezTo>
                    <a:pt x="216" y="278"/>
                    <a:pt x="220" y="280"/>
                    <a:pt x="219" y="309"/>
                  </a:cubicBezTo>
                  <a:cubicBezTo>
                    <a:pt x="217" y="339"/>
                    <a:pt x="215" y="369"/>
                    <a:pt x="210" y="388"/>
                  </a:cubicBezTo>
                  <a:lnTo>
                    <a:pt x="0" y="2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8" name="矩形 7"/>
          <p:cNvSpPr/>
          <p:nvPr userDrawn="1"/>
        </p:nvSpPr>
        <p:spPr>
          <a:xfrm>
            <a:off x="0" y="1234466"/>
            <a:ext cx="12192000" cy="5623534"/>
          </a:xfrm>
          <a:prstGeom prst="rect">
            <a:avLst/>
          </a:prstGeom>
          <a:solidFill>
            <a:srgbClr val="F5F5F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0" algn="ctr" defTabSz="914400" eaLnBrk="1" latinLnBrk="0" hangingPunct="1"/>
            <a:endParaRPr lang="zh-CN" altLang="en-US" sz="1800"/>
          </a:p>
        </p:txBody>
      </p:sp>
      <p:sp>
        <p:nvSpPr>
          <p:cNvPr id="1027" name="Text Placeholder 2"/>
          <p:cNvSpPr>
            <a:spLocks noGrp="1"/>
          </p:cNvSpPr>
          <p:nvPr>
            <p:ph type="body" idx="1"/>
          </p:nvPr>
        </p:nvSpPr>
        <p:spPr bwMode="auto">
          <a:xfrm>
            <a:off x="754063" y="1510145"/>
            <a:ext cx="10680700" cy="4846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fld id="{EEE407F6-43BC-4ED3-AE83-C5AE7025F527}"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fld id="{DF0AED0E-59F6-4A46-B703-AE7EE0C4450E}" type="slidenum">
              <a:rPr lang="zh-CN" altLang="en-US" smtClean="0"/>
            </a:fld>
            <a:endParaRPr lang="zh-CN" altLang="en-US"/>
          </a:p>
        </p:txBody>
      </p:sp>
      <p:sp>
        <p:nvSpPr>
          <p:cNvPr id="1031" name="Title Placeholder 1"/>
          <p:cNvSpPr>
            <a:spLocks noGrp="1"/>
          </p:cNvSpPr>
          <p:nvPr>
            <p:ph type="title"/>
          </p:nvPr>
        </p:nvSpPr>
        <p:spPr bwMode="auto">
          <a:xfrm>
            <a:off x="754063" y="276859"/>
            <a:ext cx="9581259" cy="848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dirty="0"/>
              <a:t>单击此处编辑母版标题样式</a:t>
            </a:r>
            <a:endParaRPr lang="en-US" altLang="zh-CN" dirty="0"/>
          </a:p>
        </p:txBody>
      </p:sp>
      <p:grpSp>
        <p:nvGrpSpPr>
          <p:cNvPr id="181" name="组合 180"/>
          <p:cNvGrpSpPr/>
          <p:nvPr userDrawn="1"/>
        </p:nvGrpSpPr>
        <p:grpSpPr>
          <a:xfrm>
            <a:off x="9694810" y="110138"/>
            <a:ext cx="828164" cy="646860"/>
            <a:chOff x="12343859" y="148847"/>
            <a:chExt cx="1802401" cy="1407815"/>
          </a:xfrm>
        </p:grpSpPr>
        <p:sp>
          <p:nvSpPr>
            <p:cNvPr id="182" name="Freeform 1493"/>
            <p:cNvSpPr/>
            <p:nvPr/>
          </p:nvSpPr>
          <p:spPr bwMode="auto">
            <a:xfrm>
              <a:off x="12343859" y="356721"/>
              <a:ext cx="840208" cy="1104095"/>
            </a:xfrm>
            <a:custGeom>
              <a:avLst/>
              <a:gdLst>
                <a:gd name="T0" fmla="*/ 0 w 675"/>
                <a:gd name="T1" fmla="*/ 887 h 887"/>
                <a:gd name="T2" fmla="*/ 210 w 675"/>
                <a:gd name="T3" fmla="*/ 255 h 887"/>
                <a:gd name="T4" fmla="*/ 675 w 675"/>
                <a:gd name="T5" fmla="*/ 0 h 887"/>
                <a:gd name="T6" fmla="*/ 473 w 675"/>
                <a:gd name="T7" fmla="*/ 603 h 887"/>
                <a:gd name="T8" fmla="*/ 0 w 675"/>
                <a:gd name="T9" fmla="*/ 887 h 887"/>
              </a:gdLst>
              <a:ahLst/>
              <a:cxnLst>
                <a:cxn ang="0">
                  <a:pos x="T0" y="T1"/>
                </a:cxn>
                <a:cxn ang="0">
                  <a:pos x="T2" y="T3"/>
                </a:cxn>
                <a:cxn ang="0">
                  <a:pos x="T4" y="T5"/>
                </a:cxn>
                <a:cxn ang="0">
                  <a:pos x="T6" y="T7"/>
                </a:cxn>
                <a:cxn ang="0">
                  <a:pos x="T8" y="T9"/>
                </a:cxn>
              </a:cxnLst>
              <a:rect l="0" t="0" r="r" b="b"/>
              <a:pathLst>
                <a:path w="675" h="887">
                  <a:moveTo>
                    <a:pt x="0" y="887"/>
                  </a:moveTo>
                  <a:lnTo>
                    <a:pt x="210" y="255"/>
                  </a:lnTo>
                  <a:lnTo>
                    <a:pt x="675" y="0"/>
                  </a:lnTo>
                  <a:lnTo>
                    <a:pt x="473" y="603"/>
                  </a:lnTo>
                  <a:lnTo>
                    <a:pt x="0" y="8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183" name="Picture 1576"/>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13886108" y="511070"/>
              <a:ext cx="18671" cy="24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 name="Picture 1577"/>
            <p:cNvPicPr>
              <a:picLocks noChangeAspect="1"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12926404" y="773713"/>
              <a:ext cx="550181" cy="339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1578"/>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13464137" y="519783"/>
              <a:ext cx="434419" cy="26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Freeform 1580"/>
            <p:cNvSpPr/>
            <p:nvPr/>
          </p:nvSpPr>
          <p:spPr bwMode="auto">
            <a:xfrm>
              <a:off x="12926404" y="356721"/>
              <a:ext cx="257664" cy="748096"/>
            </a:xfrm>
            <a:custGeom>
              <a:avLst/>
              <a:gdLst>
                <a:gd name="T0" fmla="*/ 207 w 207"/>
                <a:gd name="T1" fmla="*/ 0 h 601"/>
                <a:gd name="T2" fmla="*/ 205 w 207"/>
                <a:gd name="T3" fmla="*/ 0 h 601"/>
                <a:gd name="T4" fmla="*/ 195 w 207"/>
                <a:gd name="T5" fmla="*/ 12 h 601"/>
                <a:gd name="T6" fmla="*/ 0 w 207"/>
                <a:gd name="T7" fmla="*/ 601 h 601"/>
                <a:gd name="T8" fmla="*/ 8 w 207"/>
                <a:gd name="T9" fmla="*/ 596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205" y="0"/>
                  </a:lnTo>
                  <a:lnTo>
                    <a:pt x="195" y="12"/>
                  </a:lnTo>
                  <a:lnTo>
                    <a:pt x="0" y="601"/>
                  </a:lnTo>
                  <a:lnTo>
                    <a:pt x="8" y="596"/>
                  </a:lnTo>
                  <a:lnTo>
                    <a:pt x="207" y="0"/>
                  </a:lnTo>
                  <a:close/>
                </a:path>
              </a:pathLst>
            </a:custGeom>
            <a:solidFill>
              <a:srgbClr val="303E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7" name="Freeform 1581"/>
            <p:cNvSpPr/>
            <p:nvPr/>
          </p:nvSpPr>
          <p:spPr bwMode="auto">
            <a:xfrm>
              <a:off x="12926404" y="356721"/>
              <a:ext cx="257664" cy="748096"/>
            </a:xfrm>
            <a:custGeom>
              <a:avLst/>
              <a:gdLst>
                <a:gd name="T0" fmla="*/ 207 w 207"/>
                <a:gd name="T1" fmla="*/ 0 h 601"/>
                <a:gd name="T2" fmla="*/ 205 w 207"/>
                <a:gd name="T3" fmla="*/ 0 h 601"/>
                <a:gd name="T4" fmla="*/ 195 w 207"/>
                <a:gd name="T5" fmla="*/ 12 h 601"/>
                <a:gd name="T6" fmla="*/ 0 w 207"/>
                <a:gd name="T7" fmla="*/ 601 h 601"/>
                <a:gd name="T8" fmla="*/ 8 w 207"/>
                <a:gd name="T9" fmla="*/ 596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205" y="0"/>
                  </a:lnTo>
                  <a:lnTo>
                    <a:pt x="195" y="12"/>
                  </a:lnTo>
                  <a:lnTo>
                    <a:pt x="0" y="601"/>
                  </a:lnTo>
                  <a:lnTo>
                    <a:pt x="8" y="596"/>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8" name="Freeform 1582"/>
            <p:cNvSpPr/>
            <p:nvPr/>
          </p:nvSpPr>
          <p:spPr bwMode="auto">
            <a:xfrm>
              <a:off x="12936362" y="356721"/>
              <a:ext cx="247706" cy="741872"/>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close/>
                </a:path>
              </a:pathLst>
            </a:custGeom>
            <a:solidFill>
              <a:srgbClr val="24302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9" name="Freeform 1583"/>
            <p:cNvSpPr/>
            <p:nvPr/>
          </p:nvSpPr>
          <p:spPr bwMode="auto">
            <a:xfrm>
              <a:off x="12936362" y="356721"/>
              <a:ext cx="247706" cy="741872"/>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0" name="Freeform 1584"/>
            <p:cNvSpPr/>
            <p:nvPr/>
          </p:nvSpPr>
          <p:spPr bwMode="auto">
            <a:xfrm>
              <a:off x="13184067" y="354231"/>
              <a:ext cx="0" cy="249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close/>
                </a:path>
              </a:pathLst>
            </a:custGeom>
            <a:solidFill>
              <a:srgbClr val="2436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1" name="Freeform 1585"/>
            <p:cNvSpPr/>
            <p:nvPr/>
          </p:nvSpPr>
          <p:spPr bwMode="auto">
            <a:xfrm>
              <a:off x="13184067" y="354231"/>
              <a:ext cx="0" cy="2490"/>
            </a:xfrm>
            <a:custGeom>
              <a:avLst/>
              <a:gdLst>
                <a:gd name="T0" fmla="*/ 0 h 2"/>
                <a:gd name="T1" fmla="*/ 0 h 2"/>
                <a:gd name="T2" fmla="*/ 2 h 2"/>
                <a:gd name="T3" fmla="*/ 0 h 2"/>
              </a:gdLst>
              <a:ahLst/>
              <a:cxnLst>
                <a:cxn ang="0">
                  <a:pos x="0" y="T0"/>
                </a:cxn>
                <a:cxn ang="0">
                  <a:pos x="0" y="T1"/>
                </a:cxn>
                <a:cxn ang="0">
                  <a:pos x="0" y="T2"/>
                </a:cxn>
                <a:cxn ang="0">
                  <a:pos x="0" y="T3"/>
                </a:cxn>
              </a:cxnLst>
              <a:rect l="0" t="0" r="r" b="b"/>
              <a:pathLst>
                <a:path h="2">
                  <a:moveTo>
                    <a:pt x="0" y="0"/>
                  </a:moveTo>
                  <a:lnTo>
                    <a:pt x="0" y="0"/>
                  </a:lnTo>
                  <a:lnTo>
                    <a:pt x="0"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2" name="Freeform 1586"/>
            <p:cNvSpPr/>
            <p:nvPr/>
          </p:nvSpPr>
          <p:spPr bwMode="auto">
            <a:xfrm>
              <a:off x="13181578" y="354231"/>
              <a:ext cx="2490" cy="2490"/>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close/>
                </a:path>
              </a:pathLst>
            </a:custGeom>
            <a:solidFill>
              <a:srgbClr val="3C474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3" name="Freeform 1587"/>
            <p:cNvSpPr/>
            <p:nvPr/>
          </p:nvSpPr>
          <p:spPr bwMode="auto">
            <a:xfrm>
              <a:off x="13181578" y="354231"/>
              <a:ext cx="2490" cy="2490"/>
            </a:xfrm>
            <a:custGeom>
              <a:avLst/>
              <a:gdLst>
                <a:gd name="T0" fmla="*/ 2 w 2"/>
                <a:gd name="T1" fmla="*/ 0 h 2"/>
                <a:gd name="T2" fmla="*/ 0 w 2"/>
                <a:gd name="T3" fmla="*/ 2 h 2"/>
                <a:gd name="T4" fmla="*/ 2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4" name="Freeform 1588"/>
            <p:cNvSpPr/>
            <p:nvPr/>
          </p:nvSpPr>
          <p:spPr bwMode="auto">
            <a:xfrm>
              <a:off x="12922669" y="1104817"/>
              <a:ext cx="12448" cy="8713"/>
            </a:xfrm>
            <a:custGeom>
              <a:avLst/>
              <a:gdLst>
                <a:gd name="T0" fmla="*/ 10 w 10"/>
                <a:gd name="T1" fmla="*/ 0 h 7"/>
                <a:gd name="T2" fmla="*/ 0 w 10"/>
                <a:gd name="T3" fmla="*/ 7 h 7"/>
                <a:gd name="T4" fmla="*/ 0 w 10"/>
                <a:gd name="T5" fmla="*/ 7 h 7"/>
                <a:gd name="T6" fmla="*/ 8 w 10"/>
                <a:gd name="T7" fmla="*/ 2 h 7"/>
                <a:gd name="T8" fmla="*/ 10 w 10"/>
                <a:gd name="T9" fmla="*/ 0 h 7"/>
              </a:gdLst>
              <a:ahLst/>
              <a:cxnLst>
                <a:cxn ang="0">
                  <a:pos x="T0" y="T1"/>
                </a:cxn>
                <a:cxn ang="0">
                  <a:pos x="T2" y="T3"/>
                </a:cxn>
                <a:cxn ang="0">
                  <a:pos x="T4" y="T5"/>
                </a:cxn>
                <a:cxn ang="0">
                  <a:pos x="T6" y="T7"/>
                </a:cxn>
                <a:cxn ang="0">
                  <a:pos x="T8" y="T9"/>
                </a:cxn>
              </a:cxnLst>
              <a:rect l="0" t="0" r="r" b="b"/>
              <a:pathLst>
                <a:path w="10" h="7">
                  <a:moveTo>
                    <a:pt x="10" y="0"/>
                  </a:moveTo>
                  <a:lnTo>
                    <a:pt x="0" y="7"/>
                  </a:lnTo>
                  <a:lnTo>
                    <a:pt x="0" y="7"/>
                  </a:lnTo>
                  <a:lnTo>
                    <a:pt x="8" y="2"/>
                  </a:lnTo>
                  <a:lnTo>
                    <a:pt x="10" y="0"/>
                  </a:lnTo>
                  <a:close/>
                </a:path>
              </a:pathLst>
            </a:custGeom>
            <a:solidFill>
              <a:srgbClr val="303E3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5" name="Freeform 1589"/>
            <p:cNvSpPr/>
            <p:nvPr/>
          </p:nvSpPr>
          <p:spPr bwMode="auto">
            <a:xfrm>
              <a:off x="12922669" y="1104817"/>
              <a:ext cx="12448" cy="8713"/>
            </a:xfrm>
            <a:custGeom>
              <a:avLst/>
              <a:gdLst>
                <a:gd name="T0" fmla="*/ 10 w 10"/>
                <a:gd name="T1" fmla="*/ 0 h 7"/>
                <a:gd name="T2" fmla="*/ 0 w 10"/>
                <a:gd name="T3" fmla="*/ 7 h 7"/>
                <a:gd name="T4" fmla="*/ 0 w 10"/>
                <a:gd name="T5" fmla="*/ 7 h 7"/>
                <a:gd name="T6" fmla="*/ 8 w 10"/>
                <a:gd name="T7" fmla="*/ 2 h 7"/>
                <a:gd name="T8" fmla="*/ 10 w 10"/>
                <a:gd name="T9" fmla="*/ 0 h 7"/>
              </a:gdLst>
              <a:ahLst/>
              <a:cxnLst>
                <a:cxn ang="0">
                  <a:pos x="T0" y="T1"/>
                </a:cxn>
                <a:cxn ang="0">
                  <a:pos x="T2" y="T3"/>
                </a:cxn>
                <a:cxn ang="0">
                  <a:pos x="T4" y="T5"/>
                </a:cxn>
                <a:cxn ang="0">
                  <a:pos x="T6" y="T7"/>
                </a:cxn>
                <a:cxn ang="0">
                  <a:pos x="T8" y="T9"/>
                </a:cxn>
              </a:cxnLst>
              <a:rect l="0" t="0" r="r" b="b"/>
              <a:pathLst>
                <a:path w="10" h="7">
                  <a:moveTo>
                    <a:pt x="10" y="0"/>
                  </a:moveTo>
                  <a:lnTo>
                    <a:pt x="0" y="7"/>
                  </a:lnTo>
                  <a:lnTo>
                    <a:pt x="0" y="7"/>
                  </a:lnTo>
                  <a:lnTo>
                    <a:pt x="8" y="2"/>
                  </a:lnTo>
                  <a:lnTo>
                    <a:pt x="1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196" name="Picture 1590"/>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12915201" y="1089880"/>
              <a:ext cx="29874" cy="31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7" name="Freeform 1591"/>
            <p:cNvSpPr/>
            <p:nvPr/>
          </p:nvSpPr>
          <p:spPr bwMode="auto">
            <a:xfrm>
              <a:off x="13184067" y="350497"/>
              <a:ext cx="9958" cy="6224"/>
            </a:xfrm>
            <a:custGeom>
              <a:avLst/>
              <a:gdLst>
                <a:gd name="T0" fmla="*/ 8 w 8"/>
                <a:gd name="T1" fmla="*/ 0 h 5"/>
                <a:gd name="T2" fmla="*/ 0 w 8"/>
                <a:gd name="T3" fmla="*/ 5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5"/>
                  </a:lnTo>
                  <a:lnTo>
                    <a:pt x="0" y="5"/>
                  </a:lnTo>
                  <a:lnTo>
                    <a:pt x="8" y="0"/>
                  </a:lnTo>
                  <a:lnTo>
                    <a:pt x="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8" name="Freeform 1592"/>
            <p:cNvSpPr/>
            <p:nvPr/>
          </p:nvSpPr>
          <p:spPr bwMode="auto">
            <a:xfrm>
              <a:off x="13184067" y="350497"/>
              <a:ext cx="9958" cy="6224"/>
            </a:xfrm>
            <a:custGeom>
              <a:avLst/>
              <a:gdLst>
                <a:gd name="T0" fmla="*/ 8 w 8"/>
                <a:gd name="T1" fmla="*/ 0 h 5"/>
                <a:gd name="T2" fmla="*/ 0 w 8"/>
                <a:gd name="T3" fmla="*/ 5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5"/>
                  </a:lnTo>
                  <a:lnTo>
                    <a:pt x="0" y="5"/>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9" name="Freeform 1593"/>
            <p:cNvSpPr/>
            <p:nvPr/>
          </p:nvSpPr>
          <p:spPr bwMode="auto">
            <a:xfrm>
              <a:off x="12936362" y="350497"/>
              <a:ext cx="257664" cy="748096"/>
            </a:xfrm>
            <a:custGeom>
              <a:avLst/>
              <a:gdLst>
                <a:gd name="T0" fmla="*/ 207 w 207"/>
                <a:gd name="T1" fmla="*/ 0 h 601"/>
                <a:gd name="T2" fmla="*/ 199 w 207"/>
                <a:gd name="T3" fmla="*/ 5 h 601"/>
                <a:gd name="T4" fmla="*/ 0 w 207"/>
                <a:gd name="T5" fmla="*/ 601 h 601"/>
                <a:gd name="T6" fmla="*/ 9 w 207"/>
                <a:gd name="T7" fmla="*/ 594 h 601"/>
                <a:gd name="T8" fmla="*/ 9 w 207"/>
                <a:gd name="T9" fmla="*/ 594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199" y="5"/>
                  </a:lnTo>
                  <a:lnTo>
                    <a:pt x="0" y="601"/>
                  </a:lnTo>
                  <a:lnTo>
                    <a:pt x="9" y="594"/>
                  </a:lnTo>
                  <a:lnTo>
                    <a:pt x="9" y="594"/>
                  </a:lnTo>
                  <a:lnTo>
                    <a:pt x="207" y="0"/>
                  </a:lnTo>
                  <a:close/>
                </a:path>
              </a:pathLst>
            </a:custGeom>
            <a:solidFill>
              <a:srgbClr val="5C7B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0" name="Freeform 1594"/>
            <p:cNvSpPr/>
            <p:nvPr/>
          </p:nvSpPr>
          <p:spPr bwMode="auto">
            <a:xfrm>
              <a:off x="12936362" y="350497"/>
              <a:ext cx="257664" cy="748096"/>
            </a:xfrm>
            <a:custGeom>
              <a:avLst/>
              <a:gdLst>
                <a:gd name="T0" fmla="*/ 207 w 207"/>
                <a:gd name="T1" fmla="*/ 0 h 601"/>
                <a:gd name="T2" fmla="*/ 199 w 207"/>
                <a:gd name="T3" fmla="*/ 5 h 601"/>
                <a:gd name="T4" fmla="*/ 0 w 207"/>
                <a:gd name="T5" fmla="*/ 601 h 601"/>
                <a:gd name="T6" fmla="*/ 9 w 207"/>
                <a:gd name="T7" fmla="*/ 594 h 601"/>
                <a:gd name="T8" fmla="*/ 9 w 207"/>
                <a:gd name="T9" fmla="*/ 594 h 601"/>
                <a:gd name="T10" fmla="*/ 207 w 207"/>
                <a:gd name="T11" fmla="*/ 0 h 601"/>
              </a:gdLst>
              <a:ahLst/>
              <a:cxnLst>
                <a:cxn ang="0">
                  <a:pos x="T0" y="T1"/>
                </a:cxn>
                <a:cxn ang="0">
                  <a:pos x="T2" y="T3"/>
                </a:cxn>
                <a:cxn ang="0">
                  <a:pos x="T4" y="T5"/>
                </a:cxn>
                <a:cxn ang="0">
                  <a:pos x="T6" y="T7"/>
                </a:cxn>
                <a:cxn ang="0">
                  <a:pos x="T8" y="T9"/>
                </a:cxn>
                <a:cxn ang="0">
                  <a:pos x="T10" y="T11"/>
                </a:cxn>
              </a:cxnLst>
              <a:rect l="0" t="0" r="r" b="b"/>
              <a:pathLst>
                <a:path w="207" h="601">
                  <a:moveTo>
                    <a:pt x="207" y="0"/>
                  </a:moveTo>
                  <a:lnTo>
                    <a:pt x="199" y="5"/>
                  </a:lnTo>
                  <a:lnTo>
                    <a:pt x="0" y="601"/>
                  </a:lnTo>
                  <a:lnTo>
                    <a:pt x="9" y="594"/>
                  </a:lnTo>
                  <a:lnTo>
                    <a:pt x="9" y="594"/>
                  </a:lnTo>
                  <a:lnTo>
                    <a:pt x="20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1" name="Freeform 1595"/>
            <p:cNvSpPr/>
            <p:nvPr/>
          </p:nvSpPr>
          <p:spPr bwMode="auto">
            <a:xfrm>
              <a:off x="13184067" y="350497"/>
              <a:ext cx="9958" cy="6224"/>
            </a:xfrm>
            <a:custGeom>
              <a:avLst/>
              <a:gdLst>
                <a:gd name="T0" fmla="*/ 8 w 8"/>
                <a:gd name="T1" fmla="*/ 0 h 5"/>
                <a:gd name="T2" fmla="*/ 0 w 8"/>
                <a:gd name="T3" fmla="*/ 3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3"/>
                  </a:lnTo>
                  <a:lnTo>
                    <a:pt x="0" y="5"/>
                  </a:lnTo>
                  <a:lnTo>
                    <a:pt x="8" y="0"/>
                  </a:lnTo>
                  <a:lnTo>
                    <a:pt x="8" y="0"/>
                  </a:lnTo>
                  <a:close/>
                </a:path>
              </a:pathLst>
            </a:custGeom>
            <a:solidFill>
              <a:srgbClr val="5C8A7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2" name="Freeform 1596"/>
            <p:cNvSpPr/>
            <p:nvPr/>
          </p:nvSpPr>
          <p:spPr bwMode="auto">
            <a:xfrm>
              <a:off x="13184067" y="350497"/>
              <a:ext cx="9958" cy="6224"/>
            </a:xfrm>
            <a:custGeom>
              <a:avLst/>
              <a:gdLst>
                <a:gd name="T0" fmla="*/ 8 w 8"/>
                <a:gd name="T1" fmla="*/ 0 h 5"/>
                <a:gd name="T2" fmla="*/ 0 w 8"/>
                <a:gd name="T3" fmla="*/ 3 h 5"/>
                <a:gd name="T4" fmla="*/ 0 w 8"/>
                <a:gd name="T5" fmla="*/ 5 h 5"/>
                <a:gd name="T6" fmla="*/ 8 w 8"/>
                <a:gd name="T7" fmla="*/ 0 h 5"/>
                <a:gd name="T8" fmla="*/ 8 w 8"/>
                <a:gd name="T9" fmla="*/ 0 h 5"/>
              </a:gdLst>
              <a:ahLst/>
              <a:cxnLst>
                <a:cxn ang="0">
                  <a:pos x="T0" y="T1"/>
                </a:cxn>
                <a:cxn ang="0">
                  <a:pos x="T2" y="T3"/>
                </a:cxn>
                <a:cxn ang="0">
                  <a:pos x="T4" y="T5"/>
                </a:cxn>
                <a:cxn ang="0">
                  <a:pos x="T6" y="T7"/>
                </a:cxn>
                <a:cxn ang="0">
                  <a:pos x="T8" y="T9"/>
                </a:cxn>
              </a:cxnLst>
              <a:rect l="0" t="0" r="r" b="b"/>
              <a:pathLst>
                <a:path w="8" h="5">
                  <a:moveTo>
                    <a:pt x="8" y="0"/>
                  </a:moveTo>
                  <a:lnTo>
                    <a:pt x="0" y="3"/>
                  </a:lnTo>
                  <a:lnTo>
                    <a:pt x="0" y="5"/>
                  </a:lnTo>
                  <a:lnTo>
                    <a:pt x="8" y="0"/>
                  </a:lnTo>
                  <a:lnTo>
                    <a:pt x="8"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3" name="Freeform 1597"/>
            <p:cNvSpPr/>
            <p:nvPr/>
          </p:nvSpPr>
          <p:spPr bwMode="auto">
            <a:xfrm>
              <a:off x="12932627" y="1104817"/>
              <a:ext cx="2490" cy="2490"/>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close/>
                </a:path>
              </a:pathLst>
            </a:custGeom>
            <a:solidFill>
              <a:srgbClr val="5C7B6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4" name="Freeform 1598"/>
            <p:cNvSpPr/>
            <p:nvPr/>
          </p:nvSpPr>
          <p:spPr bwMode="auto">
            <a:xfrm>
              <a:off x="12932627" y="1104817"/>
              <a:ext cx="2490" cy="2490"/>
            </a:xfrm>
            <a:custGeom>
              <a:avLst/>
              <a:gdLst>
                <a:gd name="T0" fmla="*/ 2 w 2"/>
                <a:gd name="T1" fmla="*/ 0 h 2"/>
                <a:gd name="T2" fmla="*/ 2 w 2"/>
                <a:gd name="T3" fmla="*/ 0 h 2"/>
                <a:gd name="T4" fmla="*/ 0 w 2"/>
                <a:gd name="T5" fmla="*/ 2 h 2"/>
                <a:gd name="T6" fmla="*/ 2 w 2"/>
                <a:gd name="T7" fmla="*/ 0 h 2"/>
              </a:gdLst>
              <a:ahLst/>
              <a:cxnLst>
                <a:cxn ang="0">
                  <a:pos x="T0" y="T1"/>
                </a:cxn>
                <a:cxn ang="0">
                  <a:pos x="T2" y="T3"/>
                </a:cxn>
                <a:cxn ang="0">
                  <a:pos x="T4" y="T5"/>
                </a:cxn>
                <a:cxn ang="0">
                  <a:pos x="T6" y="T7"/>
                </a:cxn>
              </a:cxnLst>
              <a:rect l="0" t="0" r="r" b="b"/>
              <a:pathLst>
                <a:path w="2" h="2">
                  <a:moveTo>
                    <a:pt x="2" y="0"/>
                  </a:moveTo>
                  <a:lnTo>
                    <a:pt x="2"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pic>
          <p:nvPicPr>
            <p:cNvPr id="205" name="Picture 1599"/>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2925159" y="1083656"/>
              <a:ext cx="31119" cy="29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 name="Freeform 1600"/>
            <p:cNvSpPr/>
            <p:nvPr/>
          </p:nvSpPr>
          <p:spPr bwMode="auto">
            <a:xfrm>
              <a:off x="12936362" y="356721"/>
              <a:ext cx="247706" cy="741872"/>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close/>
                </a:path>
              </a:pathLst>
            </a:custGeom>
            <a:solidFill>
              <a:srgbClr val="49534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7" name="Freeform 1601"/>
            <p:cNvSpPr/>
            <p:nvPr/>
          </p:nvSpPr>
          <p:spPr bwMode="auto">
            <a:xfrm>
              <a:off x="12936362" y="356721"/>
              <a:ext cx="247706" cy="741872"/>
            </a:xfrm>
            <a:custGeom>
              <a:avLst/>
              <a:gdLst>
                <a:gd name="T0" fmla="*/ 199 w 199"/>
                <a:gd name="T1" fmla="*/ 0 h 596"/>
                <a:gd name="T2" fmla="*/ 199 w 199"/>
                <a:gd name="T3" fmla="*/ 0 h 596"/>
                <a:gd name="T4" fmla="*/ 0 w 199"/>
                <a:gd name="T5" fmla="*/ 596 h 596"/>
                <a:gd name="T6" fmla="*/ 199 w 199"/>
                <a:gd name="T7" fmla="*/ 0 h 596"/>
              </a:gdLst>
              <a:ahLst/>
              <a:cxnLst>
                <a:cxn ang="0">
                  <a:pos x="T0" y="T1"/>
                </a:cxn>
                <a:cxn ang="0">
                  <a:pos x="T2" y="T3"/>
                </a:cxn>
                <a:cxn ang="0">
                  <a:pos x="T4" y="T5"/>
                </a:cxn>
                <a:cxn ang="0">
                  <a:pos x="T6" y="T7"/>
                </a:cxn>
              </a:cxnLst>
              <a:rect l="0" t="0" r="r" b="b"/>
              <a:pathLst>
                <a:path w="199" h="596">
                  <a:moveTo>
                    <a:pt x="199" y="0"/>
                  </a:moveTo>
                  <a:lnTo>
                    <a:pt x="199" y="0"/>
                  </a:lnTo>
                  <a:lnTo>
                    <a:pt x="0" y="596"/>
                  </a:lnTo>
                  <a:lnTo>
                    <a:pt x="19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08" name="Rectangle 1602"/>
            <p:cNvSpPr>
              <a:spLocks noChangeArrowheads="1"/>
            </p:cNvSpPr>
            <p:nvPr/>
          </p:nvSpPr>
          <p:spPr bwMode="auto">
            <a:xfrm>
              <a:off x="13184067" y="354231"/>
              <a:ext cx="1245" cy="2490"/>
            </a:xfrm>
            <a:prstGeom prst="rect">
              <a:avLst/>
            </a:prstGeom>
            <a:solidFill>
              <a:srgbClr val="4958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09" name="Rectangle 1603"/>
            <p:cNvSpPr>
              <a:spLocks noChangeArrowheads="1"/>
            </p:cNvSpPr>
            <p:nvPr/>
          </p:nvSpPr>
          <p:spPr bwMode="auto">
            <a:xfrm>
              <a:off x="13184067" y="354231"/>
              <a:ext cx="1245" cy="2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10" name="Freeform 1607"/>
            <p:cNvSpPr/>
            <p:nvPr/>
          </p:nvSpPr>
          <p:spPr bwMode="auto">
            <a:xfrm>
              <a:off x="12574139" y="148847"/>
              <a:ext cx="887508" cy="1252221"/>
            </a:xfrm>
            <a:custGeom>
              <a:avLst/>
              <a:gdLst>
                <a:gd name="T0" fmla="*/ 713 w 713"/>
                <a:gd name="T1" fmla="*/ 500 h 1006"/>
                <a:gd name="T2" fmla="*/ 267 w 713"/>
                <a:gd name="T3" fmla="*/ 1006 h 1006"/>
                <a:gd name="T4" fmla="*/ 0 w 713"/>
                <a:gd name="T5" fmla="*/ 510 h 1006"/>
                <a:gd name="T6" fmla="*/ 449 w 713"/>
                <a:gd name="T7" fmla="*/ 0 h 1006"/>
                <a:gd name="T8" fmla="*/ 713 w 713"/>
                <a:gd name="T9" fmla="*/ 500 h 1006"/>
              </a:gdLst>
              <a:ahLst/>
              <a:cxnLst>
                <a:cxn ang="0">
                  <a:pos x="T0" y="T1"/>
                </a:cxn>
                <a:cxn ang="0">
                  <a:pos x="T2" y="T3"/>
                </a:cxn>
                <a:cxn ang="0">
                  <a:pos x="T4" y="T5"/>
                </a:cxn>
                <a:cxn ang="0">
                  <a:pos x="T6" y="T7"/>
                </a:cxn>
                <a:cxn ang="0">
                  <a:pos x="T8" y="T9"/>
                </a:cxn>
              </a:cxnLst>
              <a:rect l="0" t="0" r="r" b="b"/>
              <a:pathLst>
                <a:path w="713" h="1006">
                  <a:moveTo>
                    <a:pt x="713" y="500"/>
                  </a:moveTo>
                  <a:lnTo>
                    <a:pt x="267" y="1006"/>
                  </a:lnTo>
                  <a:lnTo>
                    <a:pt x="0" y="510"/>
                  </a:lnTo>
                  <a:lnTo>
                    <a:pt x="449" y="0"/>
                  </a:lnTo>
                  <a:lnTo>
                    <a:pt x="713" y="50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1" name="Freeform 1608"/>
            <p:cNvSpPr/>
            <p:nvPr/>
          </p:nvSpPr>
          <p:spPr bwMode="auto">
            <a:xfrm>
              <a:off x="12895285" y="771223"/>
              <a:ext cx="1239773" cy="785439"/>
            </a:xfrm>
            <a:custGeom>
              <a:avLst/>
              <a:gdLst>
                <a:gd name="T0" fmla="*/ 996 w 996"/>
                <a:gd name="T1" fmla="*/ 139 h 631"/>
                <a:gd name="T2" fmla="*/ 504 w 996"/>
                <a:gd name="T3" fmla="*/ 631 h 631"/>
                <a:gd name="T4" fmla="*/ 0 w 996"/>
                <a:gd name="T5" fmla="*/ 506 h 631"/>
                <a:gd name="T6" fmla="*/ 446 w 996"/>
                <a:gd name="T7" fmla="*/ 0 h 631"/>
                <a:gd name="T8" fmla="*/ 996 w 996"/>
                <a:gd name="T9" fmla="*/ 139 h 631"/>
              </a:gdLst>
              <a:ahLst/>
              <a:cxnLst>
                <a:cxn ang="0">
                  <a:pos x="T0" y="T1"/>
                </a:cxn>
                <a:cxn ang="0">
                  <a:pos x="T2" y="T3"/>
                </a:cxn>
                <a:cxn ang="0">
                  <a:pos x="T4" y="T5"/>
                </a:cxn>
                <a:cxn ang="0">
                  <a:pos x="T6" y="T7"/>
                </a:cxn>
                <a:cxn ang="0">
                  <a:pos x="T8" y="T9"/>
                </a:cxn>
              </a:cxnLst>
              <a:rect l="0" t="0" r="r" b="b"/>
              <a:pathLst>
                <a:path w="996" h="631">
                  <a:moveTo>
                    <a:pt x="996" y="139"/>
                  </a:moveTo>
                  <a:lnTo>
                    <a:pt x="504" y="631"/>
                  </a:lnTo>
                  <a:lnTo>
                    <a:pt x="0" y="506"/>
                  </a:lnTo>
                  <a:lnTo>
                    <a:pt x="446" y="0"/>
                  </a:lnTo>
                  <a:lnTo>
                    <a:pt x="996" y="139"/>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2" name="Freeform 1609"/>
            <p:cNvSpPr/>
            <p:nvPr/>
          </p:nvSpPr>
          <p:spPr bwMode="auto">
            <a:xfrm>
              <a:off x="13133032" y="148847"/>
              <a:ext cx="1013228" cy="795397"/>
            </a:xfrm>
            <a:custGeom>
              <a:avLst/>
              <a:gdLst>
                <a:gd name="T0" fmla="*/ 584 w 814"/>
                <a:gd name="T1" fmla="*/ 149 h 639"/>
                <a:gd name="T2" fmla="*/ 814 w 814"/>
                <a:gd name="T3" fmla="*/ 639 h 639"/>
                <a:gd name="T4" fmla="*/ 264 w 814"/>
                <a:gd name="T5" fmla="*/ 500 h 639"/>
                <a:gd name="T6" fmla="*/ 0 w 814"/>
                <a:gd name="T7" fmla="*/ 0 h 639"/>
                <a:gd name="T8" fmla="*/ 584 w 814"/>
                <a:gd name="T9" fmla="*/ 149 h 639"/>
              </a:gdLst>
              <a:ahLst/>
              <a:cxnLst>
                <a:cxn ang="0">
                  <a:pos x="T0" y="T1"/>
                </a:cxn>
                <a:cxn ang="0">
                  <a:pos x="T2" y="T3"/>
                </a:cxn>
                <a:cxn ang="0">
                  <a:pos x="T4" y="T5"/>
                </a:cxn>
                <a:cxn ang="0">
                  <a:pos x="T6" y="T7"/>
                </a:cxn>
                <a:cxn ang="0">
                  <a:pos x="T8" y="T9"/>
                </a:cxn>
              </a:cxnLst>
              <a:rect l="0" t="0" r="r" b="b"/>
              <a:pathLst>
                <a:path w="814" h="639">
                  <a:moveTo>
                    <a:pt x="584" y="149"/>
                  </a:moveTo>
                  <a:lnTo>
                    <a:pt x="814" y="639"/>
                  </a:lnTo>
                  <a:lnTo>
                    <a:pt x="264" y="500"/>
                  </a:lnTo>
                  <a:lnTo>
                    <a:pt x="0" y="0"/>
                  </a:lnTo>
                  <a:lnTo>
                    <a:pt x="584" y="14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3" name="Freeform 1633"/>
            <p:cNvSpPr/>
            <p:nvPr/>
          </p:nvSpPr>
          <p:spPr bwMode="auto">
            <a:xfrm>
              <a:off x="13492766" y="1186971"/>
              <a:ext cx="37343" cy="33608"/>
            </a:xfrm>
            <a:custGeom>
              <a:avLst/>
              <a:gdLst>
                <a:gd name="T0" fmla="*/ 3 w 18"/>
                <a:gd name="T1" fmla="*/ 5 h 16"/>
                <a:gd name="T2" fmla="*/ 3 w 18"/>
                <a:gd name="T3" fmla="*/ 16 h 16"/>
                <a:gd name="T4" fmla="*/ 18 w 18"/>
                <a:gd name="T5" fmla="*/ 1 h 16"/>
                <a:gd name="T6" fmla="*/ 10 w 18"/>
                <a:gd name="T7" fmla="*/ 1 h 16"/>
                <a:gd name="T8" fmla="*/ 3 w 18"/>
                <a:gd name="T9" fmla="*/ 5 h 16"/>
              </a:gdLst>
              <a:ahLst/>
              <a:cxnLst>
                <a:cxn ang="0">
                  <a:pos x="T0" y="T1"/>
                </a:cxn>
                <a:cxn ang="0">
                  <a:pos x="T2" y="T3"/>
                </a:cxn>
                <a:cxn ang="0">
                  <a:pos x="T4" y="T5"/>
                </a:cxn>
                <a:cxn ang="0">
                  <a:pos x="T6" y="T7"/>
                </a:cxn>
                <a:cxn ang="0">
                  <a:pos x="T8" y="T9"/>
                </a:cxn>
              </a:cxnLst>
              <a:rect l="0" t="0" r="r" b="b"/>
              <a:pathLst>
                <a:path w="18" h="16">
                  <a:moveTo>
                    <a:pt x="3" y="5"/>
                  </a:moveTo>
                  <a:cubicBezTo>
                    <a:pt x="0" y="7"/>
                    <a:pt x="0" y="11"/>
                    <a:pt x="3" y="16"/>
                  </a:cubicBezTo>
                  <a:cubicBezTo>
                    <a:pt x="18" y="1"/>
                    <a:pt x="18" y="1"/>
                    <a:pt x="18" y="1"/>
                  </a:cubicBezTo>
                  <a:cubicBezTo>
                    <a:pt x="15" y="0"/>
                    <a:pt x="12" y="1"/>
                    <a:pt x="10" y="1"/>
                  </a:cubicBezTo>
                  <a:cubicBezTo>
                    <a:pt x="6" y="2"/>
                    <a:pt x="4" y="3"/>
                    <a:pt x="3"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4" name="Freeform 1634"/>
            <p:cNvSpPr/>
            <p:nvPr/>
          </p:nvSpPr>
          <p:spPr bwMode="auto">
            <a:xfrm>
              <a:off x="13435507" y="1262900"/>
              <a:ext cx="43566" cy="36098"/>
            </a:xfrm>
            <a:custGeom>
              <a:avLst/>
              <a:gdLst>
                <a:gd name="T0" fmla="*/ 17 w 21"/>
                <a:gd name="T1" fmla="*/ 0 h 17"/>
                <a:gd name="T2" fmla="*/ 0 w 21"/>
                <a:gd name="T3" fmla="*/ 17 h 17"/>
                <a:gd name="T4" fmla="*/ 10 w 21"/>
                <a:gd name="T5" fmla="*/ 17 h 17"/>
                <a:gd name="T6" fmla="*/ 18 w 21"/>
                <a:gd name="T7" fmla="*/ 12 h 17"/>
                <a:gd name="T8" fmla="*/ 20 w 21"/>
                <a:gd name="T9" fmla="*/ 7 h 17"/>
                <a:gd name="T10" fmla="*/ 17 w 21"/>
                <a:gd name="T11" fmla="*/ 0 h 17"/>
              </a:gdLst>
              <a:ahLst/>
              <a:cxnLst>
                <a:cxn ang="0">
                  <a:pos x="T0" y="T1"/>
                </a:cxn>
                <a:cxn ang="0">
                  <a:pos x="T2" y="T3"/>
                </a:cxn>
                <a:cxn ang="0">
                  <a:pos x="T4" y="T5"/>
                </a:cxn>
                <a:cxn ang="0">
                  <a:pos x="T6" y="T7"/>
                </a:cxn>
                <a:cxn ang="0">
                  <a:pos x="T8" y="T9"/>
                </a:cxn>
                <a:cxn ang="0">
                  <a:pos x="T10" y="T11"/>
                </a:cxn>
              </a:cxnLst>
              <a:rect l="0" t="0" r="r" b="b"/>
              <a:pathLst>
                <a:path w="21" h="17">
                  <a:moveTo>
                    <a:pt x="17" y="0"/>
                  </a:moveTo>
                  <a:cubicBezTo>
                    <a:pt x="0" y="17"/>
                    <a:pt x="0" y="17"/>
                    <a:pt x="0" y="17"/>
                  </a:cubicBezTo>
                  <a:cubicBezTo>
                    <a:pt x="3" y="17"/>
                    <a:pt x="7" y="17"/>
                    <a:pt x="10" y="17"/>
                  </a:cubicBezTo>
                  <a:cubicBezTo>
                    <a:pt x="14" y="16"/>
                    <a:pt x="16" y="15"/>
                    <a:pt x="18" y="12"/>
                  </a:cubicBezTo>
                  <a:cubicBezTo>
                    <a:pt x="20" y="11"/>
                    <a:pt x="21" y="9"/>
                    <a:pt x="20" y="7"/>
                  </a:cubicBezTo>
                  <a:cubicBezTo>
                    <a:pt x="20" y="5"/>
                    <a:pt x="19" y="3"/>
                    <a:pt x="17"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5" name="Freeform 1635"/>
            <p:cNvSpPr>
              <a:spLocks noEditPoints="1"/>
            </p:cNvSpPr>
            <p:nvPr/>
          </p:nvSpPr>
          <p:spPr bwMode="auto">
            <a:xfrm>
              <a:off x="13237592" y="1113530"/>
              <a:ext cx="439398" cy="271356"/>
            </a:xfrm>
            <a:custGeom>
              <a:avLst/>
              <a:gdLst>
                <a:gd name="T0" fmla="*/ 182 w 213"/>
                <a:gd name="T1" fmla="*/ 81 h 132"/>
                <a:gd name="T2" fmla="*/ 193 w 213"/>
                <a:gd name="T3" fmla="*/ 67 h 132"/>
                <a:gd name="T4" fmla="*/ 193 w 213"/>
                <a:gd name="T5" fmla="*/ 67 h 132"/>
                <a:gd name="T6" fmla="*/ 193 w 213"/>
                <a:gd name="T7" fmla="*/ 66 h 132"/>
                <a:gd name="T8" fmla="*/ 189 w 213"/>
                <a:gd name="T9" fmla="*/ 9 h 132"/>
                <a:gd name="T10" fmla="*/ 156 w 213"/>
                <a:gd name="T11" fmla="*/ 0 h 132"/>
                <a:gd name="T12" fmla="*/ 63 w 213"/>
                <a:gd name="T13" fmla="*/ 31 h 132"/>
                <a:gd name="T14" fmla="*/ 62 w 213"/>
                <a:gd name="T15" fmla="*/ 32 h 132"/>
                <a:gd name="T16" fmla="*/ 62 w 213"/>
                <a:gd name="T17" fmla="*/ 32 h 132"/>
                <a:gd name="T18" fmla="*/ 15 w 213"/>
                <a:gd name="T19" fmla="*/ 70 h 132"/>
                <a:gd name="T20" fmla="*/ 1 w 213"/>
                <a:gd name="T21" fmla="*/ 91 h 132"/>
                <a:gd name="T22" fmla="*/ 54 w 213"/>
                <a:gd name="T23" fmla="*/ 121 h 132"/>
                <a:gd name="T24" fmla="*/ 133 w 213"/>
                <a:gd name="T25" fmla="*/ 126 h 132"/>
                <a:gd name="T26" fmla="*/ 158 w 213"/>
                <a:gd name="T27" fmla="*/ 109 h 132"/>
                <a:gd name="T28" fmla="*/ 182 w 213"/>
                <a:gd name="T29" fmla="*/ 81 h 132"/>
                <a:gd name="T30" fmla="*/ 113 w 213"/>
                <a:gd name="T31" fmla="*/ 95 h 132"/>
                <a:gd name="T32" fmla="*/ 91 w 213"/>
                <a:gd name="T33" fmla="*/ 95 h 132"/>
                <a:gd name="T34" fmla="*/ 85 w 213"/>
                <a:gd name="T35" fmla="*/ 101 h 132"/>
                <a:gd name="T36" fmla="*/ 79 w 213"/>
                <a:gd name="T37" fmla="*/ 99 h 132"/>
                <a:gd name="T38" fmla="*/ 85 w 213"/>
                <a:gd name="T39" fmla="*/ 93 h 132"/>
                <a:gd name="T40" fmla="*/ 70 w 213"/>
                <a:gd name="T41" fmla="*/ 80 h 132"/>
                <a:gd name="T42" fmla="*/ 70 w 213"/>
                <a:gd name="T43" fmla="*/ 80 h 132"/>
                <a:gd name="T44" fmla="*/ 86 w 213"/>
                <a:gd name="T45" fmla="*/ 68 h 132"/>
                <a:gd name="T46" fmla="*/ 90 w 213"/>
                <a:gd name="T47" fmla="*/ 69 h 132"/>
                <a:gd name="T48" fmla="*/ 90 w 213"/>
                <a:gd name="T49" fmla="*/ 70 h 132"/>
                <a:gd name="T50" fmla="*/ 90 w 213"/>
                <a:gd name="T51" fmla="*/ 88 h 132"/>
                <a:gd name="T52" fmla="*/ 110 w 213"/>
                <a:gd name="T53" fmla="*/ 68 h 132"/>
                <a:gd name="T54" fmla="*/ 104 w 213"/>
                <a:gd name="T55" fmla="*/ 53 h 132"/>
                <a:gd name="T56" fmla="*/ 109 w 213"/>
                <a:gd name="T57" fmla="*/ 42 h 132"/>
                <a:gd name="T58" fmla="*/ 127 w 213"/>
                <a:gd name="T59" fmla="*/ 33 h 132"/>
                <a:gd name="T60" fmla="*/ 147 w 213"/>
                <a:gd name="T61" fmla="*/ 32 h 132"/>
                <a:gd name="T62" fmla="*/ 150 w 213"/>
                <a:gd name="T63" fmla="*/ 29 h 132"/>
                <a:gd name="T64" fmla="*/ 151 w 213"/>
                <a:gd name="T65" fmla="*/ 28 h 132"/>
                <a:gd name="T66" fmla="*/ 157 w 213"/>
                <a:gd name="T67" fmla="*/ 29 h 132"/>
                <a:gd name="T68" fmla="*/ 153 w 213"/>
                <a:gd name="T69" fmla="*/ 34 h 132"/>
                <a:gd name="T70" fmla="*/ 166 w 213"/>
                <a:gd name="T71" fmla="*/ 45 h 132"/>
                <a:gd name="T72" fmla="*/ 167 w 213"/>
                <a:gd name="T73" fmla="*/ 45 h 132"/>
                <a:gd name="T74" fmla="*/ 152 w 213"/>
                <a:gd name="T75" fmla="*/ 57 h 132"/>
                <a:gd name="T76" fmla="*/ 147 w 213"/>
                <a:gd name="T77" fmla="*/ 56 h 132"/>
                <a:gd name="T78" fmla="*/ 148 w 213"/>
                <a:gd name="T79" fmla="*/ 55 h 132"/>
                <a:gd name="T80" fmla="*/ 154 w 213"/>
                <a:gd name="T81" fmla="*/ 44 h 132"/>
                <a:gd name="T82" fmla="*/ 148 w 213"/>
                <a:gd name="T83" fmla="*/ 38 h 132"/>
                <a:gd name="T84" fmla="*/ 130 w 213"/>
                <a:gd name="T85" fmla="*/ 57 h 132"/>
                <a:gd name="T86" fmla="*/ 137 w 213"/>
                <a:gd name="T87" fmla="*/ 74 h 132"/>
                <a:gd name="T88" fmla="*/ 132 w 213"/>
                <a:gd name="T89" fmla="*/ 85 h 132"/>
                <a:gd name="T90" fmla="*/ 113 w 213"/>
                <a:gd name="T91" fmla="*/ 9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3" h="132">
                  <a:moveTo>
                    <a:pt x="182" y="81"/>
                  </a:moveTo>
                  <a:cubicBezTo>
                    <a:pt x="189" y="73"/>
                    <a:pt x="193" y="67"/>
                    <a:pt x="193" y="67"/>
                  </a:cubicBezTo>
                  <a:cubicBezTo>
                    <a:pt x="193" y="67"/>
                    <a:pt x="193" y="67"/>
                    <a:pt x="193" y="67"/>
                  </a:cubicBezTo>
                  <a:cubicBezTo>
                    <a:pt x="193" y="66"/>
                    <a:pt x="193" y="66"/>
                    <a:pt x="193" y="66"/>
                  </a:cubicBezTo>
                  <a:cubicBezTo>
                    <a:pt x="213" y="47"/>
                    <a:pt x="207" y="25"/>
                    <a:pt x="189" y="9"/>
                  </a:cubicBezTo>
                  <a:cubicBezTo>
                    <a:pt x="156" y="0"/>
                    <a:pt x="156" y="0"/>
                    <a:pt x="156" y="0"/>
                  </a:cubicBezTo>
                  <a:cubicBezTo>
                    <a:pt x="120" y="2"/>
                    <a:pt x="82" y="12"/>
                    <a:pt x="63" y="31"/>
                  </a:cubicBezTo>
                  <a:cubicBezTo>
                    <a:pt x="62" y="32"/>
                    <a:pt x="62" y="32"/>
                    <a:pt x="62" y="32"/>
                  </a:cubicBezTo>
                  <a:cubicBezTo>
                    <a:pt x="62" y="32"/>
                    <a:pt x="62" y="32"/>
                    <a:pt x="62" y="32"/>
                  </a:cubicBezTo>
                  <a:cubicBezTo>
                    <a:pt x="62" y="32"/>
                    <a:pt x="33" y="52"/>
                    <a:pt x="15" y="70"/>
                  </a:cubicBezTo>
                  <a:cubicBezTo>
                    <a:pt x="6" y="79"/>
                    <a:pt x="0" y="87"/>
                    <a:pt x="1" y="91"/>
                  </a:cubicBezTo>
                  <a:cubicBezTo>
                    <a:pt x="4" y="102"/>
                    <a:pt x="27" y="114"/>
                    <a:pt x="54" y="121"/>
                  </a:cubicBezTo>
                  <a:cubicBezTo>
                    <a:pt x="82" y="129"/>
                    <a:pt x="114" y="132"/>
                    <a:pt x="133" y="126"/>
                  </a:cubicBezTo>
                  <a:cubicBezTo>
                    <a:pt x="140" y="125"/>
                    <a:pt x="150" y="118"/>
                    <a:pt x="158" y="109"/>
                  </a:cubicBezTo>
                  <a:cubicBezTo>
                    <a:pt x="167" y="100"/>
                    <a:pt x="176" y="89"/>
                    <a:pt x="182" y="81"/>
                  </a:cubicBezTo>
                  <a:close/>
                  <a:moveTo>
                    <a:pt x="113" y="95"/>
                  </a:moveTo>
                  <a:cubicBezTo>
                    <a:pt x="105" y="96"/>
                    <a:pt x="98" y="96"/>
                    <a:pt x="91" y="95"/>
                  </a:cubicBezTo>
                  <a:cubicBezTo>
                    <a:pt x="85" y="101"/>
                    <a:pt x="85" y="101"/>
                    <a:pt x="85" y="101"/>
                  </a:cubicBezTo>
                  <a:cubicBezTo>
                    <a:pt x="79" y="99"/>
                    <a:pt x="79" y="99"/>
                    <a:pt x="79" y="99"/>
                  </a:cubicBezTo>
                  <a:cubicBezTo>
                    <a:pt x="85" y="93"/>
                    <a:pt x="85" y="93"/>
                    <a:pt x="85" y="93"/>
                  </a:cubicBezTo>
                  <a:cubicBezTo>
                    <a:pt x="76" y="90"/>
                    <a:pt x="71" y="86"/>
                    <a:pt x="70" y="80"/>
                  </a:cubicBezTo>
                  <a:cubicBezTo>
                    <a:pt x="70" y="80"/>
                    <a:pt x="70" y="80"/>
                    <a:pt x="70" y="80"/>
                  </a:cubicBezTo>
                  <a:cubicBezTo>
                    <a:pt x="86" y="68"/>
                    <a:pt x="86" y="68"/>
                    <a:pt x="86" y="68"/>
                  </a:cubicBezTo>
                  <a:cubicBezTo>
                    <a:pt x="90" y="69"/>
                    <a:pt x="90" y="69"/>
                    <a:pt x="90" y="69"/>
                  </a:cubicBezTo>
                  <a:cubicBezTo>
                    <a:pt x="90" y="70"/>
                    <a:pt x="90" y="70"/>
                    <a:pt x="90" y="70"/>
                  </a:cubicBezTo>
                  <a:cubicBezTo>
                    <a:pt x="82" y="79"/>
                    <a:pt x="82" y="85"/>
                    <a:pt x="90" y="88"/>
                  </a:cubicBezTo>
                  <a:cubicBezTo>
                    <a:pt x="110" y="68"/>
                    <a:pt x="110" y="68"/>
                    <a:pt x="110" y="68"/>
                  </a:cubicBezTo>
                  <a:cubicBezTo>
                    <a:pt x="106" y="62"/>
                    <a:pt x="104" y="56"/>
                    <a:pt x="104" y="53"/>
                  </a:cubicBezTo>
                  <a:cubicBezTo>
                    <a:pt x="104" y="49"/>
                    <a:pt x="105" y="45"/>
                    <a:pt x="109" y="42"/>
                  </a:cubicBezTo>
                  <a:cubicBezTo>
                    <a:pt x="113" y="38"/>
                    <a:pt x="119" y="35"/>
                    <a:pt x="127" y="33"/>
                  </a:cubicBezTo>
                  <a:cubicBezTo>
                    <a:pt x="134" y="31"/>
                    <a:pt x="141" y="31"/>
                    <a:pt x="147" y="32"/>
                  </a:cubicBezTo>
                  <a:cubicBezTo>
                    <a:pt x="150" y="29"/>
                    <a:pt x="150" y="29"/>
                    <a:pt x="150" y="29"/>
                  </a:cubicBezTo>
                  <a:cubicBezTo>
                    <a:pt x="151" y="28"/>
                    <a:pt x="151" y="28"/>
                    <a:pt x="151" y="28"/>
                  </a:cubicBezTo>
                  <a:cubicBezTo>
                    <a:pt x="157" y="29"/>
                    <a:pt x="157" y="29"/>
                    <a:pt x="157" y="29"/>
                  </a:cubicBezTo>
                  <a:cubicBezTo>
                    <a:pt x="153" y="34"/>
                    <a:pt x="153" y="34"/>
                    <a:pt x="153" y="34"/>
                  </a:cubicBezTo>
                  <a:cubicBezTo>
                    <a:pt x="160" y="36"/>
                    <a:pt x="165" y="40"/>
                    <a:pt x="166" y="45"/>
                  </a:cubicBezTo>
                  <a:cubicBezTo>
                    <a:pt x="167" y="45"/>
                    <a:pt x="167" y="45"/>
                    <a:pt x="167" y="45"/>
                  </a:cubicBezTo>
                  <a:cubicBezTo>
                    <a:pt x="152" y="57"/>
                    <a:pt x="152" y="57"/>
                    <a:pt x="152" y="57"/>
                  </a:cubicBezTo>
                  <a:cubicBezTo>
                    <a:pt x="147" y="56"/>
                    <a:pt x="147" y="56"/>
                    <a:pt x="147" y="56"/>
                  </a:cubicBezTo>
                  <a:cubicBezTo>
                    <a:pt x="148" y="55"/>
                    <a:pt x="148" y="55"/>
                    <a:pt x="148" y="55"/>
                  </a:cubicBezTo>
                  <a:cubicBezTo>
                    <a:pt x="152" y="51"/>
                    <a:pt x="154" y="47"/>
                    <a:pt x="154" y="44"/>
                  </a:cubicBezTo>
                  <a:cubicBezTo>
                    <a:pt x="153" y="41"/>
                    <a:pt x="152" y="40"/>
                    <a:pt x="148" y="38"/>
                  </a:cubicBezTo>
                  <a:cubicBezTo>
                    <a:pt x="130" y="57"/>
                    <a:pt x="130" y="57"/>
                    <a:pt x="130" y="57"/>
                  </a:cubicBezTo>
                  <a:cubicBezTo>
                    <a:pt x="134" y="64"/>
                    <a:pt x="137" y="70"/>
                    <a:pt x="137" y="74"/>
                  </a:cubicBezTo>
                  <a:cubicBezTo>
                    <a:pt x="137" y="78"/>
                    <a:pt x="135" y="82"/>
                    <a:pt x="132" y="85"/>
                  </a:cubicBezTo>
                  <a:cubicBezTo>
                    <a:pt x="127" y="90"/>
                    <a:pt x="121" y="93"/>
                    <a:pt x="113" y="9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6" name="Freeform 1636"/>
            <p:cNvSpPr/>
            <p:nvPr/>
          </p:nvSpPr>
          <p:spPr bwMode="auto">
            <a:xfrm>
              <a:off x="13563717" y="1092369"/>
              <a:ext cx="88377" cy="34853"/>
            </a:xfrm>
            <a:custGeom>
              <a:avLst/>
              <a:gdLst>
                <a:gd name="T0" fmla="*/ 7 w 43"/>
                <a:gd name="T1" fmla="*/ 1 h 17"/>
                <a:gd name="T2" fmla="*/ 2 w 43"/>
                <a:gd name="T3" fmla="*/ 3 h 17"/>
                <a:gd name="T4" fmla="*/ 1 w 43"/>
                <a:gd name="T5" fmla="*/ 7 h 17"/>
                <a:gd name="T6" fmla="*/ 36 w 43"/>
                <a:gd name="T7" fmla="*/ 16 h 17"/>
                <a:gd name="T8" fmla="*/ 41 w 43"/>
                <a:gd name="T9" fmla="*/ 14 h 17"/>
                <a:gd name="T10" fmla="*/ 42 w 43"/>
                <a:gd name="T11" fmla="*/ 10 h 17"/>
                <a:gd name="T12" fmla="*/ 7 w 43"/>
                <a:gd name="T13" fmla="*/ 1 h 17"/>
              </a:gdLst>
              <a:ahLst/>
              <a:cxnLst>
                <a:cxn ang="0">
                  <a:pos x="T0" y="T1"/>
                </a:cxn>
                <a:cxn ang="0">
                  <a:pos x="T2" y="T3"/>
                </a:cxn>
                <a:cxn ang="0">
                  <a:pos x="T4" y="T5"/>
                </a:cxn>
                <a:cxn ang="0">
                  <a:pos x="T6" y="T7"/>
                </a:cxn>
                <a:cxn ang="0">
                  <a:pos x="T8" y="T9"/>
                </a:cxn>
                <a:cxn ang="0">
                  <a:pos x="T10" y="T11"/>
                </a:cxn>
                <a:cxn ang="0">
                  <a:pos x="T12" y="T13"/>
                </a:cxn>
              </a:cxnLst>
              <a:rect l="0" t="0" r="r" b="b"/>
              <a:pathLst>
                <a:path w="43" h="17">
                  <a:moveTo>
                    <a:pt x="7" y="1"/>
                  </a:moveTo>
                  <a:cubicBezTo>
                    <a:pt x="6" y="0"/>
                    <a:pt x="3" y="2"/>
                    <a:pt x="2" y="3"/>
                  </a:cubicBezTo>
                  <a:cubicBezTo>
                    <a:pt x="0" y="5"/>
                    <a:pt x="0" y="6"/>
                    <a:pt x="1" y="7"/>
                  </a:cubicBezTo>
                  <a:cubicBezTo>
                    <a:pt x="36" y="16"/>
                    <a:pt x="36" y="16"/>
                    <a:pt x="36" y="16"/>
                  </a:cubicBezTo>
                  <a:cubicBezTo>
                    <a:pt x="37" y="17"/>
                    <a:pt x="40" y="15"/>
                    <a:pt x="41" y="14"/>
                  </a:cubicBezTo>
                  <a:cubicBezTo>
                    <a:pt x="43" y="12"/>
                    <a:pt x="43" y="11"/>
                    <a:pt x="42" y="10"/>
                  </a:cubicBezTo>
                  <a:lnTo>
                    <a:pt x="7"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7" name="Freeform 1637"/>
            <p:cNvSpPr/>
            <p:nvPr/>
          </p:nvSpPr>
          <p:spPr bwMode="auto">
            <a:xfrm>
              <a:off x="13564962" y="997768"/>
              <a:ext cx="207874" cy="110783"/>
            </a:xfrm>
            <a:custGeom>
              <a:avLst/>
              <a:gdLst>
                <a:gd name="T0" fmla="*/ 16 w 101"/>
                <a:gd name="T1" fmla="*/ 45 h 54"/>
                <a:gd name="T2" fmla="*/ 63 w 101"/>
                <a:gd name="T3" fmla="*/ 45 h 54"/>
                <a:gd name="T4" fmla="*/ 92 w 101"/>
                <a:gd name="T5" fmla="*/ 26 h 54"/>
                <a:gd name="T6" fmla="*/ 57 w 101"/>
                <a:gd name="T7" fmla="*/ 18 h 54"/>
                <a:gd name="T8" fmla="*/ 28 w 101"/>
                <a:gd name="T9" fmla="*/ 5 h 54"/>
                <a:gd name="T10" fmla="*/ 20 w 101"/>
                <a:gd name="T11" fmla="*/ 16 h 54"/>
                <a:gd name="T12" fmla="*/ 16 w 101"/>
                <a:gd name="T13" fmla="*/ 45 h 54"/>
              </a:gdLst>
              <a:ahLst/>
              <a:cxnLst>
                <a:cxn ang="0">
                  <a:pos x="T0" y="T1"/>
                </a:cxn>
                <a:cxn ang="0">
                  <a:pos x="T2" y="T3"/>
                </a:cxn>
                <a:cxn ang="0">
                  <a:pos x="T4" y="T5"/>
                </a:cxn>
                <a:cxn ang="0">
                  <a:pos x="T6" y="T7"/>
                </a:cxn>
                <a:cxn ang="0">
                  <a:pos x="T8" y="T9"/>
                </a:cxn>
                <a:cxn ang="0">
                  <a:pos x="T10" y="T11"/>
                </a:cxn>
                <a:cxn ang="0">
                  <a:pos x="T12" y="T13"/>
                </a:cxn>
              </a:cxnLst>
              <a:rect l="0" t="0" r="r" b="b"/>
              <a:pathLst>
                <a:path w="101" h="54">
                  <a:moveTo>
                    <a:pt x="16" y="45"/>
                  </a:moveTo>
                  <a:cubicBezTo>
                    <a:pt x="32" y="51"/>
                    <a:pt x="43" y="54"/>
                    <a:pt x="63" y="45"/>
                  </a:cubicBezTo>
                  <a:cubicBezTo>
                    <a:pt x="83" y="36"/>
                    <a:pt x="101" y="28"/>
                    <a:pt x="92" y="26"/>
                  </a:cubicBezTo>
                  <a:cubicBezTo>
                    <a:pt x="83" y="25"/>
                    <a:pt x="67" y="24"/>
                    <a:pt x="57" y="18"/>
                  </a:cubicBezTo>
                  <a:cubicBezTo>
                    <a:pt x="47" y="13"/>
                    <a:pt x="32" y="0"/>
                    <a:pt x="28" y="5"/>
                  </a:cubicBezTo>
                  <a:cubicBezTo>
                    <a:pt x="24" y="9"/>
                    <a:pt x="20" y="16"/>
                    <a:pt x="20" y="16"/>
                  </a:cubicBezTo>
                  <a:cubicBezTo>
                    <a:pt x="20" y="16"/>
                    <a:pt x="0" y="39"/>
                    <a:pt x="16"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8" name="Freeform 1647"/>
            <p:cNvSpPr/>
            <p:nvPr/>
          </p:nvSpPr>
          <p:spPr bwMode="auto">
            <a:xfrm>
              <a:off x="13546290" y="360455"/>
              <a:ext cx="263888" cy="370936"/>
            </a:xfrm>
            <a:custGeom>
              <a:avLst/>
              <a:gdLst>
                <a:gd name="T0" fmla="*/ 99 w 128"/>
                <a:gd name="T1" fmla="*/ 180 h 180"/>
                <a:gd name="T2" fmla="*/ 81 w 128"/>
                <a:gd name="T3" fmla="*/ 176 h 180"/>
                <a:gd name="T4" fmla="*/ 74 w 128"/>
                <a:gd name="T5" fmla="*/ 155 h 180"/>
                <a:gd name="T6" fmla="*/ 40 w 128"/>
                <a:gd name="T7" fmla="*/ 137 h 180"/>
                <a:gd name="T8" fmla="*/ 15 w 128"/>
                <a:gd name="T9" fmla="*/ 107 h 180"/>
                <a:gd name="T10" fmla="*/ 43 w 128"/>
                <a:gd name="T11" fmla="*/ 107 h 180"/>
                <a:gd name="T12" fmla="*/ 77 w 128"/>
                <a:gd name="T13" fmla="*/ 133 h 180"/>
                <a:gd name="T14" fmla="*/ 91 w 128"/>
                <a:gd name="T15" fmla="*/ 133 h 180"/>
                <a:gd name="T16" fmla="*/ 94 w 128"/>
                <a:gd name="T17" fmla="*/ 124 h 180"/>
                <a:gd name="T18" fmla="*/ 85 w 128"/>
                <a:gd name="T19" fmla="*/ 113 h 180"/>
                <a:gd name="T20" fmla="*/ 65 w 128"/>
                <a:gd name="T21" fmla="*/ 103 h 180"/>
                <a:gd name="T22" fmla="*/ 38 w 128"/>
                <a:gd name="T23" fmla="*/ 90 h 180"/>
                <a:gd name="T24" fmla="*/ 17 w 128"/>
                <a:gd name="T25" fmla="*/ 73 h 180"/>
                <a:gd name="T26" fmla="*/ 3 w 128"/>
                <a:gd name="T27" fmla="*/ 50 h 180"/>
                <a:gd name="T28" fmla="*/ 5 w 128"/>
                <a:gd name="T29" fmla="*/ 24 h 180"/>
                <a:gd name="T30" fmla="*/ 29 w 128"/>
                <a:gd name="T31" fmla="*/ 17 h 180"/>
                <a:gd name="T32" fmla="*/ 24 w 128"/>
                <a:gd name="T33" fmla="*/ 0 h 180"/>
                <a:gd name="T34" fmla="*/ 42 w 128"/>
                <a:gd name="T35" fmla="*/ 4 h 180"/>
                <a:gd name="T36" fmla="*/ 47 w 128"/>
                <a:gd name="T37" fmla="*/ 21 h 180"/>
                <a:gd name="T38" fmla="*/ 62 w 128"/>
                <a:gd name="T39" fmla="*/ 27 h 180"/>
                <a:gd name="T40" fmla="*/ 77 w 128"/>
                <a:gd name="T41" fmla="*/ 37 h 180"/>
                <a:gd name="T42" fmla="*/ 101 w 128"/>
                <a:gd name="T43" fmla="*/ 63 h 180"/>
                <a:gd name="T44" fmla="*/ 77 w 128"/>
                <a:gd name="T45" fmla="*/ 65 h 180"/>
                <a:gd name="T46" fmla="*/ 48 w 128"/>
                <a:gd name="T47" fmla="*/ 44 h 180"/>
                <a:gd name="T48" fmla="*/ 33 w 128"/>
                <a:gd name="T49" fmla="*/ 52 h 180"/>
                <a:gd name="T50" fmla="*/ 41 w 128"/>
                <a:gd name="T51" fmla="*/ 62 h 180"/>
                <a:gd name="T52" fmla="*/ 57 w 128"/>
                <a:gd name="T53" fmla="*/ 70 h 180"/>
                <a:gd name="T54" fmla="*/ 95 w 128"/>
                <a:gd name="T55" fmla="*/ 89 h 180"/>
                <a:gd name="T56" fmla="*/ 125 w 128"/>
                <a:gd name="T57" fmla="*/ 127 h 180"/>
                <a:gd name="T58" fmla="*/ 126 w 128"/>
                <a:gd name="T59" fmla="*/ 148 h 180"/>
                <a:gd name="T60" fmla="*/ 113 w 128"/>
                <a:gd name="T61" fmla="*/ 159 h 180"/>
                <a:gd name="T62" fmla="*/ 104 w 128"/>
                <a:gd name="T63" fmla="*/ 161 h 180"/>
                <a:gd name="T64" fmla="*/ 92 w 128"/>
                <a:gd name="T65" fmla="*/ 160 h 180"/>
                <a:gd name="T66" fmla="*/ 99 w 128"/>
                <a:gd name="T67" fmla="*/ 18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80">
                  <a:moveTo>
                    <a:pt x="99" y="180"/>
                  </a:moveTo>
                  <a:cubicBezTo>
                    <a:pt x="81" y="176"/>
                    <a:pt x="81" y="176"/>
                    <a:pt x="81" y="176"/>
                  </a:cubicBezTo>
                  <a:cubicBezTo>
                    <a:pt x="74" y="155"/>
                    <a:pt x="74" y="155"/>
                    <a:pt x="74" y="155"/>
                  </a:cubicBezTo>
                  <a:cubicBezTo>
                    <a:pt x="62" y="151"/>
                    <a:pt x="50" y="145"/>
                    <a:pt x="40" y="137"/>
                  </a:cubicBezTo>
                  <a:cubicBezTo>
                    <a:pt x="30" y="129"/>
                    <a:pt x="21" y="119"/>
                    <a:pt x="15" y="107"/>
                  </a:cubicBezTo>
                  <a:cubicBezTo>
                    <a:pt x="43" y="107"/>
                    <a:pt x="43" y="107"/>
                    <a:pt x="43" y="107"/>
                  </a:cubicBezTo>
                  <a:cubicBezTo>
                    <a:pt x="50" y="121"/>
                    <a:pt x="62" y="129"/>
                    <a:pt x="77" y="133"/>
                  </a:cubicBezTo>
                  <a:cubicBezTo>
                    <a:pt x="83" y="134"/>
                    <a:pt x="87" y="135"/>
                    <a:pt x="91" y="133"/>
                  </a:cubicBezTo>
                  <a:cubicBezTo>
                    <a:pt x="95" y="132"/>
                    <a:pt x="96" y="129"/>
                    <a:pt x="94" y="124"/>
                  </a:cubicBezTo>
                  <a:cubicBezTo>
                    <a:pt x="92" y="119"/>
                    <a:pt x="89" y="115"/>
                    <a:pt x="85" y="113"/>
                  </a:cubicBezTo>
                  <a:cubicBezTo>
                    <a:pt x="80" y="110"/>
                    <a:pt x="74" y="107"/>
                    <a:pt x="65" y="103"/>
                  </a:cubicBezTo>
                  <a:cubicBezTo>
                    <a:pt x="55" y="99"/>
                    <a:pt x="46" y="94"/>
                    <a:pt x="38" y="90"/>
                  </a:cubicBezTo>
                  <a:cubicBezTo>
                    <a:pt x="30" y="86"/>
                    <a:pt x="23" y="80"/>
                    <a:pt x="17" y="73"/>
                  </a:cubicBezTo>
                  <a:cubicBezTo>
                    <a:pt x="11" y="67"/>
                    <a:pt x="6" y="59"/>
                    <a:pt x="3" y="50"/>
                  </a:cubicBezTo>
                  <a:cubicBezTo>
                    <a:pt x="0" y="38"/>
                    <a:pt x="0" y="30"/>
                    <a:pt x="5" y="24"/>
                  </a:cubicBezTo>
                  <a:cubicBezTo>
                    <a:pt x="10" y="18"/>
                    <a:pt x="18" y="16"/>
                    <a:pt x="29" y="17"/>
                  </a:cubicBezTo>
                  <a:cubicBezTo>
                    <a:pt x="24" y="0"/>
                    <a:pt x="24" y="0"/>
                    <a:pt x="24" y="0"/>
                  </a:cubicBezTo>
                  <a:cubicBezTo>
                    <a:pt x="42" y="4"/>
                    <a:pt x="42" y="4"/>
                    <a:pt x="42" y="4"/>
                  </a:cubicBezTo>
                  <a:cubicBezTo>
                    <a:pt x="47" y="21"/>
                    <a:pt x="47" y="21"/>
                    <a:pt x="47" y="21"/>
                  </a:cubicBezTo>
                  <a:cubicBezTo>
                    <a:pt x="52" y="22"/>
                    <a:pt x="57" y="24"/>
                    <a:pt x="62" y="27"/>
                  </a:cubicBezTo>
                  <a:cubicBezTo>
                    <a:pt x="67" y="30"/>
                    <a:pt x="72" y="33"/>
                    <a:pt x="77" y="37"/>
                  </a:cubicBezTo>
                  <a:cubicBezTo>
                    <a:pt x="86" y="44"/>
                    <a:pt x="94" y="52"/>
                    <a:pt x="101" y="63"/>
                  </a:cubicBezTo>
                  <a:cubicBezTo>
                    <a:pt x="77" y="65"/>
                    <a:pt x="77" y="65"/>
                    <a:pt x="77" y="65"/>
                  </a:cubicBezTo>
                  <a:cubicBezTo>
                    <a:pt x="70" y="54"/>
                    <a:pt x="60" y="47"/>
                    <a:pt x="48" y="44"/>
                  </a:cubicBezTo>
                  <a:cubicBezTo>
                    <a:pt x="35" y="41"/>
                    <a:pt x="30" y="43"/>
                    <a:pt x="33" y="52"/>
                  </a:cubicBezTo>
                  <a:cubicBezTo>
                    <a:pt x="34" y="56"/>
                    <a:pt x="37" y="59"/>
                    <a:pt x="41" y="62"/>
                  </a:cubicBezTo>
                  <a:cubicBezTo>
                    <a:pt x="44" y="64"/>
                    <a:pt x="50" y="67"/>
                    <a:pt x="57" y="70"/>
                  </a:cubicBezTo>
                  <a:cubicBezTo>
                    <a:pt x="75" y="77"/>
                    <a:pt x="88" y="84"/>
                    <a:pt x="95" y="89"/>
                  </a:cubicBezTo>
                  <a:cubicBezTo>
                    <a:pt x="111" y="100"/>
                    <a:pt x="121" y="113"/>
                    <a:pt x="125" y="127"/>
                  </a:cubicBezTo>
                  <a:cubicBezTo>
                    <a:pt x="128" y="135"/>
                    <a:pt x="128" y="142"/>
                    <a:pt x="126" y="148"/>
                  </a:cubicBezTo>
                  <a:cubicBezTo>
                    <a:pt x="124" y="153"/>
                    <a:pt x="120" y="157"/>
                    <a:pt x="113" y="159"/>
                  </a:cubicBezTo>
                  <a:cubicBezTo>
                    <a:pt x="110" y="160"/>
                    <a:pt x="107" y="161"/>
                    <a:pt x="104" y="161"/>
                  </a:cubicBezTo>
                  <a:cubicBezTo>
                    <a:pt x="100" y="161"/>
                    <a:pt x="96" y="161"/>
                    <a:pt x="92" y="160"/>
                  </a:cubicBezTo>
                  <a:lnTo>
                    <a:pt x="99" y="18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19" name="Freeform 1648"/>
            <p:cNvSpPr/>
            <p:nvPr/>
          </p:nvSpPr>
          <p:spPr bwMode="auto">
            <a:xfrm>
              <a:off x="12844250" y="913125"/>
              <a:ext cx="47301" cy="59748"/>
            </a:xfrm>
            <a:custGeom>
              <a:avLst/>
              <a:gdLst>
                <a:gd name="T0" fmla="*/ 21 w 23"/>
                <a:gd name="T1" fmla="*/ 27 h 29"/>
                <a:gd name="T2" fmla="*/ 15 w 23"/>
                <a:gd name="T3" fmla="*/ 27 h 29"/>
                <a:gd name="T4" fmla="*/ 2 w 23"/>
                <a:gd name="T5" fmla="*/ 9 h 29"/>
                <a:gd name="T6" fmla="*/ 3 w 23"/>
                <a:gd name="T7" fmla="*/ 2 h 29"/>
                <a:gd name="T8" fmla="*/ 9 w 23"/>
                <a:gd name="T9" fmla="*/ 2 h 29"/>
                <a:gd name="T10" fmla="*/ 22 w 23"/>
                <a:gd name="T11" fmla="*/ 20 h 29"/>
                <a:gd name="T12" fmla="*/ 21 w 23"/>
                <a:gd name="T13" fmla="*/ 27 h 29"/>
              </a:gdLst>
              <a:ahLst/>
              <a:cxnLst>
                <a:cxn ang="0">
                  <a:pos x="T0" y="T1"/>
                </a:cxn>
                <a:cxn ang="0">
                  <a:pos x="T2" y="T3"/>
                </a:cxn>
                <a:cxn ang="0">
                  <a:pos x="T4" y="T5"/>
                </a:cxn>
                <a:cxn ang="0">
                  <a:pos x="T6" y="T7"/>
                </a:cxn>
                <a:cxn ang="0">
                  <a:pos x="T8" y="T9"/>
                </a:cxn>
                <a:cxn ang="0">
                  <a:pos x="T10" y="T11"/>
                </a:cxn>
                <a:cxn ang="0">
                  <a:pos x="T12" y="T13"/>
                </a:cxn>
              </a:cxnLst>
              <a:rect l="0" t="0" r="r" b="b"/>
              <a:pathLst>
                <a:path w="23" h="29">
                  <a:moveTo>
                    <a:pt x="21" y="27"/>
                  </a:moveTo>
                  <a:cubicBezTo>
                    <a:pt x="19" y="29"/>
                    <a:pt x="16" y="29"/>
                    <a:pt x="15" y="27"/>
                  </a:cubicBezTo>
                  <a:cubicBezTo>
                    <a:pt x="2" y="9"/>
                    <a:pt x="2" y="9"/>
                    <a:pt x="2" y="9"/>
                  </a:cubicBezTo>
                  <a:cubicBezTo>
                    <a:pt x="0" y="7"/>
                    <a:pt x="1" y="4"/>
                    <a:pt x="3" y="2"/>
                  </a:cubicBezTo>
                  <a:cubicBezTo>
                    <a:pt x="4" y="0"/>
                    <a:pt x="7" y="0"/>
                    <a:pt x="9" y="2"/>
                  </a:cubicBezTo>
                  <a:cubicBezTo>
                    <a:pt x="22" y="20"/>
                    <a:pt x="22" y="20"/>
                    <a:pt x="22" y="20"/>
                  </a:cubicBezTo>
                  <a:cubicBezTo>
                    <a:pt x="23" y="22"/>
                    <a:pt x="23" y="25"/>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0" name="Freeform 1649"/>
            <p:cNvSpPr/>
            <p:nvPr/>
          </p:nvSpPr>
          <p:spPr bwMode="auto">
            <a:xfrm>
              <a:off x="12847984" y="890719"/>
              <a:ext cx="59748" cy="79664"/>
            </a:xfrm>
            <a:custGeom>
              <a:avLst/>
              <a:gdLst>
                <a:gd name="T0" fmla="*/ 0 w 29"/>
                <a:gd name="T1" fmla="*/ 12 h 39"/>
                <a:gd name="T2" fmla="*/ 20 w 29"/>
                <a:gd name="T3" fmla="*/ 39 h 39"/>
                <a:gd name="T4" fmla="*/ 24 w 29"/>
                <a:gd name="T5" fmla="*/ 38 h 39"/>
                <a:gd name="T6" fmla="*/ 29 w 29"/>
                <a:gd name="T7" fmla="*/ 37 h 39"/>
                <a:gd name="T8" fmla="*/ 2 w 29"/>
                <a:gd name="T9" fmla="*/ 0 h 39"/>
                <a:gd name="T10" fmla="*/ 2 w 29"/>
                <a:gd name="T11" fmla="*/ 1 h 39"/>
                <a:gd name="T12" fmla="*/ 0 w 29"/>
                <a:gd name="T13" fmla="*/ 12 h 39"/>
              </a:gdLst>
              <a:ahLst/>
              <a:cxnLst>
                <a:cxn ang="0">
                  <a:pos x="T0" y="T1"/>
                </a:cxn>
                <a:cxn ang="0">
                  <a:pos x="T2" y="T3"/>
                </a:cxn>
                <a:cxn ang="0">
                  <a:pos x="T4" y="T5"/>
                </a:cxn>
                <a:cxn ang="0">
                  <a:pos x="T6" y="T7"/>
                </a:cxn>
                <a:cxn ang="0">
                  <a:pos x="T8" y="T9"/>
                </a:cxn>
                <a:cxn ang="0">
                  <a:pos x="T10" y="T11"/>
                </a:cxn>
                <a:cxn ang="0">
                  <a:pos x="T12" y="T13"/>
                </a:cxn>
              </a:cxnLst>
              <a:rect l="0" t="0" r="r" b="b"/>
              <a:pathLst>
                <a:path w="29" h="39">
                  <a:moveTo>
                    <a:pt x="0" y="12"/>
                  </a:moveTo>
                  <a:cubicBezTo>
                    <a:pt x="20" y="39"/>
                    <a:pt x="20" y="39"/>
                    <a:pt x="20" y="39"/>
                  </a:cubicBezTo>
                  <a:cubicBezTo>
                    <a:pt x="21" y="39"/>
                    <a:pt x="22" y="39"/>
                    <a:pt x="24" y="38"/>
                  </a:cubicBezTo>
                  <a:cubicBezTo>
                    <a:pt x="26" y="38"/>
                    <a:pt x="28" y="38"/>
                    <a:pt x="29" y="37"/>
                  </a:cubicBezTo>
                  <a:cubicBezTo>
                    <a:pt x="2" y="0"/>
                    <a:pt x="2" y="0"/>
                    <a:pt x="2" y="0"/>
                  </a:cubicBezTo>
                  <a:cubicBezTo>
                    <a:pt x="2" y="1"/>
                    <a:pt x="2" y="1"/>
                    <a:pt x="2" y="1"/>
                  </a:cubicBezTo>
                  <a:cubicBezTo>
                    <a:pt x="2" y="2"/>
                    <a:pt x="0" y="10"/>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1" name="Freeform 1650"/>
            <p:cNvSpPr/>
            <p:nvPr/>
          </p:nvSpPr>
          <p:spPr bwMode="auto">
            <a:xfrm>
              <a:off x="12882837" y="844664"/>
              <a:ext cx="65972" cy="89622"/>
            </a:xfrm>
            <a:custGeom>
              <a:avLst/>
              <a:gdLst>
                <a:gd name="T0" fmla="*/ 30 w 32"/>
                <a:gd name="T1" fmla="*/ 42 h 43"/>
                <a:gd name="T2" fmla="*/ 27 w 32"/>
                <a:gd name="T3" fmla="*/ 42 h 43"/>
                <a:gd name="T4" fmla="*/ 0 w 32"/>
                <a:gd name="T5" fmla="*/ 6 h 43"/>
                <a:gd name="T6" fmla="*/ 1 w 32"/>
                <a:gd name="T7" fmla="*/ 2 h 43"/>
                <a:gd name="T8" fmla="*/ 4 w 32"/>
                <a:gd name="T9" fmla="*/ 1 h 43"/>
                <a:gd name="T10" fmla="*/ 31 w 32"/>
                <a:gd name="T11" fmla="*/ 38 h 43"/>
                <a:gd name="T12" fmla="*/ 30 w 32"/>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2"/>
                  </a:moveTo>
                  <a:cubicBezTo>
                    <a:pt x="29" y="43"/>
                    <a:pt x="28" y="43"/>
                    <a:pt x="27" y="42"/>
                  </a:cubicBezTo>
                  <a:cubicBezTo>
                    <a:pt x="0" y="6"/>
                    <a:pt x="0" y="6"/>
                    <a:pt x="0" y="6"/>
                  </a:cubicBezTo>
                  <a:cubicBezTo>
                    <a:pt x="0" y="5"/>
                    <a:pt x="0" y="3"/>
                    <a:pt x="1" y="2"/>
                  </a:cubicBezTo>
                  <a:cubicBezTo>
                    <a:pt x="2" y="0"/>
                    <a:pt x="4" y="0"/>
                    <a:pt x="4" y="1"/>
                  </a:cubicBezTo>
                  <a:cubicBezTo>
                    <a:pt x="31" y="38"/>
                    <a:pt x="31" y="38"/>
                    <a:pt x="31" y="38"/>
                  </a:cubicBezTo>
                  <a:cubicBezTo>
                    <a:pt x="32" y="39"/>
                    <a:pt x="31" y="40"/>
                    <a:pt x="30"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2" name="Freeform 1651"/>
            <p:cNvSpPr/>
            <p:nvPr/>
          </p:nvSpPr>
          <p:spPr bwMode="auto">
            <a:xfrm>
              <a:off x="12870390" y="859601"/>
              <a:ext cx="65972" cy="88377"/>
            </a:xfrm>
            <a:custGeom>
              <a:avLst/>
              <a:gdLst>
                <a:gd name="T0" fmla="*/ 30 w 32"/>
                <a:gd name="T1" fmla="*/ 41 h 43"/>
                <a:gd name="T2" fmla="*/ 27 w 32"/>
                <a:gd name="T3" fmla="*/ 42 h 43"/>
                <a:gd name="T4" fmla="*/ 1 w 32"/>
                <a:gd name="T5" fmla="*/ 5 h 43"/>
                <a:gd name="T6" fmla="*/ 1 w 32"/>
                <a:gd name="T7" fmla="*/ 1 h 43"/>
                <a:gd name="T8" fmla="*/ 5 w 32"/>
                <a:gd name="T9" fmla="*/ 1 h 43"/>
                <a:gd name="T10" fmla="*/ 31 w 32"/>
                <a:gd name="T11" fmla="*/ 37 h 43"/>
                <a:gd name="T12" fmla="*/ 30 w 32"/>
                <a:gd name="T13" fmla="*/ 41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0" y="41"/>
                  </a:moveTo>
                  <a:cubicBezTo>
                    <a:pt x="29" y="42"/>
                    <a:pt x="28" y="43"/>
                    <a:pt x="27" y="42"/>
                  </a:cubicBezTo>
                  <a:cubicBezTo>
                    <a:pt x="1" y="5"/>
                    <a:pt x="1" y="5"/>
                    <a:pt x="1" y="5"/>
                  </a:cubicBezTo>
                  <a:cubicBezTo>
                    <a:pt x="0" y="4"/>
                    <a:pt x="0" y="2"/>
                    <a:pt x="1" y="1"/>
                  </a:cubicBezTo>
                  <a:cubicBezTo>
                    <a:pt x="3" y="0"/>
                    <a:pt x="4" y="0"/>
                    <a:pt x="5" y="1"/>
                  </a:cubicBezTo>
                  <a:cubicBezTo>
                    <a:pt x="31" y="37"/>
                    <a:pt x="31" y="37"/>
                    <a:pt x="31" y="37"/>
                  </a:cubicBezTo>
                  <a:cubicBezTo>
                    <a:pt x="32" y="38"/>
                    <a:pt x="32" y="40"/>
                    <a:pt x="30"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3" name="Freeform 1652"/>
            <p:cNvSpPr/>
            <p:nvPr/>
          </p:nvSpPr>
          <p:spPr bwMode="auto">
            <a:xfrm>
              <a:off x="12857942" y="872048"/>
              <a:ext cx="65972" cy="88377"/>
            </a:xfrm>
            <a:custGeom>
              <a:avLst/>
              <a:gdLst>
                <a:gd name="T0" fmla="*/ 31 w 32"/>
                <a:gd name="T1" fmla="*/ 42 h 43"/>
                <a:gd name="T2" fmla="*/ 27 w 32"/>
                <a:gd name="T3" fmla="*/ 42 h 43"/>
                <a:gd name="T4" fmla="*/ 1 w 32"/>
                <a:gd name="T5" fmla="*/ 6 h 43"/>
                <a:gd name="T6" fmla="*/ 2 w 32"/>
                <a:gd name="T7" fmla="*/ 2 h 43"/>
                <a:gd name="T8" fmla="*/ 5 w 32"/>
                <a:gd name="T9" fmla="*/ 1 h 43"/>
                <a:gd name="T10" fmla="*/ 31 w 32"/>
                <a:gd name="T11" fmla="*/ 38 h 43"/>
                <a:gd name="T12" fmla="*/ 31 w 32"/>
                <a:gd name="T13" fmla="*/ 42 h 43"/>
              </a:gdLst>
              <a:ahLst/>
              <a:cxnLst>
                <a:cxn ang="0">
                  <a:pos x="T0" y="T1"/>
                </a:cxn>
                <a:cxn ang="0">
                  <a:pos x="T2" y="T3"/>
                </a:cxn>
                <a:cxn ang="0">
                  <a:pos x="T4" y="T5"/>
                </a:cxn>
                <a:cxn ang="0">
                  <a:pos x="T6" y="T7"/>
                </a:cxn>
                <a:cxn ang="0">
                  <a:pos x="T8" y="T9"/>
                </a:cxn>
                <a:cxn ang="0">
                  <a:pos x="T10" y="T11"/>
                </a:cxn>
                <a:cxn ang="0">
                  <a:pos x="T12" y="T13"/>
                </a:cxn>
              </a:cxnLst>
              <a:rect l="0" t="0" r="r" b="b"/>
              <a:pathLst>
                <a:path w="32" h="43">
                  <a:moveTo>
                    <a:pt x="31" y="42"/>
                  </a:moveTo>
                  <a:cubicBezTo>
                    <a:pt x="30" y="43"/>
                    <a:pt x="28" y="43"/>
                    <a:pt x="27" y="42"/>
                  </a:cubicBezTo>
                  <a:cubicBezTo>
                    <a:pt x="1" y="6"/>
                    <a:pt x="1" y="6"/>
                    <a:pt x="1" y="6"/>
                  </a:cubicBezTo>
                  <a:cubicBezTo>
                    <a:pt x="0" y="5"/>
                    <a:pt x="1" y="3"/>
                    <a:pt x="2" y="2"/>
                  </a:cubicBezTo>
                  <a:cubicBezTo>
                    <a:pt x="3" y="0"/>
                    <a:pt x="4" y="0"/>
                    <a:pt x="5" y="1"/>
                  </a:cubicBezTo>
                  <a:cubicBezTo>
                    <a:pt x="31" y="38"/>
                    <a:pt x="31" y="38"/>
                    <a:pt x="31" y="38"/>
                  </a:cubicBezTo>
                  <a:cubicBezTo>
                    <a:pt x="32" y="39"/>
                    <a:pt x="32" y="41"/>
                    <a:pt x="3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4" name="Freeform 1653"/>
            <p:cNvSpPr/>
            <p:nvPr/>
          </p:nvSpPr>
          <p:spPr bwMode="auto">
            <a:xfrm>
              <a:off x="12851718" y="884496"/>
              <a:ext cx="62238" cy="84643"/>
            </a:xfrm>
            <a:custGeom>
              <a:avLst/>
              <a:gdLst>
                <a:gd name="T0" fmla="*/ 29 w 30"/>
                <a:gd name="T1" fmla="*/ 41 h 41"/>
                <a:gd name="T2" fmla="*/ 27 w 30"/>
                <a:gd name="T3" fmla="*/ 40 h 41"/>
                <a:gd name="T4" fmla="*/ 0 w 30"/>
                <a:gd name="T5" fmla="*/ 4 h 41"/>
                <a:gd name="T6" fmla="*/ 0 w 30"/>
                <a:gd name="T7" fmla="*/ 1 h 41"/>
                <a:gd name="T8" fmla="*/ 3 w 30"/>
                <a:gd name="T9" fmla="*/ 1 h 41"/>
                <a:gd name="T10" fmla="*/ 29 w 30"/>
                <a:gd name="T11" fmla="*/ 37 h 41"/>
                <a:gd name="T12" fmla="*/ 29 w 3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30" h="41">
                  <a:moveTo>
                    <a:pt x="29" y="41"/>
                  </a:moveTo>
                  <a:cubicBezTo>
                    <a:pt x="28" y="41"/>
                    <a:pt x="27" y="41"/>
                    <a:pt x="27" y="40"/>
                  </a:cubicBezTo>
                  <a:cubicBezTo>
                    <a:pt x="0" y="4"/>
                    <a:pt x="0" y="4"/>
                    <a:pt x="0" y="4"/>
                  </a:cubicBezTo>
                  <a:cubicBezTo>
                    <a:pt x="0" y="3"/>
                    <a:pt x="0" y="2"/>
                    <a:pt x="0" y="1"/>
                  </a:cubicBezTo>
                  <a:cubicBezTo>
                    <a:pt x="1" y="0"/>
                    <a:pt x="2" y="0"/>
                    <a:pt x="3" y="1"/>
                  </a:cubicBezTo>
                  <a:cubicBezTo>
                    <a:pt x="29" y="37"/>
                    <a:pt x="29" y="37"/>
                    <a:pt x="29" y="37"/>
                  </a:cubicBezTo>
                  <a:cubicBezTo>
                    <a:pt x="30" y="38"/>
                    <a:pt x="30" y="40"/>
                    <a:pt x="29" y="4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5" name="Freeform 1654"/>
            <p:cNvSpPr/>
            <p:nvPr/>
          </p:nvSpPr>
          <p:spPr bwMode="auto">
            <a:xfrm>
              <a:off x="12894040" y="830971"/>
              <a:ext cx="67217" cy="90867"/>
            </a:xfrm>
            <a:custGeom>
              <a:avLst/>
              <a:gdLst>
                <a:gd name="T0" fmla="*/ 31 w 33"/>
                <a:gd name="T1" fmla="*/ 42 h 44"/>
                <a:gd name="T2" fmla="*/ 28 w 33"/>
                <a:gd name="T3" fmla="*/ 43 h 44"/>
                <a:gd name="T4" fmla="*/ 1 w 33"/>
                <a:gd name="T5" fmla="*/ 6 h 44"/>
                <a:gd name="T6" fmla="*/ 2 w 33"/>
                <a:gd name="T7" fmla="*/ 2 h 44"/>
                <a:gd name="T8" fmla="*/ 5 w 33"/>
                <a:gd name="T9" fmla="*/ 1 h 44"/>
                <a:gd name="T10" fmla="*/ 32 w 33"/>
                <a:gd name="T11" fmla="*/ 38 h 44"/>
                <a:gd name="T12" fmla="*/ 31 w 33"/>
                <a:gd name="T13" fmla="*/ 42 h 44"/>
              </a:gdLst>
              <a:ahLst/>
              <a:cxnLst>
                <a:cxn ang="0">
                  <a:pos x="T0" y="T1"/>
                </a:cxn>
                <a:cxn ang="0">
                  <a:pos x="T2" y="T3"/>
                </a:cxn>
                <a:cxn ang="0">
                  <a:pos x="T4" y="T5"/>
                </a:cxn>
                <a:cxn ang="0">
                  <a:pos x="T6" y="T7"/>
                </a:cxn>
                <a:cxn ang="0">
                  <a:pos x="T8" y="T9"/>
                </a:cxn>
                <a:cxn ang="0">
                  <a:pos x="T10" y="T11"/>
                </a:cxn>
                <a:cxn ang="0">
                  <a:pos x="T12" y="T13"/>
                </a:cxn>
              </a:cxnLst>
              <a:rect l="0" t="0" r="r" b="b"/>
              <a:pathLst>
                <a:path w="33" h="44">
                  <a:moveTo>
                    <a:pt x="31" y="42"/>
                  </a:moveTo>
                  <a:cubicBezTo>
                    <a:pt x="30" y="44"/>
                    <a:pt x="29" y="44"/>
                    <a:pt x="28" y="43"/>
                  </a:cubicBezTo>
                  <a:cubicBezTo>
                    <a:pt x="1" y="6"/>
                    <a:pt x="1" y="6"/>
                    <a:pt x="1" y="6"/>
                  </a:cubicBezTo>
                  <a:cubicBezTo>
                    <a:pt x="0" y="5"/>
                    <a:pt x="1" y="3"/>
                    <a:pt x="2" y="2"/>
                  </a:cubicBezTo>
                  <a:cubicBezTo>
                    <a:pt x="3" y="1"/>
                    <a:pt x="4" y="0"/>
                    <a:pt x="5" y="1"/>
                  </a:cubicBezTo>
                  <a:cubicBezTo>
                    <a:pt x="32" y="38"/>
                    <a:pt x="32" y="38"/>
                    <a:pt x="32" y="38"/>
                  </a:cubicBezTo>
                  <a:cubicBezTo>
                    <a:pt x="33" y="39"/>
                    <a:pt x="32" y="41"/>
                    <a:pt x="31" y="4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26" name="Freeform 1655"/>
            <p:cNvSpPr>
              <a:spLocks noEditPoints="1"/>
            </p:cNvSpPr>
            <p:nvPr/>
          </p:nvSpPr>
          <p:spPr bwMode="auto">
            <a:xfrm>
              <a:off x="12910222" y="533476"/>
              <a:ext cx="308699" cy="369691"/>
            </a:xfrm>
            <a:custGeom>
              <a:avLst/>
              <a:gdLst>
                <a:gd name="T0" fmla="*/ 1 w 150"/>
                <a:gd name="T1" fmla="*/ 142 h 179"/>
                <a:gd name="T2" fmla="*/ 0 w 150"/>
                <a:gd name="T3" fmla="*/ 140 h 179"/>
                <a:gd name="T4" fmla="*/ 0 w 150"/>
                <a:gd name="T5" fmla="*/ 138 h 179"/>
                <a:gd name="T6" fmla="*/ 6 w 150"/>
                <a:gd name="T7" fmla="*/ 120 h 179"/>
                <a:gd name="T8" fmla="*/ 10 w 150"/>
                <a:gd name="T9" fmla="*/ 115 h 179"/>
                <a:gd name="T10" fmla="*/ 15 w 150"/>
                <a:gd name="T11" fmla="*/ 107 h 179"/>
                <a:gd name="T12" fmla="*/ 23 w 150"/>
                <a:gd name="T13" fmla="*/ 88 h 179"/>
                <a:gd name="T14" fmla="*/ 25 w 150"/>
                <a:gd name="T15" fmla="*/ 83 h 179"/>
                <a:gd name="T16" fmla="*/ 26 w 150"/>
                <a:gd name="T17" fmla="*/ 80 h 179"/>
                <a:gd name="T18" fmla="*/ 34 w 150"/>
                <a:gd name="T19" fmla="*/ 57 h 179"/>
                <a:gd name="T20" fmla="*/ 52 w 150"/>
                <a:gd name="T21" fmla="*/ 28 h 179"/>
                <a:gd name="T22" fmla="*/ 56 w 150"/>
                <a:gd name="T23" fmla="*/ 25 h 179"/>
                <a:gd name="T24" fmla="*/ 78 w 150"/>
                <a:gd name="T25" fmla="*/ 7 h 179"/>
                <a:gd name="T26" fmla="*/ 98 w 150"/>
                <a:gd name="T27" fmla="*/ 2 h 179"/>
                <a:gd name="T28" fmla="*/ 135 w 150"/>
                <a:gd name="T29" fmla="*/ 17 h 179"/>
                <a:gd name="T30" fmla="*/ 137 w 150"/>
                <a:gd name="T31" fmla="*/ 20 h 179"/>
                <a:gd name="T32" fmla="*/ 147 w 150"/>
                <a:gd name="T33" fmla="*/ 70 h 179"/>
                <a:gd name="T34" fmla="*/ 124 w 150"/>
                <a:gd name="T35" fmla="*/ 122 h 179"/>
                <a:gd name="T36" fmla="*/ 122 w 150"/>
                <a:gd name="T37" fmla="*/ 124 h 179"/>
                <a:gd name="T38" fmla="*/ 81 w 150"/>
                <a:gd name="T39" fmla="*/ 150 h 179"/>
                <a:gd name="T40" fmla="*/ 76 w 150"/>
                <a:gd name="T41" fmla="*/ 153 h 179"/>
                <a:gd name="T42" fmla="*/ 72 w 150"/>
                <a:gd name="T43" fmla="*/ 155 h 179"/>
                <a:gd name="T44" fmla="*/ 55 w 150"/>
                <a:gd name="T45" fmla="*/ 163 h 179"/>
                <a:gd name="T46" fmla="*/ 49 w 150"/>
                <a:gd name="T47" fmla="*/ 168 h 179"/>
                <a:gd name="T48" fmla="*/ 30 w 150"/>
                <a:gd name="T49" fmla="*/ 179 h 179"/>
                <a:gd name="T50" fmla="*/ 28 w 150"/>
                <a:gd name="T51" fmla="*/ 179 h 179"/>
                <a:gd name="T52" fmla="*/ 26 w 150"/>
                <a:gd name="T53" fmla="*/ 176 h 179"/>
                <a:gd name="T54" fmla="*/ 19 w 150"/>
                <a:gd name="T55" fmla="*/ 166 h 179"/>
                <a:gd name="T56" fmla="*/ 12 w 150"/>
                <a:gd name="T57" fmla="*/ 156 h 179"/>
                <a:gd name="T58" fmla="*/ 1 w 150"/>
                <a:gd name="T59" fmla="*/ 142 h 179"/>
                <a:gd name="T60" fmla="*/ 128 w 150"/>
                <a:gd name="T61" fmla="*/ 30 h 179"/>
                <a:gd name="T62" fmla="*/ 126 w 150"/>
                <a:gd name="T63" fmla="*/ 27 h 179"/>
                <a:gd name="T64" fmla="*/ 96 w 150"/>
                <a:gd name="T65" fmla="*/ 15 h 179"/>
                <a:gd name="T66" fmla="*/ 80 w 150"/>
                <a:gd name="T67" fmla="*/ 19 h 179"/>
                <a:gd name="T68" fmla="*/ 61 w 150"/>
                <a:gd name="T69" fmla="*/ 33 h 179"/>
                <a:gd name="T70" fmla="*/ 59 w 150"/>
                <a:gd name="T71" fmla="*/ 36 h 179"/>
                <a:gd name="T72" fmla="*/ 44 w 150"/>
                <a:gd name="T73" fmla="*/ 60 h 179"/>
                <a:gd name="T74" fmla="*/ 35 w 150"/>
                <a:gd name="T75" fmla="*/ 82 h 179"/>
                <a:gd name="T76" fmla="*/ 34 w 150"/>
                <a:gd name="T77" fmla="*/ 85 h 179"/>
                <a:gd name="T78" fmla="*/ 32 w 150"/>
                <a:gd name="T79" fmla="*/ 90 h 179"/>
                <a:gd name="T80" fmla="*/ 23 w 150"/>
                <a:gd name="T81" fmla="*/ 113 h 179"/>
                <a:gd name="T82" fmla="*/ 17 w 150"/>
                <a:gd name="T83" fmla="*/ 122 h 179"/>
                <a:gd name="T84" fmla="*/ 13 w 150"/>
                <a:gd name="T85" fmla="*/ 126 h 179"/>
                <a:gd name="T86" fmla="*/ 11 w 150"/>
                <a:gd name="T87" fmla="*/ 134 h 179"/>
                <a:gd name="T88" fmla="*/ 21 w 150"/>
                <a:gd name="T89" fmla="*/ 146 h 179"/>
                <a:gd name="T90" fmla="*/ 28 w 150"/>
                <a:gd name="T91" fmla="*/ 156 h 179"/>
                <a:gd name="T92" fmla="*/ 35 w 150"/>
                <a:gd name="T93" fmla="*/ 166 h 179"/>
                <a:gd name="T94" fmla="*/ 44 w 150"/>
                <a:gd name="T95" fmla="*/ 159 h 179"/>
                <a:gd name="T96" fmla="*/ 52 w 150"/>
                <a:gd name="T97" fmla="*/ 152 h 179"/>
                <a:gd name="T98" fmla="*/ 71 w 150"/>
                <a:gd name="T99" fmla="*/ 143 h 179"/>
                <a:gd name="T100" fmla="*/ 75 w 150"/>
                <a:gd name="T101" fmla="*/ 141 h 179"/>
                <a:gd name="T102" fmla="*/ 80 w 150"/>
                <a:gd name="T103" fmla="*/ 138 h 179"/>
                <a:gd name="T104" fmla="*/ 116 w 150"/>
                <a:gd name="T105" fmla="*/ 115 h 179"/>
                <a:gd name="T106" fmla="*/ 117 w 150"/>
                <a:gd name="T107" fmla="*/ 114 h 179"/>
                <a:gd name="T108" fmla="*/ 137 w 150"/>
                <a:gd name="T109" fmla="*/ 71 h 179"/>
                <a:gd name="T110" fmla="*/ 128 w 150"/>
                <a:gd name="T111" fmla="*/ 3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0" h="179">
                  <a:moveTo>
                    <a:pt x="1" y="142"/>
                  </a:moveTo>
                  <a:cubicBezTo>
                    <a:pt x="0" y="140"/>
                    <a:pt x="0" y="140"/>
                    <a:pt x="0" y="140"/>
                  </a:cubicBezTo>
                  <a:cubicBezTo>
                    <a:pt x="0" y="138"/>
                    <a:pt x="0" y="138"/>
                    <a:pt x="0" y="138"/>
                  </a:cubicBezTo>
                  <a:cubicBezTo>
                    <a:pt x="1" y="132"/>
                    <a:pt x="2" y="126"/>
                    <a:pt x="6" y="120"/>
                  </a:cubicBezTo>
                  <a:cubicBezTo>
                    <a:pt x="7" y="118"/>
                    <a:pt x="8" y="116"/>
                    <a:pt x="10" y="115"/>
                  </a:cubicBezTo>
                  <a:cubicBezTo>
                    <a:pt x="12" y="112"/>
                    <a:pt x="13" y="109"/>
                    <a:pt x="15" y="107"/>
                  </a:cubicBezTo>
                  <a:cubicBezTo>
                    <a:pt x="18" y="101"/>
                    <a:pt x="21" y="94"/>
                    <a:pt x="23" y="88"/>
                  </a:cubicBezTo>
                  <a:cubicBezTo>
                    <a:pt x="23" y="86"/>
                    <a:pt x="24" y="85"/>
                    <a:pt x="25" y="83"/>
                  </a:cubicBezTo>
                  <a:cubicBezTo>
                    <a:pt x="26" y="80"/>
                    <a:pt x="26" y="80"/>
                    <a:pt x="26" y="80"/>
                  </a:cubicBezTo>
                  <a:cubicBezTo>
                    <a:pt x="28" y="72"/>
                    <a:pt x="31" y="65"/>
                    <a:pt x="34" y="57"/>
                  </a:cubicBezTo>
                  <a:cubicBezTo>
                    <a:pt x="38" y="48"/>
                    <a:pt x="44" y="39"/>
                    <a:pt x="52" y="28"/>
                  </a:cubicBezTo>
                  <a:cubicBezTo>
                    <a:pt x="56" y="25"/>
                    <a:pt x="56" y="25"/>
                    <a:pt x="56" y="25"/>
                  </a:cubicBezTo>
                  <a:cubicBezTo>
                    <a:pt x="63" y="17"/>
                    <a:pt x="70" y="11"/>
                    <a:pt x="78" y="7"/>
                  </a:cubicBezTo>
                  <a:cubicBezTo>
                    <a:pt x="85" y="3"/>
                    <a:pt x="92" y="2"/>
                    <a:pt x="98" y="2"/>
                  </a:cubicBezTo>
                  <a:cubicBezTo>
                    <a:pt x="113" y="0"/>
                    <a:pt x="125" y="5"/>
                    <a:pt x="135" y="17"/>
                  </a:cubicBezTo>
                  <a:cubicBezTo>
                    <a:pt x="137" y="20"/>
                    <a:pt x="137" y="20"/>
                    <a:pt x="137" y="20"/>
                  </a:cubicBezTo>
                  <a:cubicBezTo>
                    <a:pt x="146" y="35"/>
                    <a:pt x="150" y="52"/>
                    <a:pt x="147" y="70"/>
                  </a:cubicBezTo>
                  <a:cubicBezTo>
                    <a:pt x="145" y="89"/>
                    <a:pt x="137" y="106"/>
                    <a:pt x="124" y="122"/>
                  </a:cubicBezTo>
                  <a:cubicBezTo>
                    <a:pt x="122" y="124"/>
                    <a:pt x="122" y="124"/>
                    <a:pt x="122" y="124"/>
                  </a:cubicBezTo>
                  <a:cubicBezTo>
                    <a:pt x="108" y="139"/>
                    <a:pt x="94" y="145"/>
                    <a:pt x="81" y="150"/>
                  </a:cubicBezTo>
                  <a:cubicBezTo>
                    <a:pt x="80" y="151"/>
                    <a:pt x="78" y="152"/>
                    <a:pt x="76" y="153"/>
                  </a:cubicBezTo>
                  <a:cubicBezTo>
                    <a:pt x="75" y="154"/>
                    <a:pt x="73" y="154"/>
                    <a:pt x="72" y="155"/>
                  </a:cubicBezTo>
                  <a:cubicBezTo>
                    <a:pt x="66" y="157"/>
                    <a:pt x="61" y="160"/>
                    <a:pt x="55" y="163"/>
                  </a:cubicBezTo>
                  <a:cubicBezTo>
                    <a:pt x="53" y="164"/>
                    <a:pt x="51" y="166"/>
                    <a:pt x="49" y="168"/>
                  </a:cubicBezTo>
                  <a:cubicBezTo>
                    <a:pt x="43" y="174"/>
                    <a:pt x="36" y="179"/>
                    <a:pt x="30" y="179"/>
                  </a:cubicBezTo>
                  <a:cubicBezTo>
                    <a:pt x="28" y="179"/>
                    <a:pt x="28" y="179"/>
                    <a:pt x="28" y="179"/>
                  </a:cubicBezTo>
                  <a:cubicBezTo>
                    <a:pt x="26" y="176"/>
                    <a:pt x="26" y="176"/>
                    <a:pt x="26" y="176"/>
                  </a:cubicBezTo>
                  <a:cubicBezTo>
                    <a:pt x="24" y="172"/>
                    <a:pt x="21" y="169"/>
                    <a:pt x="19" y="166"/>
                  </a:cubicBezTo>
                  <a:cubicBezTo>
                    <a:pt x="17" y="162"/>
                    <a:pt x="14" y="159"/>
                    <a:pt x="12" y="156"/>
                  </a:cubicBezTo>
                  <a:cubicBezTo>
                    <a:pt x="8" y="150"/>
                    <a:pt x="5" y="146"/>
                    <a:pt x="1" y="142"/>
                  </a:cubicBezTo>
                  <a:close/>
                  <a:moveTo>
                    <a:pt x="128" y="30"/>
                  </a:moveTo>
                  <a:cubicBezTo>
                    <a:pt x="126" y="27"/>
                    <a:pt x="126" y="27"/>
                    <a:pt x="126" y="27"/>
                  </a:cubicBezTo>
                  <a:cubicBezTo>
                    <a:pt x="119" y="17"/>
                    <a:pt x="109" y="13"/>
                    <a:pt x="96" y="15"/>
                  </a:cubicBezTo>
                  <a:cubicBezTo>
                    <a:pt x="91" y="15"/>
                    <a:pt x="86" y="16"/>
                    <a:pt x="80" y="19"/>
                  </a:cubicBezTo>
                  <a:cubicBezTo>
                    <a:pt x="73" y="22"/>
                    <a:pt x="67" y="27"/>
                    <a:pt x="61" y="33"/>
                  </a:cubicBezTo>
                  <a:cubicBezTo>
                    <a:pt x="59" y="36"/>
                    <a:pt x="59" y="36"/>
                    <a:pt x="59" y="36"/>
                  </a:cubicBezTo>
                  <a:cubicBezTo>
                    <a:pt x="52" y="45"/>
                    <a:pt x="47" y="53"/>
                    <a:pt x="44" y="60"/>
                  </a:cubicBezTo>
                  <a:cubicBezTo>
                    <a:pt x="41" y="68"/>
                    <a:pt x="38" y="75"/>
                    <a:pt x="35" y="82"/>
                  </a:cubicBezTo>
                  <a:cubicBezTo>
                    <a:pt x="34" y="85"/>
                    <a:pt x="34" y="85"/>
                    <a:pt x="34" y="85"/>
                  </a:cubicBezTo>
                  <a:cubicBezTo>
                    <a:pt x="34" y="87"/>
                    <a:pt x="33" y="89"/>
                    <a:pt x="32" y="90"/>
                  </a:cubicBezTo>
                  <a:cubicBezTo>
                    <a:pt x="30" y="97"/>
                    <a:pt x="27" y="105"/>
                    <a:pt x="23" y="113"/>
                  </a:cubicBezTo>
                  <a:cubicBezTo>
                    <a:pt x="21" y="116"/>
                    <a:pt x="19" y="119"/>
                    <a:pt x="17" y="122"/>
                  </a:cubicBezTo>
                  <a:cubicBezTo>
                    <a:pt x="16" y="123"/>
                    <a:pt x="14" y="125"/>
                    <a:pt x="13" y="126"/>
                  </a:cubicBezTo>
                  <a:cubicBezTo>
                    <a:pt x="12" y="128"/>
                    <a:pt x="11" y="131"/>
                    <a:pt x="11" y="134"/>
                  </a:cubicBezTo>
                  <a:cubicBezTo>
                    <a:pt x="14" y="137"/>
                    <a:pt x="17" y="141"/>
                    <a:pt x="21" y="146"/>
                  </a:cubicBezTo>
                  <a:cubicBezTo>
                    <a:pt x="23" y="149"/>
                    <a:pt x="25" y="153"/>
                    <a:pt x="28" y="156"/>
                  </a:cubicBezTo>
                  <a:cubicBezTo>
                    <a:pt x="30" y="159"/>
                    <a:pt x="32" y="162"/>
                    <a:pt x="35" y="166"/>
                  </a:cubicBezTo>
                  <a:cubicBezTo>
                    <a:pt x="37" y="165"/>
                    <a:pt x="41" y="162"/>
                    <a:pt x="44" y="159"/>
                  </a:cubicBezTo>
                  <a:cubicBezTo>
                    <a:pt x="47" y="156"/>
                    <a:pt x="50" y="154"/>
                    <a:pt x="52" y="152"/>
                  </a:cubicBezTo>
                  <a:cubicBezTo>
                    <a:pt x="58" y="148"/>
                    <a:pt x="65" y="145"/>
                    <a:pt x="71" y="143"/>
                  </a:cubicBezTo>
                  <a:cubicBezTo>
                    <a:pt x="72" y="142"/>
                    <a:pt x="73" y="142"/>
                    <a:pt x="75" y="141"/>
                  </a:cubicBezTo>
                  <a:cubicBezTo>
                    <a:pt x="76" y="140"/>
                    <a:pt x="78" y="139"/>
                    <a:pt x="80" y="138"/>
                  </a:cubicBezTo>
                  <a:cubicBezTo>
                    <a:pt x="92" y="133"/>
                    <a:pt x="104" y="128"/>
                    <a:pt x="116" y="115"/>
                  </a:cubicBezTo>
                  <a:cubicBezTo>
                    <a:pt x="117" y="114"/>
                    <a:pt x="117" y="114"/>
                    <a:pt x="117" y="114"/>
                  </a:cubicBezTo>
                  <a:cubicBezTo>
                    <a:pt x="128" y="101"/>
                    <a:pt x="135" y="87"/>
                    <a:pt x="137" y="71"/>
                  </a:cubicBezTo>
                  <a:cubicBezTo>
                    <a:pt x="139" y="56"/>
                    <a:pt x="136" y="42"/>
                    <a:pt x="128" y="3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500">
        <p:pull/>
      </p:transition>
    </mc:Choice>
    <mc:Fallback>
      <p:transition>
        <p:pull/>
      </p:transition>
    </mc:Fallback>
  </mc:AlternateContent>
  <p:txStyles>
    <p:titleStyle>
      <a:lvl1pPr algn="l" rtl="0" eaLnBrk="1" fontAlgn="base" hangingPunct="1">
        <a:lnSpc>
          <a:spcPct val="90000"/>
        </a:lnSpc>
        <a:spcBef>
          <a:spcPct val="0"/>
        </a:spcBef>
        <a:spcAft>
          <a:spcPct val="0"/>
        </a:spcAft>
        <a:defRPr sz="3600" kern="1200">
          <a:ln>
            <a:noFill/>
          </a:ln>
          <a:solidFill>
            <a:schemeClr val="accent1"/>
          </a:solidFill>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1" fontAlgn="base" hangingPunct="1">
        <a:lnSpc>
          <a:spcPct val="90000"/>
        </a:lnSpc>
        <a:spcBef>
          <a:spcPts val="1800"/>
        </a:spcBef>
        <a:spcAft>
          <a:spcPct val="0"/>
        </a:spcAft>
        <a:buClr>
          <a:schemeClr val="tx1"/>
        </a:buClr>
        <a:buSzPct val="80000"/>
        <a:buFont typeface="Wingdings" panose="05000000000000000000" pitchFamily="2" charset="2"/>
        <a:buChar char="ü"/>
        <a:defRPr sz="2400" kern="1200">
          <a:solidFill>
            <a:schemeClr val="tx1"/>
          </a:solidFill>
          <a:latin typeface="+mn-lt"/>
          <a:ea typeface="+mn-ea"/>
          <a:cs typeface="+mn-cs"/>
        </a:defRPr>
      </a:lvl1pPr>
      <a:lvl2pPr marL="357505" indent="-357505" algn="l" rtl="0" eaLnBrk="1" fontAlgn="base" hangingPunct="1">
        <a:lnSpc>
          <a:spcPct val="130000"/>
        </a:lnSpc>
        <a:spcBef>
          <a:spcPct val="0"/>
        </a:spcBef>
        <a:spcAft>
          <a:spcPct val="0"/>
        </a:spcAft>
        <a:buClr>
          <a:schemeClr val="tx1"/>
        </a:buClr>
        <a:buFont typeface="Wingdings" panose="05000000000000000000" pitchFamily="2" charset="2"/>
        <a:buChar char="ü"/>
        <a:defRPr sz="16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7.xml"/><Relationship Id="rId3" Type="http://schemas.openxmlformats.org/officeDocument/2006/relationships/image" Target="../media/image27.emf"/><Relationship Id="rId2" Type="http://schemas.openxmlformats.org/officeDocument/2006/relationships/oleObject" Target="../embeddings/oleObject1.bin"/><Relationship Id="rId1" Type="http://schemas.openxmlformats.org/officeDocument/2006/relationships/image" Target="../media/image26.png"/></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jpeg"/><Relationship Id="rId3" Type="http://schemas.openxmlformats.org/officeDocument/2006/relationships/image" Target="../media/image45.png"/><Relationship Id="rId2" Type="http://schemas.openxmlformats.org/officeDocument/2006/relationships/image" Target="../media/image29.png"/><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7.xml"/><Relationship Id="rId5" Type="http://schemas.openxmlformats.org/officeDocument/2006/relationships/image" Target="../media/image50.png"/><Relationship Id="rId4" Type="http://schemas.openxmlformats.org/officeDocument/2006/relationships/image" Target="../media/image49.jpeg"/><Relationship Id="rId3" Type="http://schemas.openxmlformats.org/officeDocument/2006/relationships/image" Target="../media/image48.png"/><Relationship Id="rId2" Type="http://schemas.openxmlformats.org/officeDocument/2006/relationships/image" Target="../media/image29.png"/><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6.png"/><Relationship Id="rId7" Type="http://schemas.openxmlformats.org/officeDocument/2006/relationships/image" Target="../media/image55.png"/><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3" Type="http://schemas.openxmlformats.org/officeDocument/2006/relationships/image" Target="../media/image51.emf"/><Relationship Id="rId2" Type="http://schemas.openxmlformats.org/officeDocument/2006/relationships/image" Target="../media/image29.png"/><Relationship Id="rId10" Type="http://schemas.openxmlformats.org/officeDocument/2006/relationships/notesSlide" Target="../notesSlides/notesSlide11.xml"/><Relationship Id="rId1" Type="http://schemas.openxmlformats.org/officeDocument/2006/relationships/image" Target="../media/image28.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58.png"/><Relationship Id="rId3" Type="http://schemas.openxmlformats.org/officeDocument/2006/relationships/image" Target="../media/image57.png"/><Relationship Id="rId2" Type="http://schemas.openxmlformats.org/officeDocument/2006/relationships/image" Target="../media/image29.png"/><Relationship Id="rId1" Type="http://schemas.openxmlformats.org/officeDocument/2006/relationships/image" Target="../media/image28.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50.png"/><Relationship Id="rId3" Type="http://schemas.openxmlformats.org/officeDocument/2006/relationships/image" Target="../media/image48.png"/><Relationship Id="rId2" Type="http://schemas.openxmlformats.org/officeDocument/2006/relationships/image" Target="../media/image29.png"/><Relationship Id="rId1" Type="http://schemas.openxmlformats.org/officeDocument/2006/relationships/image" Target="../media/image28.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28.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31.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 Id="rId3" Type="http://schemas.openxmlformats.org/officeDocument/2006/relationships/image" Target="../media/image59.png"/><Relationship Id="rId2" Type="http://schemas.openxmlformats.org/officeDocument/2006/relationships/image" Target="../media/image29.png"/><Relationship Id="rId1" Type="http://schemas.openxmlformats.org/officeDocument/2006/relationships/image" Target="../media/image28.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7.xml"/><Relationship Id="rId4" Type="http://schemas.openxmlformats.org/officeDocument/2006/relationships/image" Target="../media/image45.png"/><Relationship Id="rId3" Type="http://schemas.openxmlformats.org/officeDocument/2006/relationships/image" Target="../media/image62.png"/><Relationship Id="rId2" Type="http://schemas.openxmlformats.org/officeDocument/2006/relationships/image" Target="../media/image29.png"/><Relationship Id="rId1" Type="http://schemas.openxmlformats.org/officeDocument/2006/relationships/image" Target="../media/image28.png"/></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8.xml"/><Relationship Id="rId5" Type="http://schemas.openxmlformats.org/officeDocument/2006/relationships/slideLayout" Target="../slideLayouts/slideLayout7.xml"/><Relationship Id="rId4" Type="http://schemas.openxmlformats.org/officeDocument/2006/relationships/image" Target="../media/image45.png"/><Relationship Id="rId3" Type="http://schemas.openxmlformats.org/officeDocument/2006/relationships/image" Target="../media/image63.png"/><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19.xml"/><Relationship Id="rId8" Type="http://schemas.openxmlformats.org/officeDocument/2006/relationships/slideLayout" Target="../slideLayouts/slideLayout7.xml"/><Relationship Id="rId7" Type="http://schemas.openxmlformats.org/officeDocument/2006/relationships/image" Target="../media/image67.png"/><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45.png"/><Relationship Id="rId3" Type="http://schemas.openxmlformats.org/officeDocument/2006/relationships/image" Target="../media/image64.png"/><Relationship Id="rId2" Type="http://schemas.openxmlformats.org/officeDocument/2006/relationships/image" Target="../media/image29.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8" Type="http://schemas.openxmlformats.org/officeDocument/2006/relationships/notesSlide" Target="../notesSlides/notesSlide20.xml"/><Relationship Id="rId7"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 Id="rId3" Type="http://schemas.openxmlformats.org/officeDocument/2006/relationships/image" Target="../media/image68.png"/><Relationship Id="rId2" Type="http://schemas.openxmlformats.org/officeDocument/2006/relationships/image" Target="../media/image29.png"/><Relationship Id="rId1" Type="http://schemas.openxmlformats.org/officeDocument/2006/relationships/image" Target="../media/image28.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31.png"/></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image" Target="../media/image73.png"/><Relationship Id="rId3" Type="http://schemas.openxmlformats.org/officeDocument/2006/relationships/image" Target="../media/image72.png"/><Relationship Id="rId2" Type="http://schemas.openxmlformats.org/officeDocument/2006/relationships/image" Target="../media/image29.png"/><Relationship Id="rId1" Type="http://schemas.openxmlformats.org/officeDocument/2006/relationships/image" Target="../media/image28.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28.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7.xml"/><Relationship Id="rId3" Type="http://schemas.openxmlformats.org/officeDocument/2006/relationships/image" Target="../media/image73.png"/><Relationship Id="rId2" Type="http://schemas.openxmlformats.org/officeDocument/2006/relationships/image" Target="../media/image29.png"/><Relationship Id="rId1" Type="http://schemas.openxmlformats.org/officeDocument/2006/relationships/image" Target="../media/image28.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slideLayout" Target="../slideLayouts/slideLayout7.xml"/><Relationship Id="rId3" Type="http://schemas.openxmlformats.org/officeDocument/2006/relationships/image" Target="../media/image73.png"/><Relationship Id="rId2" Type="http://schemas.openxmlformats.org/officeDocument/2006/relationships/image" Target="../media/image29.png"/><Relationship Id="rId1" Type="http://schemas.openxmlformats.org/officeDocument/2006/relationships/image" Target="../media/image28.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31.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7.xml"/><Relationship Id="rId4" Type="http://schemas.openxmlformats.org/officeDocument/2006/relationships/image" Target="../media/image75.png"/><Relationship Id="rId3" Type="http://schemas.openxmlformats.org/officeDocument/2006/relationships/image" Target="../media/image74.png"/><Relationship Id="rId2" Type="http://schemas.openxmlformats.org/officeDocument/2006/relationships/image" Target="../media/image29.png"/><Relationship Id="rId1" Type="http://schemas.openxmlformats.org/officeDocument/2006/relationships/image" Target="../media/image28.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7.xml"/><Relationship Id="rId3" Type="http://schemas.openxmlformats.org/officeDocument/2006/relationships/image" Target="../media/image73.png"/><Relationship Id="rId2" Type="http://schemas.openxmlformats.org/officeDocument/2006/relationships/image" Target="../media/image29.png"/><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image" Target="../media/image31.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7.xml"/><Relationship Id="rId3" Type="http://schemas.openxmlformats.org/officeDocument/2006/relationships/image" Target="../media/image76.png"/><Relationship Id="rId2" Type="http://schemas.openxmlformats.org/officeDocument/2006/relationships/image" Target="../media/image29.png"/><Relationship Id="rId1" Type="http://schemas.openxmlformats.org/officeDocument/2006/relationships/image" Target="../media/image28.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7.xml"/><Relationship Id="rId3" Type="http://schemas.openxmlformats.org/officeDocument/2006/relationships/image" Target="../media/image73.png"/><Relationship Id="rId2" Type="http://schemas.openxmlformats.org/officeDocument/2006/relationships/image" Target="../media/image29.png"/><Relationship Id="rId1" Type="http://schemas.openxmlformats.org/officeDocument/2006/relationships/image" Target="../media/image28.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7.xml"/><Relationship Id="rId3" Type="http://schemas.openxmlformats.org/officeDocument/2006/relationships/image" Target="../media/image73.png"/><Relationship Id="rId2" Type="http://schemas.openxmlformats.org/officeDocument/2006/relationships/image" Target="../media/image29.png"/><Relationship Id="rId1" Type="http://schemas.openxmlformats.org/officeDocument/2006/relationships/image" Target="../media/image28.png"/></Relationships>
</file>

<file path=ppt/slides/_rels/slide33.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7.xml"/><Relationship Id="rId4" Type="http://schemas.openxmlformats.org/officeDocument/2006/relationships/image" Target="../media/image49.jpeg"/><Relationship Id="rId3" Type="http://schemas.openxmlformats.org/officeDocument/2006/relationships/image" Target="../media/image77.png"/><Relationship Id="rId2" Type="http://schemas.openxmlformats.org/officeDocument/2006/relationships/image" Target="../media/image29.png"/><Relationship Id="rId1" Type="http://schemas.openxmlformats.org/officeDocument/2006/relationships/image" Target="../media/image28.png"/></Relationships>
</file>

<file path=ppt/slides/_rels/slide34.xml.rels><?xml version="1.0" encoding="UTF-8" standalone="yes"?>
<Relationships xmlns="http://schemas.openxmlformats.org/package/2006/relationships"><Relationship Id="rId9" Type="http://schemas.openxmlformats.org/officeDocument/2006/relationships/image" Target="../media/image80.png"/><Relationship Id="rId8" Type="http://schemas.openxmlformats.org/officeDocument/2006/relationships/image" Target="../media/image41.png"/><Relationship Id="rId7" Type="http://schemas.openxmlformats.org/officeDocument/2006/relationships/image" Target="../media/image40.png"/><Relationship Id="rId6" Type="http://schemas.openxmlformats.org/officeDocument/2006/relationships/image" Target="../media/image39.png"/><Relationship Id="rId5" Type="http://schemas.openxmlformats.org/officeDocument/2006/relationships/image" Target="../media/image79.png"/><Relationship Id="rId4" Type="http://schemas.openxmlformats.org/officeDocument/2006/relationships/image" Target="../media/image78.png"/><Relationship Id="rId3" Type="http://schemas.openxmlformats.org/officeDocument/2006/relationships/image" Target="../media/image35.png"/><Relationship Id="rId2" Type="http://schemas.openxmlformats.org/officeDocument/2006/relationships/image" Target="../media/image29.png"/><Relationship Id="rId11" Type="http://schemas.openxmlformats.org/officeDocument/2006/relationships/notesSlide" Target="../notesSlides/notesSlide33.xml"/><Relationship Id="rId10" Type="http://schemas.openxmlformats.org/officeDocument/2006/relationships/slideLayout" Target="../slideLayouts/slideLayout7.xml"/><Relationship Id="rId1" Type="http://schemas.openxmlformats.org/officeDocument/2006/relationships/image" Target="../media/image28.png"/></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34.xml"/><Relationship Id="rId7" Type="http://schemas.openxmlformats.org/officeDocument/2006/relationships/slideLayout" Target="../slideLayouts/slideLayout7.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image" Target="../media/image28.png"/></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7.xml"/><Relationship Id="rId4" Type="http://schemas.openxmlformats.org/officeDocument/2006/relationships/image" Target="../media/image49.jpeg"/><Relationship Id="rId3" Type="http://schemas.openxmlformats.org/officeDocument/2006/relationships/image" Target="../media/image84.jpeg"/><Relationship Id="rId2" Type="http://schemas.openxmlformats.org/officeDocument/2006/relationships/image" Target="../media/image29.png"/><Relationship Id="rId1" Type="http://schemas.openxmlformats.org/officeDocument/2006/relationships/image" Target="../media/image28.png"/></Relationships>
</file>

<file path=ppt/slides/_rels/slide3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9.png"/><Relationship Id="rId7" Type="http://schemas.openxmlformats.org/officeDocument/2006/relationships/image" Target="../media/image28.png"/><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image" Target="../media/image28.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29.png"/><Relationship Id="rId1" Type="http://schemas.openxmlformats.org/officeDocument/2006/relationships/image" Target="../media/image28.pn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34.jpeg"/><Relationship Id="rId2" Type="http://schemas.openxmlformats.org/officeDocument/2006/relationships/image" Target="../media/image29.png"/><Relationship Id="rId1" Type="http://schemas.openxmlformats.org/officeDocument/2006/relationships/image" Target="../media/image28.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0.png"/><Relationship Id="rId7" Type="http://schemas.openxmlformats.org/officeDocument/2006/relationships/image" Target="../media/image39.png"/><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29.png"/><Relationship Id="rId10" Type="http://schemas.openxmlformats.org/officeDocument/2006/relationships/notesSlide" Target="../notesSlides/notesSlide6.xml"/><Relationship Id="rId1" Type="http://schemas.openxmlformats.org/officeDocument/2006/relationships/image" Target="../media/image28.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35.png"/><Relationship Id="rId3" Type="http://schemas.openxmlformats.org/officeDocument/2006/relationships/image" Target="../media/image41.png"/><Relationship Id="rId2" Type="http://schemas.openxmlformats.org/officeDocument/2006/relationships/image" Target="../media/image29.png"/><Relationship Id="rId1" Type="http://schemas.openxmlformats.org/officeDocument/2006/relationships/image" Target="../media/image28.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7.xml"/><Relationship Id="rId5" Type="http://schemas.openxmlformats.org/officeDocument/2006/relationships/image" Target="../media/image44.jpeg"/><Relationship Id="rId4" Type="http://schemas.openxmlformats.org/officeDocument/2006/relationships/image" Target="../media/image43.png"/><Relationship Id="rId3" Type="http://schemas.openxmlformats.org/officeDocument/2006/relationships/image" Target="../media/image41.png"/><Relationship Id="rId2" Type="http://schemas.openxmlformats.org/officeDocument/2006/relationships/image" Target="../media/image29.png"/><Relationship Id="rId1"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1" cstate="print"/>
          <a:stretch>
            <a:fillRect l="-2000"/>
          </a:stretch>
        </a:blipFill>
        <a:effectLst/>
      </p:bgPr>
    </p:bg>
    <p:spTree>
      <p:nvGrpSpPr>
        <p:cNvPr id="1" name=""/>
        <p:cNvGrpSpPr/>
        <p:nvPr/>
      </p:nvGrpSpPr>
      <p:grpSpPr>
        <a:xfrm>
          <a:off x="0" y="0"/>
          <a:ext cx="0" cy="0"/>
          <a:chOff x="0" y="0"/>
          <a:chExt cx="0" cy="0"/>
        </a:xfrm>
      </p:grpSpPr>
      <p:graphicFrame>
        <p:nvGraphicFramePr>
          <p:cNvPr id="8" name="对象 7"/>
          <p:cNvGraphicFramePr/>
          <p:nvPr/>
        </p:nvGraphicFramePr>
        <p:xfrm>
          <a:off x="6067425" y="3402965"/>
          <a:ext cx="57150" cy="51435"/>
        </p:xfrm>
        <a:graphic>
          <a:graphicData uri="http://schemas.openxmlformats.org/presentationml/2006/ole">
            <mc:AlternateContent xmlns:mc="http://schemas.openxmlformats.org/markup-compatibility/2006">
              <mc:Choice xmlns:v="urn:schemas-microsoft-com:vml" Requires="v">
                <p:oleObj spid="_x0000_s1025" name="" r:id="rId2" imgW="1841500" imgH="927100" progId="Photoshop.Image.13">
                  <p:embed/>
                </p:oleObj>
              </mc:Choice>
              <mc:Fallback>
                <p:oleObj name="" r:id="rId2" imgW="1841500" imgH="927100" progId="Photoshop.Image.13">
                  <p:embed/>
                  <p:pic>
                    <p:nvPicPr>
                      <p:cNvPr id="0" name="图片 1024" descr="image19"/>
                      <p:cNvPicPr/>
                      <p:nvPr/>
                    </p:nvPicPr>
                    <p:blipFill>
                      <a:blip r:embed="rId3"/>
                      <a:stretch>
                        <a:fillRect/>
                      </a:stretch>
                    </p:blipFill>
                    <p:spPr>
                      <a:xfrm>
                        <a:off x="6067425" y="3402965"/>
                        <a:ext cx="57150" cy="51435"/>
                      </a:xfrm>
                      <a:prstGeom prst="rect">
                        <a:avLst/>
                      </a:prstGeom>
                      <a:noFill/>
                      <a:ln w="9525">
                        <a:noFill/>
                      </a:ln>
                    </p:spPr>
                  </p:pic>
                </p:oleObj>
              </mc:Fallback>
            </mc:AlternateContent>
          </a:graphicData>
        </a:graphic>
      </p:graphicFrame>
      <p:sp>
        <p:nvSpPr>
          <p:cNvPr id="10" name="标题 5"/>
          <p:cNvSpPr>
            <a:spLocks noGrp="1"/>
          </p:cNvSpPr>
          <p:nvPr/>
        </p:nvSpPr>
        <p:spPr>
          <a:xfrm>
            <a:off x="236855" y="2280285"/>
            <a:ext cx="7226935" cy="2298065"/>
          </a:xfrm>
          <a:prstGeom prst="rect">
            <a:avLst/>
          </a:prstGeom>
          <a:noFill/>
          <a:ln>
            <a:noFill/>
          </a:ln>
        </p:spPr>
        <p:txBody>
          <a:bodyPr vert="horz" wrap="square" lIns="91440" tIns="45720" rIns="91440" bIns="45720" numCol="1" anchor="ctr" anchorCtr="0" compatLnSpc="1">
            <a:normAutofit/>
          </a:bodyPr>
          <a:lstStyle>
            <a:lvl1pPr algn="ctr" rtl="0" eaLnBrk="1" fontAlgn="base" hangingPunct="1">
              <a:lnSpc>
                <a:spcPct val="150000"/>
              </a:lnSpc>
              <a:spcBef>
                <a:spcPct val="0"/>
              </a:spcBef>
              <a:spcAft>
                <a:spcPct val="0"/>
              </a:spcAft>
              <a:defRPr sz="4400" b="1" i="0" kern="1200">
                <a:ln>
                  <a:noFill/>
                </a:ln>
                <a:solidFill>
                  <a:schemeClr val="accent1"/>
                </a:solidFill>
                <a:effectLst/>
                <a:latin typeface="+mj-lt"/>
                <a:ea typeface="+mj-ea"/>
                <a:cs typeface="+mj-cs"/>
              </a:defRPr>
            </a:lvl1pPr>
            <a:lvl2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2pPr>
            <a:lvl3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3pPr>
            <a:lvl4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4pPr>
            <a:lvl5pPr algn="l" rtl="0" eaLnBrk="1" fontAlgn="base" hangingPunct="1">
              <a:lnSpc>
                <a:spcPct val="90000"/>
              </a:lnSpc>
              <a:spcBef>
                <a:spcPct val="0"/>
              </a:spcBef>
              <a:spcAft>
                <a:spcPct val="0"/>
              </a:spcAft>
              <a:defRPr sz="3200">
                <a:solidFill>
                  <a:schemeClr val="accent1"/>
                </a:solidFill>
                <a:latin typeface="等线 Light" panose="02010600030101010101" pitchFamily="2" charset="-122"/>
                <a:ea typeface="等线 Light" panose="02010600030101010101" pitchFamily="2"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a:lstStyle>
          <a:p>
            <a:r>
              <a:rPr lang="zh-CN" altLang="en-US" dirty="0">
                <a:solidFill>
                  <a:srgbClr val="FFFF00"/>
                </a:solidFill>
              </a:rPr>
              <a:t>科研项目资金管理办法培训</a:t>
            </a:r>
            <a:endParaRPr lang="zh-CN" altLang="en-US" dirty="0">
              <a:solidFill>
                <a:srgbClr val="FFFF00"/>
              </a:solidFill>
            </a:endParaRPr>
          </a:p>
        </p:txBody>
      </p:sp>
      <p:sp>
        <p:nvSpPr>
          <p:cNvPr id="13" name="文本框 12"/>
          <p:cNvSpPr txBox="1"/>
          <p:nvPr/>
        </p:nvSpPr>
        <p:spPr>
          <a:xfrm>
            <a:off x="2933700" y="5229860"/>
            <a:ext cx="2752090" cy="583565"/>
          </a:xfrm>
          <a:prstGeom prst="rect">
            <a:avLst/>
          </a:prstGeom>
          <a:noFill/>
        </p:spPr>
        <p:txBody>
          <a:bodyPr wrap="square" rtlCol="0">
            <a:spAutoFit/>
          </a:bodyPr>
          <a:lstStyle/>
          <a:p>
            <a:r>
              <a:rPr lang="en-US" altLang="zh-CN" sz="3200" b="1">
                <a:latin typeface="宋体" panose="02010600030101010101" pitchFamily="2" charset="-122"/>
                <a:ea typeface="宋体" panose="02010600030101010101" pitchFamily="2" charset="-122"/>
              </a:rPr>
              <a:t>2017</a:t>
            </a:r>
            <a:r>
              <a:rPr lang="zh-CN" altLang="zh-CN" sz="3200" b="1">
                <a:latin typeface="宋体" panose="02010600030101010101" pitchFamily="2" charset="-122"/>
                <a:ea typeface="宋体" panose="02010600030101010101" pitchFamily="2" charset="-122"/>
              </a:rPr>
              <a:t>年</a:t>
            </a:r>
            <a:r>
              <a:rPr lang="en-US" altLang="zh-CN" sz="3200" b="1">
                <a:latin typeface="宋体" panose="02010600030101010101" pitchFamily="2" charset="-122"/>
                <a:ea typeface="宋体" panose="02010600030101010101" pitchFamily="2" charset="-122"/>
              </a:rPr>
              <a:t>6</a:t>
            </a:r>
            <a:r>
              <a:rPr lang="zh-CN" altLang="en-US" sz="3200" b="1">
                <a:latin typeface="宋体" panose="02010600030101010101" pitchFamily="2" charset="-122"/>
                <a:ea typeface="宋体" panose="02010600030101010101" pitchFamily="2" charset="-122"/>
              </a:rPr>
              <a:t>月</a:t>
            </a:r>
            <a:endParaRPr lang="zh-CN" altLang="en-US" sz="3200" b="1">
              <a:latin typeface="宋体" panose="02010600030101010101" pitchFamily="2" charset="-122"/>
              <a:ea typeface="宋体" panose="02010600030101010101" pitchFamily="2"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19050" y="665480"/>
            <a:ext cx="5359400" cy="3683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207000" y="462915"/>
            <a:ext cx="3658235" cy="460375"/>
          </a:xfrm>
          <a:prstGeom prst="rect">
            <a:avLst/>
          </a:prstGeom>
          <a:noFill/>
          <a:ln w="9525">
            <a:noFill/>
          </a:ln>
        </p:spPr>
        <p:txBody>
          <a:bodyPr wrap="square">
            <a:spAutoFit/>
          </a:bodyPr>
          <a:lstStyle/>
          <a:p>
            <a:pPr marL="0" indent="0" algn="ctr"/>
            <a:r>
              <a:rPr lang="zh-CN" altLang="en-US" b="1">
                <a:latin typeface="楷体" panose="02010609060101010101" charset="-122"/>
                <a:ea typeface="楷体" panose="02010609060101010101" charset="-122"/>
                <a:cs typeface="宋体" panose="02010600030101010101" pitchFamily="2" charset="-122"/>
              </a:rPr>
              <a:t>第四章 经费预算管理</a:t>
            </a:r>
            <a:endParaRPr lang="zh-CN" altLang="en-US" b="1">
              <a:latin typeface="楷体" panose="02010609060101010101" charset="-122"/>
              <a:ea typeface="楷体" panose="02010609060101010101" charset="-122"/>
              <a:cs typeface="宋体" panose="02010600030101010101" pitchFamily="2"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cxnSp>
        <p:nvCxnSpPr>
          <p:cNvPr id="18" name="直接连接符 17"/>
          <p:cNvCxnSpPr/>
          <p:nvPr/>
        </p:nvCxnSpPr>
        <p:spPr>
          <a:xfrm flipV="1">
            <a:off x="8655050" y="680720"/>
            <a:ext cx="3562350" cy="254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a:off x="4491355" y="1113155"/>
            <a:ext cx="2176780" cy="947420"/>
            <a:chOff x="7037" y="2434"/>
            <a:chExt cx="3428" cy="1492"/>
          </a:xfrm>
        </p:grpSpPr>
        <p:sp>
          <p:nvSpPr>
            <p:cNvPr id="87" name="矩形 86"/>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7278" y="2573"/>
              <a:ext cx="2947" cy="1214"/>
            </a:xfrm>
            <a:prstGeom prst="rect">
              <a:avLst/>
            </a:prstGeom>
            <a:blipFill rotWithShape="1">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4797425" y="1356360"/>
            <a:ext cx="1718310"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经费预算</a:t>
            </a:r>
            <a:endParaRPr lang="zh-CN" altLang="en-US" sz="2800" b="1">
              <a:solidFill>
                <a:srgbClr val="0000CC"/>
              </a:solidFill>
              <a:latin typeface="仿宋" panose="02010609060101010101" charset="-122"/>
              <a:ea typeface="仿宋" panose="02010609060101010101" charset="-122"/>
            </a:endParaRPr>
          </a:p>
        </p:txBody>
      </p:sp>
      <p:grpSp>
        <p:nvGrpSpPr>
          <p:cNvPr id="104" name="组合 103"/>
          <p:cNvGrpSpPr/>
          <p:nvPr/>
        </p:nvGrpSpPr>
        <p:grpSpPr>
          <a:xfrm>
            <a:off x="3423920" y="2061210"/>
            <a:ext cx="4581525" cy="937260"/>
            <a:chOff x="6302" y="3454"/>
            <a:chExt cx="7215" cy="1476"/>
          </a:xfrm>
        </p:grpSpPr>
        <p:cxnSp>
          <p:nvCxnSpPr>
            <p:cNvPr id="99" name="直接连接符 98"/>
            <p:cNvCxnSpPr/>
            <p:nvPr/>
          </p:nvCxnSpPr>
          <p:spPr>
            <a:xfrm flipH="1" flipV="1">
              <a:off x="9688" y="3454"/>
              <a:ext cx="19" cy="756"/>
            </a:xfrm>
            <a:prstGeom prst="line">
              <a:avLst/>
            </a:prstGeom>
            <a:ln w="3175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101" name="直接连接符 100"/>
            <p:cNvCxnSpPr/>
            <p:nvPr/>
          </p:nvCxnSpPr>
          <p:spPr>
            <a:xfrm>
              <a:off x="6302" y="4200"/>
              <a:ext cx="7197" cy="0"/>
            </a:xfrm>
            <a:prstGeom prst="line">
              <a:avLst/>
            </a:prstGeom>
            <a:ln w="34925"/>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H="1" flipV="1">
              <a:off x="6302" y="4174"/>
              <a:ext cx="19" cy="756"/>
            </a:xfrm>
            <a:prstGeom prst="line">
              <a:avLst/>
            </a:prstGeom>
            <a:ln w="31750">
              <a:solidFill>
                <a:schemeClr val="accent1"/>
              </a:solidFill>
            </a:ln>
          </p:spPr>
          <p:style>
            <a:lnRef idx="3">
              <a:schemeClr val="accent1"/>
            </a:lnRef>
            <a:fillRef idx="0">
              <a:schemeClr val="accent1"/>
            </a:fillRef>
            <a:effectRef idx="2">
              <a:schemeClr val="accent1"/>
            </a:effectRef>
            <a:fontRef idx="minor">
              <a:schemeClr val="tx1"/>
            </a:fontRef>
          </p:style>
        </p:cxnSp>
        <p:cxnSp>
          <p:nvCxnSpPr>
            <p:cNvPr id="103" name="直接连接符 102"/>
            <p:cNvCxnSpPr/>
            <p:nvPr/>
          </p:nvCxnSpPr>
          <p:spPr>
            <a:xfrm flipH="1" flipV="1">
              <a:off x="13499" y="4158"/>
              <a:ext cx="19" cy="756"/>
            </a:xfrm>
            <a:prstGeom prst="line">
              <a:avLst/>
            </a:prstGeom>
            <a:ln w="31750">
              <a:solidFill>
                <a:schemeClr val="accent1"/>
              </a:solidFill>
            </a:ln>
          </p:spPr>
          <p:style>
            <a:lnRef idx="3">
              <a:schemeClr val="accent1"/>
            </a:lnRef>
            <a:fillRef idx="0">
              <a:schemeClr val="accent1"/>
            </a:fillRef>
            <a:effectRef idx="2">
              <a:schemeClr val="accent1"/>
            </a:effectRef>
            <a:fontRef idx="minor">
              <a:schemeClr val="tx1"/>
            </a:fontRef>
          </p:style>
        </p:cxnSp>
      </p:grpSp>
      <p:grpSp>
        <p:nvGrpSpPr>
          <p:cNvPr id="113" name="组合 112"/>
          <p:cNvGrpSpPr/>
          <p:nvPr/>
        </p:nvGrpSpPr>
        <p:grpSpPr>
          <a:xfrm>
            <a:off x="1853565" y="3037840"/>
            <a:ext cx="3224530" cy="2946400"/>
            <a:chOff x="3829" y="4992"/>
            <a:chExt cx="5078" cy="4640"/>
          </a:xfrm>
        </p:grpSpPr>
        <p:grpSp>
          <p:nvGrpSpPr>
            <p:cNvPr id="91" name="组合 90"/>
            <p:cNvGrpSpPr/>
            <p:nvPr/>
          </p:nvGrpSpPr>
          <p:grpSpPr>
            <a:xfrm>
              <a:off x="3829" y="4992"/>
              <a:ext cx="5078" cy="4640"/>
              <a:chOff x="7037" y="2434"/>
              <a:chExt cx="3428" cy="1492"/>
            </a:xfrm>
          </p:grpSpPr>
          <p:sp>
            <p:nvSpPr>
              <p:cNvPr id="92" name="矩形 91"/>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3" name="矩形 92"/>
              <p:cNvSpPr/>
              <p:nvPr/>
            </p:nvSpPr>
            <p:spPr>
              <a:xfrm>
                <a:off x="7278" y="2573"/>
                <a:ext cx="2947" cy="1214"/>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 name="文本框 104"/>
            <p:cNvSpPr txBox="1"/>
            <p:nvPr/>
          </p:nvSpPr>
          <p:spPr>
            <a:xfrm>
              <a:off x="4330" y="5375"/>
              <a:ext cx="3874" cy="822"/>
            </a:xfrm>
            <a:prstGeom prst="rect">
              <a:avLst/>
            </a:prstGeom>
            <a:noFill/>
          </p:spPr>
          <p:txBody>
            <a:bodyPr wrap="square" rtlCol="0">
              <a:spAutoFit/>
            </a:bodyPr>
            <a:lstStyle/>
            <a:p>
              <a:r>
                <a:rPr lang="zh-CN" altLang="en-US" sz="2800" b="1">
                  <a:solidFill>
                    <a:schemeClr val="accent5"/>
                  </a:solidFill>
                  <a:latin typeface="仿宋" panose="02010609060101010101" charset="-122"/>
                  <a:ea typeface="仿宋" panose="02010609060101010101" charset="-122"/>
                </a:rPr>
                <a:t>经费来源预算</a:t>
              </a:r>
              <a:endParaRPr lang="zh-CN" altLang="en-US" sz="2800" b="1">
                <a:solidFill>
                  <a:schemeClr val="accent5"/>
                </a:solidFill>
                <a:latin typeface="仿宋" panose="02010609060101010101" charset="-122"/>
                <a:ea typeface="仿宋" panose="02010609060101010101" charset="-122"/>
              </a:endParaRPr>
            </a:p>
          </p:txBody>
        </p:sp>
        <p:sp>
          <p:nvSpPr>
            <p:cNvPr id="111" name="文本框 110"/>
            <p:cNvSpPr txBox="1"/>
            <p:nvPr/>
          </p:nvSpPr>
          <p:spPr>
            <a:xfrm>
              <a:off x="4156" y="6197"/>
              <a:ext cx="4004" cy="2082"/>
            </a:xfrm>
            <a:prstGeom prst="rect">
              <a:avLst/>
            </a:prstGeom>
            <a:noFill/>
            <a:ln w="9525">
              <a:noFill/>
            </a:ln>
          </p:spPr>
          <p:txBody>
            <a:bodyPr wrap="square">
              <a:spAutoFit/>
            </a:bodyPr>
            <a:lstStyle/>
            <a:p>
              <a:pPr marL="0" indent="0"/>
              <a:r>
                <a:rPr lang="zh-CN" altLang="en-US" sz="2000" b="1">
                  <a:latin typeface="仿宋" panose="02010609060101010101" charset="-122"/>
                  <a:ea typeface="仿宋" panose="02010609060101010101" charset="-122"/>
                  <a:cs typeface="宋体" panose="02010600030101010101" pitchFamily="2" charset="-122"/>
                </a:rPr>
                <a:t>编制经费预算包括与项目研究全过程有关的直接费用和间接费用。</a:t>
              </a:r>
              <a:endParaRPr lang="zh-CN" altLang="en-US" sz="2000" b="1">
                <a:latin typeface="仿宋" panose="02010609060101010101" charset="-122"/>
                <a:ea typeface="仿宋" panose="02010609060101010101" charset="-122"/>
              </a:endParaRPr>
            </a:p>
          </p:txBody>
        </p:sp>
      </p:grpSp>
      <p:grpSp>
        <p:nvGrpSpPr>
          <p:cNvPr id="114" name="组合 113"/>
          <p:cNvGrpSpPr/>
          <p:nvPr/>
        </p:nvGrpSpPr>
        <p:grpSpPr>
          <a:xfrm>
            <a:off x="6251575" y="2995295"/>
            <a:ext cx="3425825" cy="2937510"/>
            <a:chOff x="11171" y="4925"/>
            <a:chExt cx="4870" cy="4626"/>
          </a:xfrm>
        </p:grpSpPr>
        <p:grpSp>
          <p:nvGrpSpPr>
            <p:cNvPr id="107" name="组合 106"/>
            <p:cNvGrpSpPr/>
            <p:nvPr/>
          </p:nvGrpSpPr>
          <p:grpSpPr>
            <a:xfrm>
              <a:off x="11171" y="4925"/>
              <a:ext cx="4870" cy="4626"/>
              <a:chOff x="7037" y="2434"/>
              <a:chExt cx="3428" cy="1492"/>
            </a:xfrm>
          </p:grpSpPr>
          <p:sp>
            <p:nvSpPr>
              <p:cNvPr id="108" name="矩形 107"/>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 name="矩形 108"/>
              <p:cNvSpPr/>
              <p:nvPr/>
            </p:nvSpPr>
            <p:spPr>
              <a:xfrm>
                <a:off x="7278" y="2573"/>
                <a:ext cx="2947" cy="1214"/>
              </a:xfrm>
              <a:prstGeom prst="rect">
                <a:avLst/>
              </a:prstGeom>
              <a:blipFill rotWithShape="1">
                <a:blip r:embed="rId5"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0" name="文本框 109"/>
            <p:cNvSpPr txBox="1"/>
            <p:nvPr/>
          </p:nvSpPr>
          <p:spPr>
            <a:xfrm>
              <a:off x="11577" y="5297"/>
              <a:ext cx="3874" cy="822"/>
            </a:xfrm>
            <a:prstGeom prst="rect">
              <a:avLst/>
            </a:prstGeom>
            <a:noFill/>
          </p:spPr>
          <p:txBody>
            <a:bodyPr wrap="square" rtlCol="0">
              <a:spAutoFit/>
            </a:bodyPr>
            <a:lstStyle/>
            <a:p>
              <a:r>
                <a:rPr lang="zh-CN" altLang="en-US" sz="2800" b="1">
                  <a:solidFill>
                    <a:schemeClr val="accent5"/>
                  </a:solidFill>
                  <a:latin typeface="仿宋" panose="02010609060101010101" charset="-122"/>
                  <a:ea typeface="仿宋" panose="02010609060101010101" charset="-122"/>
                </a:rPr>
                <a:t>经费支出预算</a:t>
              </a:r>
              <a:endParaRPr lang="zh-CN" altLang="en-US" sz="2800" b="1">
                <a:solidFill>
                  <a:schemeClr val="accent5"/>
                </a:solidFill>
                <a:latin typeface="仿宋" panose="02010609060101010101" charset="-122"/>
                <a:ea typeface="仿宋" panose="02010609060101010101" charset="-122"/>
              </a:endParaRPr>
            </a:p>
          </p:txBody>
        </p:sp>
        <p:sp>
          <p:nvSpPr>
            <p:cNvPr id="112" name="文本框 111"/>
            <p:cNvSpPr txBox="1"/>
            <p:nvPr/>
          </p:nvSpPr>
          <p:spPr>
            <a:xfrm>
              <a:off x="11577" y="6044"/>
              <a:ext cx="3965" cy="2567"/>
            </a:xfrm>
            <a:prstGeom prst="rect">
              <a:avLst/>
            </a:prstGeom>
            <a:noFill/>
            <a:ln w="9525">
              <a:noFill/>
            </a:ln>
          </p:spPr>
          <p:txBody>
            <a:bodyPr wrap="square">
              <a:spAutoFit/>
            </a:bodyPr>
            <a:lstStyle/>
            <a:p>
              <a:pPr marL="0" algn="l"/>
              <a:r>
                <a:rPr lang="zh-CN" altLang="en-US" sz="2000" b="1">
                  <a:latin typeface="仿宋" panose="02010609060101010101" charset="-122"/>
                  <a:ea typeface="仿宋" panose="02010609060101010101" charset="-122"/>
                  <a:cs typeface="宋体" panose="02010600030101010101" pitchFamily="2" charset="-122"/>
                </a:rPr>
                <a:t>按照经费支出范围确定的支出科目和经费来源编列，同一支出项目一般不得同时从专项经费和自筹经费中列支。</a:t>
              </a:r>
              <a:endParaRPr lang="zh-CN" altLang="en-US" sz="2000" b="1">
                <a:latin typeface="仿宋" panose="02010609060101010101" charset="-122"/>
                <a:ea typeface="仿宋" panose="02010609060101010101" charset="-122"/>
                <a:cs typeface="宋体" panose="02010600030101010101" pitchFamily="2" charset="-122"/>
              </a:endParaRPr>
            </a:p>
          </p:txBody>
        </p:sp>
      </p:gr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10</a:t>
            </a:r>
            <a:endParaRPr lang="en-US" altLang="zh-CN">
              <a:solidFill>
                <a:schemeClr val="bg1"/>
              </a:solidFill>
            </a:endParaRPr>
          </a:p>
        </p:txBody>
      </p:sp>
    </p:spTree>
  </p:cSld>
  <p:clrMapOvr>
    <a:masterClrMapping/>
  </p:clrMapOvr>
  <p:transition>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19050" y="665480"/>
            <a:ext cx="5359400" cy="3683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207000" y="462915"/>
            <a:ext cx="3658235" cy="460375"/>
          </a:xfrm>
          <a:prstGeom prst="rect">
            <a:avLst/>
          </a:prstGeom>
          <a:noFill/>
          <a:ln w="9525">
            <a:noFill/>
          </a:ln>
        </p:spPr>
        <p:txBody>
          <a:bodyPr wrap="square">
            <a:spAutoFit/>
          </a:bodyPr>
          <a:lstStyle/>
          <a:p>
            <a:pPr marL="0" indent="0" algn="ctr"/>
            <a:r>
              <a:rPr lang="zh-CN" altLang="en-US" b="1">
                <a:latin typeface="楷体" panose="02010609060101010101" charset="-122"/>
                <a:ea typeface="楷体" panose="02010609060101010101" charset="-122"/>
                <a:cs typeface="宋体" panose="02010600030101010101" pitchFamily="2" charset="-122"/>
              </a:rPr>
              <a:t>第四章 经费预算管理</a:t>
            </a:r>
            <a:endParaRPr lang="zh-CN" altLang="en-US" b="1">
              <a:latin typeface="楷体" panose="02010609060101010101" charset="-122"/>
              <a:ea typeface="楷体" panose="02010609060101010101" charset="-122"/>
              <a:cs typeface="宋体" panose="02010600030101010101" pitchFamily="2"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cxnSp>
        <p:nvCxnSpPr>
          <p:cNvPr id="18" name="直接连接符 17"/>
          <p:cNvCxnSpPr/>
          <p:nvPr/>
        </p:nvCxnSpPr>
        <p:spPr>
          <a:xfrm flipV="1">
            <a:off x="8655050" y="680720"/>
            <a:ext cx="3562350" cy="254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a:off x="177165" y="2022475"/>
            <a:ext cx="2915285" cy="947420"/>
            <a:chOff x="7037" y="2434"/>
            <a:chExt cx="3428" cy="1492"/>
          </a:xfrm>
        </p:grpSpPr>
        <p:sp>
          <p:nvSpPr>
            <p:cNvPr id="87" name="矩形 86"/>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7278" y="2573"/>
              <a:ext cx="2947" cy="1214"/>
            </a:xfrm>
            <a:prstGeom prst="rect">
              <a:avLst/>
            </a:prstGeom>
            <a:blipFill rotWithShape="1">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473075" y="2235200"/>
            <a:ext cx="2352040"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经费预算编制</a:t>
            </a:r>
            <a:endParaRPr lang="zh-CN" altLang="en-US" sz="2800" b="1">
              <a:solidFill>
                <a:srgbClr val="0000CC"/>
              </a:solidFill>
              <a:latin typeface="仿宋" panose="02010609060101010101" charset="-122"/>
              <a:ea typeface="仿宋" panose="02010609060101010101" charset="-122"/>
            </a:endParaRPr>
          </a:p>
        </p:txBody>
      </p:sp>
      <p:grpSp>
        <p:nvGrpSpPr>
          <p:cNvPr id="113" name="组合 112"/>
          <p:cNvGrpSpPr/>
          <p:nvPr/>
        </p:nvGrpSpPr>
        <p:grpSpPr>
          <a:xfrm>
            <a:off x="3180080" y="1229995"/>
            <a:ext cx="8427085" cy="2553335"/>
            <a:chOff x="3996" y="5424"/>
            <a:chExt cx="4555" cy="3794"/>
          </a:xfrm>
        </p:grpSpPr>
        <p:sp>
          <p:nvSpPr>
            <p:cNvPr id="93" name="矩形 92"/>
            <p:cNvSpPr/>
            <p:nvPr/>
          </p:nvSpPr>
          <p:spPr>
            <a:xfrm>
              <a:off x="3996" y="5424"/>
              <a:ext cx="4555" cy="3775"/>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a:off x="4097" y="5424"/>
              <a:ext cx="4454" cy="3794"/>
            </a:xfrm>
            <a:prstGeom prst="rect">
              <a:avLst/>
            </a:prstGeom>
            <a:noFill/>
            <a:ln w="9525">
              <a:noFill/>
            </a:ln>
          </p:spPr>
          <p:txBody>
            <a:bodyPr wrap="square">
              <a:spAutoFit/>
            </a:bodyPr>
            <a:lstStyle/>
            <a:p>
              <a:pPr marL="0" indent="0"/>
              <a:r>
                <a:rPr lang="zh-CN" altLang="en-US" sz="2000" b="1">
                  <a:solidFill>
                    <a:schemeClr val="accent5"/>
                  </a:solidFill>
                  <a:latin typeface="仿宋" panose="02010609060101010101" charset="-122"/>
                  <a:ea typeface="仿宋" panose="02010609060101010101" charset="-122"/>
                  <a:cs typeface="宋体" panose="02010600030101010101" pitchFamily="2" charset="-122"/>
                </a:rPr>
                <a:t>设备费预算：</a:t>
              </a:r>
              <a:r>
                <a:rPr lang="zh-CN" altLang="en-US" sz="2000" b="1">
                  <a:latin typeface="仿宋" panose="02010609060101010101" charset="-122"/>
                  <a:ea typeface="仿宋" panose="02010609060101010101" charset="-122"/>
                  <a:cs typeface="宋体" panose="02010600030101010101" pitchFamily="2" charset="-122"/>
                </a:rPr>
                <a:t>编制中应当严格控制设备购置，鼓励共享、租赁合并会议费、差旅费、国际合作与交流费科目：由科研人员结合科研活动实际需要编制预算并按规定统筹安排使用，其中不超过直接费用10%的，不需要提供预算测算依据；</a:t>
              </a:r>
              <a:endParaRPr lang="zh-CN" altLang="en-US" sz="2000" b="1">
                <a:latin typeface="仿宋" panose="02010609060101010101" charset="-122"/>
                <a:ea typeface="仿宋" panose="02010609060101010101" charset="-122"/>
                <a:cs typeface="宋体" panose="02010600030101010101" pitchFamily="2" charset="-122"/>
              </a:endParaRPr>
            </a:p>
            <a:p>
              <a:pPr marL="0" indent="0"/>
              <a:r>
                <a:rPr lang="zh-CN" altLang="en-US" sz="2000" b="1">
                  <a:solidFill>
                    <a:schemeClr val="accent5"/>
                  </a:solidFill>
                  <a:latin typeface="仿宋" panose="02010609060101010101" charset="-122"/>
                  <a:ea typeface="仿宋" panose="02010609060101010101" charset="-122"/>
                  <a:cs typeface="宋体" panose="02010600030101010101" pitchFamily="2" charset="-122"/>
                </a:rPr>
                <a:t>劳务费预算：</a:t>
              </a:r>
              <a:r>
                <a:rPr lang="zh-CN" altLang="en-US" sz="2000" b="1">
                  <a:latin typeface="仿宋" panose="02010609060101010101" charset="-122"/>
                  <a:ea typeface="仿宋" panose="02010609060101010101" charset="-122"/>
                  <a:cs typeface="宋体" panose="02010600030101010101" pitchFamily="2" charset="-122"/>
                </a:rPr>
                <a:t>应结合单位实际和相关人员参与课题的全时工作时间等因素，科学合理地编制；</a:t>
              </a:r>
              <a:endParaRPr lang="zh-CN" altLang="en-US" sz="2000" b="1">
                <a:latin typeface="仿宋" panose="02010609060101010101" charset="-122"/>
                <a:ea typeface="仿宋" panose="02010609060101010101" charset="-122"/>
                <a:cs typeface="宋体" panose="02010600030101010101" pitchFamily="2" charset="-122"/>
              </a:endParaRPr>
            </a:p>
            <a:p>
              <a:pPr marL="0" indent="0"/>
              <a:r>
                <a:rPr lang="zh-CN" altLang="en-US" sz="2000" b="1">
                  <a:latin typeface="仿宋" panose="02010609060101010101" charset="-122"/>
                  <a:ea typeface="仿宋" panose="02010609060101010101" charset="-122"/>
                  <a:cs typeface="宋体" panose="02010600030101010101" pitchFamily="2" charset="-122"/>
                </a:rPr>
                <a:t>专家咨询费预算按照规定第七条中的（八）规定的标准据实编制；预算科目中其他支出要密切结合项目科研任务实际需要编制。</a:t>
              </a:r>
              <a:endParaRPr lang="zh-CN" altLang="en-US" sz="2000" b="1">
                <a:latin typeface="仿宋" panose="02010609060101010101" charset="-122"/>
                <a:ea typeface="仿宋" panose="02010609060101010101" charset="-122"/>
                <a:cs typeface="宋体" panose="02010600030101010101" pitchFamily="2" charset="-122"/>
              </a:endParaRPr>
            </a:p>
          </p:txBody>
        </p:sp>
      </p:gr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11</a:t>
            </a:r>
            <a:endParaRPr lang="en-US" altLang="zh-CN">
              <a:solidFill>
                <a:schemeClr val="bg1"/>
              </a:solidFill>
            </a:endParaRPr>
          </a:p>
        </p:txBody>
      </p:sp>
      <p:grpSp>
        <p:nvGrpSpPr>
          <p:cNvPr id="6" name="组合 5"/>
          <p:cNvGrpSpPr/>
          <p:nvPr/>
        </p:nvGrpSpPr>
        <p:grpSpPr>
          <a:xfrm>
            <a:off x="165100" y="4291965"/>
            <a:ext cx="2927985" cy="947420"/>
            <a:chOff x="7037" y="2434"/>
            <a:chExt cx="3428" cy="1492"/>
          </a:xfrm>
        </p:grpSpPr>
        <p:sp>
          <p:nvSpPr>
            <p:cNvPr id="7" name="矩形 6"/>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278" y="2573"/>
              <a:ext cx="2947" cy="1214"/>
            </a:xfrm>
            <a:prstGeom prst="rect">
              <a:avLst/>
            </a:prstGeom>
            <a:blipFill rotWithShape="1">
              <a:blip r:embed="rId5"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355600" y="4504690"/>
            <a:ext cx="2469515"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经费预算调整</a:t>
            </a:r>
            <a:endParaRPr lang="zh-CN" altLang="en-US" sz="2800" b="1">
              <a:solidFill>
                <a:srgbClr val="0000CC"/>
              </a:solidFill>
              <a:latin typeface="仿宋" panose="02010609060101010101" charset="-122"/>
              <a:ea typeface="仿宋" panose="02010609060101010101" charset="-122"/>
            </a:endParaRPr>
          </a:p>
        </p:txBody>
      </p:sp>
      <p:grpSp>
        <p:nvGrpSpPr>
          <p:cNvPr id="21" name="组合 20"/>
          <p:cNvGrpSpPr/>
          <p:nvPr/>
        </p:nvGrpSpPr>
        <p:grpSpPr>
          <a:xfrm>
            <a:off x="3180111" y="4058285"/>
            <a:ext cx="8564032" cy="1875790"/>
            <a:chOff x="3996" y="5424"/>
            <a:chExt cx="4629" cy="3775"/>
          </a:xfrm>
        </p:grpSpPr>
        <p:sp>
          <p:nvSpPr>
            <p:cNvPr id="22" name="矩形 21"/>
            <p:cNvSpPr/>
            <p:nvPr/>
          </p:nvSpPr>
          <p:spPr>
            <a:xfrm>
              <a:off x="3996" y="5424"/>
              <a:ext cx="4555" cy="3775"/>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4023" y="5671"/>
              <a:ext cx="4602" cy="3280"/>
            </a:xfrm>
            <a:prstGeom prst="rect">
              <a:avLst/>
            </a:prstGeom>
            <a:noFill/>
            <a:ln w="9525">
              <a:noFill/>
            </a:ln>
          </p:spPr>
          <p:txBody>
            <a:bodyPr wrap="square">
              <a:spAutoFit/>
            </a:bodyPr>
            <a:lstStyle/>
            <a:p>
              <a:pPr marL="0" indent="0"/>
              <a:r>
                <a:rPr lang="zh-CN" altLang="en-US" sz="2000" b="1">
                  <a:latin typeface="仿宋" panose="02010609060101010101" charset="-122"/>
                  <a:ea typeface="仿宋" panose="02010609060101010101" charset="-122"/>
                  <a:cs typeface="宋体" panose="02010600030101010101" pitchFamily="2" charset="-122"/>
                </a:rPr>
                <a:t>纵向项目经费预算经项目下达部门批准后原则上应严格执行，由项目负责人提出调整方案，在项目总预算不变的情况下，调整预算不超过直接费用10%时，由学校科研外事处和财务处批准备案实施，且不需要提供预算调整测算依据。若超过10%则须按程序报上级项目主管部门批准或备案后，方可进行调整。</a:t>
              </a:r>
              <a:endParaRPr lang="zh-CN" altLang="en-US" sz="2000" b="1">
                <a:latin typeface="仿宋" panose="02010609060101010101" charset="-122"/>
                <a:ea typeface="仿宋" panose="02010609060101010101" charset="-122"/>
                <a:cs typeface="宋体" panose="02010600030101010101" pitchFamily="2" charset="-122"/>
              </a:endParaRPr>
            </a:p>
          </p:txBody>
        </p:sp>
      </p:grpSp>
    </p:spTree>
  </p:cSld>
  <p:clrMapOvr>
    <a:masterClrMapping/>
  </p:clrMapOvr>
  <p:transition>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2" name="直接箭头连接符 61"/>
          <p:cNvCxnSpPr/>
          <p:nvPr/>
        </p:nvCxnSpPr>
        <p:spPr>
          <a:xfrm>
            <a:off x="1444625" y="2533015"/>
            <a:ext cx="9347200" cy="2540"/>
          </a:xfrm>
          <a:prstGeom prst="straightConnector1">
            <a:avLst/>
          </a:prstGeom>
          <a:ln>
            <a:tailEnd type="arrow" w="med" len="med"/>
          </a:ln>
        </p:spPr>
        <p:style>
          <a:lnRef idx="3">
            <a:schemeClr val="accent5"/>
          </a:lnRef>
          <a:fillRef idx="0">
            <a:schemeClr val="accent5"/>
          </a:fillRef>
          <a:effectRef idx="2">
            <a:schemeClr val="accent5"/>
          </a:effectRef>
          <a:fontRef idx="minor">
            <a:schemeClr val="tx1"/>
          </a:fontRef>
        </p:style>
      </p:cxnSp>
      <p:cxnSp>
        <p:nvCxnSpPr>
          <p:cNvPr id="8" name="直接连接符 7"/>
          <p:cNvCxnSpPr/>
          <p:nvPr/>
        </p:nvCxnSpPr>
        <p:spPr>
          <a:xfrm>
            <a:off x="-19050" y="665480"/>
            <a:ext cx="5359400" cy="3683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207000" y="462915"/>
            <a:ext cx="3658235" cy="460375"/>
          </a:xfrm>
          <a:prstGeom prst="rect">
            <a:avLst/>
          </a:prstGeom>
          <a:noFill/>
          <a:ln w="9525">
            <a:noFill/>
          </a:ln>
        </p:spPr>
        <p:txBody>
          <a:bodyPr wrap="square">
            <a:spAutoFit/>
          </a:bodyPr>
          <a:lstStyle/>
          <a:p>
            <a:pPr marL="0" indent="0" algn="ctr"/>
            <a:r>
              <a:rPr lang="zh-CN" altLang="en-US" b="1">
                <a:latin typeface="楷体" panose="02010609060101010101" charset="-122"/>
                <a:ea typeface="楷体" panose="02010609060101010101" charset="-122"/>
                <a:cs typeface="宋体" panose="02010600030101010101" pitchFamily="2" charset="-122"/>
              </a:rPr>
              <a:t>第四章 经费预算管理</a:t>
            </a:r>
            <a:endParaRPr lang="zh-CN" altLang="en-US" b="1">
              <a:latin typeface="楷体" panose="02010609060101010101" charset="-122"/>
              <a:ea typeface="楷体" panose="02010609060101010101" charset="-122"/>
              <a:cs typeface="宋体" panose="02010600030101010101" pitchFamily="2"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cxnSp>
        <p:nvCxnSpPr>
          <p:cNvPr id="18" name="直接连接符 17"/>
          <p:cNvCxnSpPr/>
          <p:nvPr/>
        </p:nvCxnSpPr>
        <p:spPr>
          <a:xfrm flipV="1">
            <a:off x="8655050" y="680720"/>
            <a:ext cx="3562350" cy="254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 name="Group 4"/>
          <p:cNvGrpSpPr>
            <a:grpSpLocks noChangeAspect="1"/>
          </p:cNvGrpSpPr>
          <p:nvPr/>
        </p:nvGrpSpPr>
        <p:grpSpPr bwMode="auto">
          <a:xfrm>
            <a:off x="1454785" y="3064510"/>
            <a:ext cx="634365" cy="743585"/>
            <a:chOff x="1776" y="1776"/>
            <a:chExt cx="64" cy="75"/>
          </a:xfrm>
          <a:solidFill>
            <a:srgbClr val="0E647C"/>
          </a:solidFill>
          <a:effectLst/>
        </p:grpSpPr>
        <p:sp>
          <p:nvSpPr>
            <p:cNvPr id="6"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9" name="Group 8"/>
          <p:cNvGrpSpPr/>
          <p:nvPr/>
        </p:nvGrpSpPr>
        <p:grpSpPr bwMode="auto">
          <a:xfrm>
            <a:off x="1278890" y="4742815"/>
            <a:ext cx="872490" cy="799465"/>
            <a:chOff x="0" y="0"/>
            <a:chExt cx="763788" cy="763788"/>
          </a:xfrm>
        </p:grpSpPr>
        <p:sp>
          <p:nvSpPr>
            <p:cNvPr id="20" name="椭圆 43"/>
            <p:cNvSpPr>
              <a:spLocks noChangeArrowheads="1"/>
            </p:cNvSpPr>
            <p:nvPr/>
          </p:nvSpPr>
          <p:spPr bwMode="auto">
            <a:xfrm>
              <a:off x="0" y="0"/>
              <a:ext cx="763788" cy="763788"/>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sp>
          <p:nvSpPr>
            <p:cNvPr id="21" name="椭圆 44"/>
            <p:cNvSpPr>
              <a:spLocks noChangeArrowheads="1"/>
            </p:cNvSpPr>
            <p:nvPr/>
          </p:nvSpPr>
          <p:spPr bwMode="auto">
            <a:xfrm>
              <a:off x="82987" y="82987"/>
              <a:ext cx="597814" cy="597814"/>
            </a:xfrm>
            <a:prstGeom prst="ellipse">
              <a:avLst/>
            </a:prstGeom>
            <a:solidFill>
              <a:srgbClr val="215483"/>
            </a:solidFill>
            <a:ln w="38100">
              <a:solidFill>
                <a:schemeClr val="tx1">
                  <a:lumMod val="75000"/>
                  <a:lumOff val="25000"/>
                </a:schemeClr>
              </a:solidFill>
              <a:miter lim="800000"/>
            </a:ln>
          </p:spPr>
          <p:txBody>
            <a:bodyPr anchor="ct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endParaRPr lang="zh-CN" altLang="zh-CN" sz="2400">
                <a:solidFill>
                  <a:srgbClr val="FFFFFF"/>
                </a:solidFill>
                <a:sym typeface="微软雅黑" panose="020B0503020204020204" pitchFamily="34" charset="-122"/>
              </a:endParaRPr>
            </a:p>
          </p:txBody>
        </p:sp>
        <p:pic>
          <p:nvPicPr>
            <p:cNvPr id="22" name="Picture 8"/>
            <p:cNvPicPr>
              <a:picLocks noChangeAspect="1" noChangeArrowheads="1"/>
            </p:cNvPicPr>
            <p:nvPr/>
          </p:nvPicPr>
          <p:blipFill>
            <a:blip r:embed="rId3" cstate="print">
              <a:biLevel thresh="50000"/>
              <a:grayscl/>
            </a:blip>
            <a:srcRect/>
            <a:stretch>
              <a:fillRect/>
            </a:stretch>
          </p:blipFill>
          <p:spPr bwMode="auto">
            <a:xfrm>
              <a:off x="249527" y="228895"/>
              <a:ext cx="252252" cy="28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组合 22"/>
          <p:cNvGrpSpPr/>
          <p:nvPr/>
        </p:nvGrpSpPr>
        <p:grpSpPr>
          <a:xfrm>
            <a:off x="1380063" y="2184746"/>
            <a:ext cx="711242" cy="701976"/>
            <a:chOff x="6217935" y="1158425"/>
            <a:chExt cx="527724" cy="520849"/>
          </a:xfrm>
        </p:grpSpPr>
        <p:grpSp>
          <p:nvGrpSpPr>
            <p:cNvPr id="24" name="组合 23"/>
            <p:cNvGrpSpPr/>
            <p:nvPr/>
          </p:nvGrpSpPr>
          <p:grpSpPr>
            <a:xfrm>
              <a:off x="6219351" y="1158425"/>
              <a:ext cx="520849" cy="520849"/>
              <a:chOff x="1705099" y="2564904"/>
              <a:chExt cx="1800200" cy="1800200"/>
            </a:xfrm>
          </p:grpSpPr>
          <p:sp>
            <p:nvSpPr>
              <p:cNvPr id="25" name="椭圆 24"/>
              <p:cNvSpPr/>
              <p:nvPr/>
            </p:nvSpPr>
            <p:spPr>
              <a:xfrm>
                <a:off x="1705099" y="2564904"/>
                <a:ext cx="1800200" cy="1800200"/>
              </a:xfrm>
              <a:prstGeom prst="ellipse">
                <a:avLst/>
              </a:prstGeom>
              <a:solidFill>
                <a:srgbClr val="0E647C"/>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E647C"/>
                  </a:solidFill>
                </a:endParaRPr>
              </a:p>
            </p:txBody>
          </p:sp>
          <p:sp>
            <p:nvSpPr>
              <p:cNvPr id="26" name="椭圆 25"/>
              <p:cNvSpPr/>
              <p:nvPr/>
            </p:nvSpPr>
            <p:spPr>
              <a:xfrm>
                <a:off x="1853307" y="2713112"/>
                <a:ext cx="1503784" cy="1503784"/>
              </a:xfrm>
              <a:prstGeom prst="ellipse">
                <a:avLst/>
              </a:prstGeom>
              <a:blipFill>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E647C"/>
                  </a:solidFill>
                </a:endParaRPr>
              </a:p>
            </p:txBody>
          </p:sp>
        </p:grpSp>
        <p:sp>
          <p:nvSpPr>
            <p:cNvPr id="27" name="TextBox 22"/>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0E647C"/>
                  </a:solidFill>
                  <a:latin typeface="Impact MT Std" pitchFamily="34" charset="0"/>
                  <a:ea typeface="微软雅黑" panose="020B0503020204020204" pitchFamily="34" charset="-122"/>
                </a:rPr>
                <a:t>01</a:t>
              </a:r>
              <a:endParaRPr lang="zh-CN" altLang="en-US" sz="2000" b="1" dirty="0">
                <a:solidFill>
                  <a:srgbClr val="0E647C"/>
                </a:solidFill>
                <a:latin typeface="Impact MT Std" pitchFamily="34" charset="0"/>
                <a:ea typeface="微软雅黑" panose="020B0503020204020204" pitchFamily="34" charset="-122"/>
              </a:endParaRPr>
            </a:p>
          </p:txBody>
        </p:sp>
      </p:grpSp>
      <p:grpSp>
        <p:nvGrpSpPr>
          <p:cNvPr id="28" name="组合 27"/>
          <p:cNvGrpSpPr/>
          <p:nvPr/>
        </p:nvGrpSpPr>
        <p:grpSpPr>
          <a:xfrm>
            <a:off x="3423493" y="2194828"/>
            <a:ext cx="711242" cy="701976"/>
            <a:chOff x="6217935" y="1158425"/>
            <a:chExt cx="527724" cy="520849"/>
          </a:xfrm>
        </p:grpSpPr>
        <p:grpSp>
          <p:nvGrpSpPr>
            <p:cNvPr id="29" name="组合 28"/>
            <p:cNvGrpSpPr/>
            <p:nvPr/>
          </p:nvGrpSpPr>
          <p:grpSpPr>
            <a:xfrm>
              <a:off x="6219351" y="1158425"/>
              <a:ext cx="520849" cy="520849"/>
              <a:chOff x="1705099" y="2564904"/>
              <a:chExt cx="1800200" cy="1800200"/>
            </a:xfrm>
          </p:grpSpPr>
          <p:sp>
            <p:nvSpPr>
              <p:cNvPr id="31" name="椭圆 30"/>
              <p:cNvSpPr/>
              <p:nvPr/>
            </p:nvSpPr>
            <p:spPr>
              <a:xfrm>
                <a:off x="1705099" y="2564904"/>
                <a:ext cx="1800200" cy="1800200"/>
              </a:xfrm>
              <a:prstGeom prst="ellipse">
                <a:avLst/>
              </a:prstGeom>
              <a:solidFill>
                <a:srgbClr val="2DB2A4"/>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p:cNvSpPr/>
              <p:nvPr/>
            </p:nvSpPr>
            <p:spPr>
              <a:xfrm>
                <a:off x="1853307" y="2713112"/>
                <a:ext cx="1503784" cy="1503784"/>
              </a:xfrm>
              <a:prstGeom prst="ellipse">
                <a:avLst/>
              </a:prstGeom>
              <a:blipFill>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TextBox 29"/>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2DB2A4"/>
                  </a:solidFill>
                  <a:latin typeface="Impact MT Std" pitchFamily="34" charset="0"/>
                  <a:ea typeface="微软雅黑" panose="020B0503020204020204" pitchFamily="34" charset="-122"/>
                </a:rPr>
                <a:t>02</a:t>
              </a:r>
              <a:endParaRPr lang="zh-CN" altLang="en-US" sz="2000" b="1" dirty="0">
                <a:solidFill>
                  <a:srgbClr val="2DB2A4"/>
                </a:solidFill>
                <a:latin typeface="Impact MT Std" pitchFamily="34" charset="0"/>
                <a:ea typeface="微软雅黑" panose="020B0503020204020204" pitchFamily="34" charset="-122"/>
              </a:endParaRPr>
            </a:p>
          </p:txBody>
        </p:sp>
      </p:grpSp>
      <p:grpSp>
        <p:nvGrpSpPr>
          <p:cNvPr id="35" name="组合 34"/>
          <p:cNvGrpSpPr/>
          <p:nvPr/>
        </p:nvGrpSpPr>
        <p:grpSpPr>
          <a:xfrm>
            <a:off x="5651708" y="2195023"/>
            <a:ext cx="711242" cy="701976"/>
            <a:chOff x="6217935" y="1158425"/>
            <a:chExt cx="527724" cy="520849"/>
          </a:xfrm>
        </p:grpSpPr>
        <p:grpSp>
          <p:nvGrpSpPr>
            <p:cNvPr id="36" name="组合 35"/>
            <p:cNvGrpSpPr/>
            <p:nvPr/>
          </p:nvGrpSpPr>
          <p:grpSpPr>
            <a:xfrm>
              <a:off x="6219351" y="1158425"/>
              <a:ext cx="520849" cy="520849"/>
              <a:chOff x="1705099" y="2564904"/>
              <a:chExt cx="1800200" cy="1800200"/>
            </a:xfrm>
          </p:grpSpPr>
          <p:sp>
            <p:nvSpPr>
              <p:cNvPr id="38" name="椭圆 37"/>
              <p:cNvSpPr/>
              <p:nvPr/>
            </p:nvSpPr>
            <p:spPr>
              <a:xfrm>
                <a:off x="1705099" y="2564904"/>
                <a:ext cx="1800200" cy="1800200"/>
              </a:xfrm>
              <a:prstGeom prst="ellipse">
                <a:avLst/>
              </a:prstGeom>
              <a:solidFill>
                <a:srgbClr val="F77A08"/>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1853307" y="2713112"/>
                <a:ext cx="1503784" cy="1503784"/>
              </a:xfrm>
              <a:prstGeom prst="ellipse">
                <a:avLst/>
              </a:prstGeom>
              <a:blipFill>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TextBox 36"/>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F77A08"/>
                  </a:solidFill>
                  <a:latin typeface="Impact MT Std" pitchFamily="34" charset="0"/>
                  <a:ea typeface="微软雅黑" panose="020B0503020204020204" pitchFamily="34" charset="-122"/>
                </a:rPr>
                <a:t>03</a:t>
              </a:r>
              <a:endParaRPr lang="zh-CN" altLang="en-US" sz="2000" b="1" dirty="0">
                <a:solidFill>
                  <a:srgbClr val="F77A08"/>
                </a:solidFill>
                <a:latin typeface="Impact MT Std" pitchFamily="34" charset="0"/>
                <a:ea typeface="微软雅黑" panose="020B0503020204020204" pitchFamily="34" charset="-122"/>
              </a:endParaRPr>
            </a:p>
          </p:txBody>
        </p:sp>
      </p:grpSp>
      <p:grpSp>
        <p:nvGrpSpPr>
          <p:cNvPr id="42" name="组合 41"/>
          <p:cNvGrpSpPr/>
          <p:nvPr/>
        </p:nvGrpSpPr>
        <p:grpSpPr>
          <a:xfrm>
            <a:off x="7944058" y="2195256"/>
            <a:ext cx="711242" cy="701976"/>
            <a:chOff x="6217935" y="1158425"/>
            <a:chExt cx="527724" cy="520849"/>
          </a:xfrm>
        </p:grpSpPr>
        <p:grpSp>
          <p:nvGrpSpPr>
            <p:cNvPr id="43" name="组合 42"/>
            <p:cNvGrpSpPr/>
            <p:nvPr/>
          </p:nvGrpSpPr>
          <p:grpSpPr>
            <a:xfrm>
              <a:off x="6219351" y="1158425"/>
              <a:ext cx="520849" cy="520849"/>
              <a:chOff x="1705099" y="2564904"/>
              <a:chExt cx="1800200" cy="1800200"/>
            </a:xfrm>
          </p:grpSpPr>
          <p:sp>
            <p:nvSpPr>
              <p:cNvPr id="45" name="椭圆 44"/>
              <p:cNvSpPr/>
              <p:nvPr/>
            </p:nvSpPr>
            <p:spPr>
              <a:xfrm>
                <a:off x="1705099" y="2564904"/>
                <a:ext cx="1800200" cy="1800200"/>
              </a:xfrm>
              <a:prstGeom prst="ellipse">
                <a:avLst/>
              </a:prstGeom>
              <a:solidFill>
                <a:srgbClr val="92D050"/>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椭圆 45"/>
              <p:cNvSpPr/>
              <p:nvPr/>
            </p:nvSpPr>
            <p:spPr>
              <a:xfrm>
                <a:off x="1853307" y="2713112"/>
                <a:ext cx="1503784" cy="1503784"/>
              </a:xfrm>
              <a:prstGeom prst="ellipse">
                <a:avLst/>
              </a:prstGeom>
              <a:blipFill>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TextBox 43"/>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rgbClr val="92D050"/>
                  </a:solidFill>
                  <a:latin typeface="Impact MT Std" pitchFamily="34" charset="0"/>
                  <a:ea typeface="微软雅黑" panose="020B0503020204020204" pitchFamily="34" charset="-122"/>
                </a:rPr>
                <a:t>04</a:t>
              </a:r>
              <a:endParaRPr lang="zh-CN" altLang="en-US" sz="2000" b="1" dirty="0">
                <a:solidFill>
                  <a:srgbClr val="92D050"/>
                </a:solidFill>
                <a:latin typeface="Impact MT Std" pitchFamily="34" charset="0"/>
                <a:ea typeface="微软雅黑" panose="020B0503020204020204" pitchFamily="34" charset="-122"/>
              </a:endParaRPr>
            </a:p>
          </p:txBody>
        </p:sp>
      </p:grpSp>
      <p:grpSp>
        <p:nvGrpSpPr>
          <p:cNvPr id="49" name="组合 48"/>
          <p:cNvGrpSpPr/>
          <p:nvPr/>
        </p:nvGrpSpPr>
        <p:grpSpPr>
          <a:xfrm>
            <a:off x="10080833" y="2182799"/>
            <a:ext cx="711242" cy="701976"/>
            <a:chOff x="6217935" y="1158425"/>
            <a:chExt cx="527724" cy="520849"/>
          </a:xfrm>
        </p:grpSpPr>
        <p:grpSp>
          <p:nvGrpSpPr>
            <p:cNvPr id="50" name="组合 49"/>
            <p:cNvGrpSpPr/>
            <p:nvPr/>
          </p:nvGrpSpPr>
          <p:grpSpPr>
            <a:xfrm>
              <a:off x="6219351" y="1158425"/>
              <a:ext cx="520849" cy="520849"/>
              <a:chOff x="1705099" y="2564904"/>
              <a:chExt cx="1800200" cy="1800200"/>
            </a:xfrm>
          </p:grpSpPr>
          <p:sp>
            <p:nvSpPr>
              <p:cNvPr id="52" name="椭圆 51"/>
              <p:cNvSpPr/>
              <p:nvPr/>
            </p:nvSpPr>
            <p:spPr>
              <a:xfrm>
                <a:off x="1705099" y="2564904"/>
                <a:ext cx="1800200" cy="1800200"/>
              </a:xfrm>
              <a:prstGeom prst="ellipse">
                <a:avLst/>
              </a:prstGeom>
              <a:solidFill>
                <a:schemeClr val="accent1">
                  <a:lumMod val="75000"/>
                </a:schemeClr>
              </a:solidFill>
              <a:ln>
                <a:noFill/>
              </a:ln>
              <a:effectLst>
                <a:outerShdw blurRad="4445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椭圆 52"/>
              <p:cNvSpPr/>
              <p:nvPr/>
            </p:nvSpPr>
            <p:spPr>
              <a:xfrm>
                <a:off x="1853307" y="2713112"/>
                <a:ext cx="1503784" cy="1503784"/>
              </a:xfrm>
              <a:prstGeom prst="ellipse">
                <a:avLst/>
              </a:prstGeom>
              <a:blipFill>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1" name="TextBox 50"/>
            <p:cNvSpPr txBox="1"/>
            <p:nvPr/>
          </p:nvSpPr>
          <p:spPr>
            <a:xfrm>
              <a:off x="6217935" y="1271633"/>
              <a:ext cx="527724" cy="296872"/>
            </a:xfrm>
            <a:prstGeom prst="rect">
              <a:avLst/>
            </a:prstGeom>
            <a:noFill/>
          </p:spPr>
          <p:txBody>
            <a:bodyPr wrap="square" rtlCol="0">
              <a:spAutoFit/>
            </a:bodyPr>
            <a:lstStyle/>
            <a:p>
              <a:pPr algn="ctr"/>
              <a:r>
                <a:rPr lang="en-US" altLang="zh-CN" sz="2000" b="1" dirty="0">
                  <a:solidFill>
                    <a:schemeClr val="accent1">
                      <a:lumMod val="75000"/>
                    </a:schemeClr>
                  </a:solidFill>
                  <a:latin typeface="Impact MT Std" pitchFamily="34" charset="0"/>
                  <a:ea typeface="微软雅黑" panose="020B0503020204020204" pitchFamily="34" charset="-122"/>
                </a:rPr>
                <a:t>05</a:t>
              </a:r>
              <a:endParaRPr lang="zh-CN" altLang="en-US" sz="2000" b="1" dirty="0">
                <a:solidFill>
                  <a:schemeClr val="accent1">
                    <a:lumMod val="75000"/>
                  </a:schemeClr>
                </a:solidFill>
                <a:latin typeface="Impact MT Std" pitchFamily="34" charset="0"/>
                <a:ea typeface="微软雅黑" panose="020B0503020204020204" pitchFamily="34" charset="-122"/>
              </a:endParaRPr>
            </a:p>
          </p:txBody>
        </p:sp>
      </p:grpSp>
      <p:sp>
        <p:nvSpPr>
          <p:cNvPr id="41" name="文本框 40"/>
          <p:cNvSpPr txBox="1"/>
          <p:nvPr/>
        </p:nvSpPr>
        <p:spPr>
          <a:xfrm>
            <a:off x="128905" y="2204720"/>
            <a:ext cx="675005" cy="2642870"/>
          </a:xfrm>
          <a:prstGeom prst="rect">
            <a:avLst/>
          </a:prstGeom>
          <a:noFill/>
        </p:spPr>
        <p:txBody>
          <a:bodyPr vert="eaVert" wrap="square" rtlCol="0">
            <a:spAutoFit/>
          </a:bodyPr>
          <a:lstStyle/>
          <a:p>
            <a:r>
              <a:rPr lang="zh-CN" altLang="en-US" sz="3200" b="1">
                <a:solidFill>
                  <a:srgbClr val="0000CC"/>
                </a:solidFill>
                <a:latin typeface="仿宋" panose="02010609060101010101" charset="-122"/>
                <a:ea typeface="仿宋" panose="02010609060101010101" charset="-122"/>
              </a:rPr>
              <a:t>经费审批流程</a:t>
            </a:r>
            <a:endParaRPr lang="zh-CN" altLang="en-US" sz="3200" b="1">
              <a:solidFill>
                <a:srgbClr val="0000CC"/>
              </a:solidFill>
              <a:latin typeface="仿宋" panose="02010609060101010101" charset="-122"/>
              <a:ea typeface="仿宋" panose="02010609060101010101" charset="-122"/>
            </a:endParaRPr>
          </a:p>
        </p:txBody>
      </p:sp>
      <p:sp>
        <p:nvSpPr>
          <p:cNvPr id="47" name="文本框 46"/>
          <p:cNvSpPr txBox="1"/>
          <p:nvPr/>
        </p:nvSpPr>
        <p:spPr>
          <a:xfrm>
            <a:off x="975360" y="3963670"/>
            <a:ext cx="1539240" cy="398780"/>
          </a:xfrm>
          <a:prstGeom prst="rect">
            <a:avLst/>
          </a:prstGeom>
          <a:noFill/>
        </p:spPr>
        <p:txBody>
          <a:bodyPr wrap="square" rtlCol="0">
            <a:spAutoFit/>
          </a:bodyPr>
          <a:lstStyle/>
          <a:p>
            <a:r>
              <a:rPr lang="zh-CN" altLang="en-US" sz="2000" b="1">
                <a:latin typeface="仿宋" panose="02010609060101010101" charset="-122"/>
                <a:ea typeface="仿宋" panose="02010609060101010101" charset="-122"/>
              </a:rPr>
              <a:t>项目负责人</a:t>
            </a:r>
            <a:endParaRPr lang="zh-CN" altLang="en-US" sz="2000" b="1">
              <a:latin typeface="仿宋" panose="02010609060101010101" charset="-122"/>
              <a:ea typeface="仿宋" panose="02010609060101010101" charset="-122"/>
            </a:endParaRPr>
          </a:p>
        </p:txBody>
      </p:sp>
      <p:sp>
        <p:nvSpPr>
          <p:cNvPr id="48" name="文本框 47"/>
          <p:cNvSpPr txBox="1"/>
          <p:nvPr/>
        </p:nvSpPr>
        <p:spPr>
          <a:xfrm>
            <a:off x="908050" y="5455285"/>
            <a:ext cx="1673225" cy="398780"/>
          </a:xfrm>
          <a:prstGeom prst="rect">
            <a:avLst/>
          </a:prstGeom>
          <a:noFill/>
        </p:spPr>
        <p:txBody>
          <a:bodyPr wrap="square" rtlCol="0">
            <a:spAutoFit/>
          </a:bodyPr>
          <a:lstStyle/>
          <a:p>
            <a:r>
              <a:rPr lang="zh-CN" altLang="en-US" sz="2000" b="1">
                <a:latin typeface="仿宋" panose="02010609060101010101" charset="-122"/>
                <a:ea typeface="仿宋" panose="02010609060101010101" charset="-122"/>
              </a:rPr>
              <a:t>经费预算书</a:t>
            </a:r>
            <a:endParaRPr lang="zh-CN" altLang="en-US" sz="2000" b="1">
              <a:latin typeface="仿宋" panose="02010609060101010101" charset="-122"/>
              <a:ea typeface="仿宋" panose="02010609060101010101" charset="-122"/>
            </a:endParaRPr>
          </a:p>
        </p:txBody>
      </p:sp>
      <p:sp>
        <p:nvSpPr>
          <p:cNvPr id="54" name="右箭头 53"/>
          <p:cNvSpPr/>
          <p:nvPr/>
        </p:nvSpPr>
        <p:spPr>
          <a:xfrm>
            <a:off x="2475230" y="2411730"/>
            <a:ext cx="370205"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5448935" y="4069080"/>
            <a:ext cx="1109980" cy="706755"/>
          </a:xfrm>
          <a:prstGeom prst="rect">
            <a:avLst/>
          </a:prstGeom>
          <a:noFill/>
        </p:spPr>
        <p:txBody>
          <a:bodyPr wrap="square" rtlCol="0">
            <a:spAutoFit/>
          </a:bodyPr>
          <a:lstStyle/>
          <a:p>
            <a:pPr algn="ctr"/>
            <a:r>
              <a:rPr lang="zh-CN" altLang="en-US" sz="2000" b="1">
                <a:latin typeface="仿宋" panose="02010609060101010101" charset="-122"/>
                <a:ea typeface="仿宋" panose="02010609060101010101" charset="-122"/>
              </a:rPr>
              <a:t>财务处</a:t>
            </a:r>
            <a:r>
              <a:rPr lang="zh-CN" altLang="en-US" sz="2000" b="1">
                <a:solidFill>
                  <a:schemeClr val="accent6"/>
                </a:solidFill>
                <a:latin typeface="仿宋" panose="02010609060101010101" charset="-122"/>
                <a:ea typeface="仿宋" panose="02010609060101010101" charset="-122"/>
              </a:rPr>
              <a:t>审核</a:t>
            </a:r>
            <a:endParaRPr lang="zh-CN" altLang="en-US" sz="2000" b="1">
              <a:solidFill>
                <a:schemeClr val="accent6"/>
              </a:solidFill>
              <a:latin typeface="仿宋" panose="02010609060101010101" charset="-122"/>
              <a:ea typeface="仿宋" panose="02010609060101010101" charset="-122"/>
            </a:endParaRPr>
          </a:p>
        </p:txBody>
      </p:sp>
      <p:sp>
        <p:nvSpPr>
          <p:cNvPr id="60" name="文本框 59"/>
          <p:cNvSpPr txBox="1"/>
          <p:nvPr/>
        </p:nvSpPr>
        <p:spPr>
          <a:xfrm>
            <a:off x="3162935" y="4116070"/>
            <a:ext cx="1605280" cy="706755"/>
          </a:xfrm>
          <a:prstGeom prst="rect">
            <a:avLst/>
          </a:prstGeom>
          <a:noFill/>
        </p:spPr>
        <p:txBody>
          <a:bodyPr wrap="square" rtlCol="0">
            <a:spAutoFit/>
          </a:bodyPr>
          <a:lstStyle/>
          <a:p>
            <a:pPr algn="ctr"/>
            <a:r>
              <a:rPr lang="zh-CN" altLang="en-US" sz="2000" b="1">
                <a:latin typeface="仿宋" panose="02010609060101010101" charset="-122"/>
                <a:ea typeface="仿宋" panose="02010609060101010101" charset="-122"/>
              </a:rPr>
              <a:t>科研外事处</a:t>
            </a:r>
            <a:r>
              <a:rPr lang="zh-CN" altLang="en-US" sz="2000" b="1">
                <a:solidFill>
                  <a:schemeClr val="accent6"/>
                </a:solidFill>
                <a:latin typeface="仿宋" panose="02010609060101010101" charset="-122"/>
                <a:ea typeface="仿宋" panose="02010609060101010101" charset="-122"/>
              </a:rPr>
              <a:t>审核</a:t>
            </a:r>
            <a:endParaRPr lang="zh-CN" altLang="en-US" sz="2000" b="1">
              <a:solidFill>
                <a:schemeClr val="accent6"/>
              </a:solidFill>
              <a:latin typeface="仿宋" panose="02010609060101010101" charset="-122"/>
              <a:ea typeface="仿宋" panose="02010609060101010101" charset="-122"/>
            </a:endParaRPr>
          </a:p>
        </p:txBody>
      </p:sp>
      <p:pic>
        <p:nvPicPr>
          <p:cNvPr id="64" name="图片 63" descr="21c13eb395ca0b7f19951b0c8d2debbc511fc88a27e43-M5CmbR_fw658"/>
          <p:cNvPicPr>
            <a:picLocks noChangeAspect="1"/>
          </p:cNvPicPr>
          <p:nvPr/>
        </p:nvPicPr>
        <p:blipFill>
          <a:blip r:embed="rId5" cstate="print"/>
          <a:stretch>
            <a:fillRect/>
          </a:stretch>
        </p:blipFill>
        <p:spPr>
          <a:xfrm>
            <a:off x="5328285" y="2838450"/>
            <a:ext cx="1230630" cy="1230630"/>
          </a:xfrm>
          <a:prstGeom prst="rect">
            <a:avLst/>
          </a:prstGeom>
        </p:spPr>
      </p:pic>
      <p:pic>
        <p:nvPicPr>
          <p:cNvPr id="65" name="图片 64" descr="t01cde92a41351d9299"/>
          <p:cNvPicPr>
            <a:picLocks noChangeAspect="1"/>
          </p:cNvPicPr>
          <p:nvPr/>
        </p:nvPicPr>
        <p:blipFill>
          <a:blip r:embed="rId6" cstate="print"/>
          <a:stretch>
            <a:fillRect/>
          </a:stretch>
        </p:blipFill>
        <p:spPr>
          <a:xfrm>
            <a:off x="3296285" y="2970530"/>
            <a:ext cx="1111885" cy="1111885"/>
          </a:xfrm>
          <a:prstGeom prst="rect">
            <a:avLst/>
          </a:prstGeom>
        </p:spPr>
      </p:pic>
      <p:sp>
        <p:nvSpPr>
          <p:cNvPr id="66" name="右箭头 65"/>
          <p:cNvSpPr/>
          <p:nvPr/>
        </p:nvSpPr>
        <p:spPr>
          <a:xfrm>
            <a:off x="4743450" y="2404110"/>
            <a:ext cx="370205"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右箭头 66"/>
          <p:cNvSpPr/>
          <p:nvPr/>
        </p:nvSpPr>
        <p:spPr>
          <a:xfrm>
            <a:off x="6997065" y="2404110"/>
            <a:ext cx="370205"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文本框 70"/>
          <p:cNvSpPr txBox="1"/>
          <p:nvPr/>
        </p:nvSpPr>
        <p:spPr>
          <a:xfrm>
            <a:off x="1439545" y="4315460"/>
            <a:ext cx="695960" cy="460375"/>
          </a:xfrm>
          <a:prstGeom prst="rect">
            <a:avLst/>
          </a:prstGeom>
          <a:noFill/>
        </p:spPr>
        <p:txBody>
          <a:bodyPr wrap="square" rtlCol="0">
            <a:spAutoFit/>
          </a:bodyPr>
          <a:lstStyle/>
          <a:p>
            <a:r>
              <a:rPr lang="zh-CN" altLang="en-US" b="1">
                <a:latin typeface="宋体" panose="02010600030101010101" pitchFamily="2" charset="-122"/>
                <a:ea typeface="宋体" panose="02010600030101010101" pitchFamily="2" charset="-122"/>
              </a:rPr>
              <a:t>＋</a:t>
            </a:r>
            <a:endParaRPr lang="zh-CN" altLang="en-US" b="1">
              <a:latin typeface="宋体" panose="02010600030101010101" pitchFamily="2" charset="-122"/>
              <a:ea typeface="宋体" panose="02010600030101010101" pitchFamily="2" charset="-122"/>
            </a:endParaRPr>
          </a:p>
        </p:txBody>
      </p:sp>
      <p:sp>
        <p:nvSpPr>
          <p:cNvPr id="72" name="文本框 71"/>
          <p:cNvSpPr txBox="1"/>
          <p:nvPr/>
        </p:nvSpPr>
        <p:spPr>
          <a:xfrm>
            <a:off x="9666605" y="4137025"/>
            <a:ext cx="1539875" cy="398780"/>
          </a:xfrm>
          <a:prstGeom prst="rect">
            <a:avLst/>
          </a:prstGeom>
          <a:noFill/>
        </p:spPr>
        <p:txBody>
          <a:bodyPr wrap="square" rtlCol="0">
            <a:spAutoFit/>
          </a:bodyPr>
          <a:lstStyle/>
          <a:p>
            <a:pPr algn="ctr"/>
            <a:r>
              <a:rPr lang="zh-CN" altLang="en-US" sz="2000" b="1">
                <a:solidFill>
                  <a:srgbClr val="080808"/>
                </a:solidFill>
                <a:latin typeface="仿宋" panose="02010609060101010101" charset="-122"/>
                <a:ea typeface="仿宋" panose="02010609060101010101" charset="-122"/>
              </a:rPr>
              <a:t>主管部门</a:t>
            </a:r>
            <a:endParaRPr lang="zh-CN" altLang="en-US" sz="2000" b="1">
              <a:solidFill>
                <a:srgbClr val="080808"/>
              </a:solidFill>
              <a:latin typeface="仿宋" panose="02010609060101010101" charset="-122"/>
              <a:ea typeface="仿宋" panose="02010609060101010101" charset="-122"/>
            </a:endParaRPr>
          </a:p>
        </p:txBody>
      </p:sp>
      <p:sp>
        <p:nvSpPr>
          <p:cNvPr id="73" name="文本框 72"/>
          <p:cNvSpPr txBox="1"/>
          <p:nvPr/>
        </p:nvSpPr>
        <p:spPr>
          <a:xfrm>
            <a:off x="7367270" y="4133215"/>
            <a:ext cx="1967865" cy="706755"/>
          </a:xfrm>
          <a:prstGeom prst="rect">
            <a:avLst/>
          </a:prstGeom>
          <a:noFill/>
        </p:spPr>
        <p:txBody>
          <a:bodyPr wrap="square" rtlCol="0">
            <a:spAutoFit/>
          </a:bodyPr>
          <a:lstStyle/>
          <a:p>
            <a:pPr algn="ctr"/>
            <a:r>
              <a:rPr lang="zh-CN" altLang="en-US" sz="2000" b="1">
                <a:solidFill>
                  <a:srgbClr val="080808"/>
                </a:solidFill>
                <a:latin typeface="仿宋" panose="02010609060101010101" charset="-122"/>
                <a:ea typeface="仿宋" panose="02010609060101010101" charset="-122"/>
              </a:rPr>
              <a:t>单位主管领导</a:t>
            </a:r>
            <a:r>
              <a:rPr lang="zh-CN" altLang="en-US" sz="2000" b="1">
                <a:solidFill>
                  <a:schemeClr val="accent6"/>
                </a:solidFill>
                <a:latin typeface="仿宋" panose="02010609060101010101" charset="-122"/>
                <a:ea typeface="仿宋" panose="02010609060101010101" charset="-122"/>
              </a:rPr>
              <a:t>审核</a:t>
            </a:r>
            <a:endParaRPr lang="zh-CN" altLang="en-US" sz="2000" b="1">
              <a:solidFill>
                <a:schemeClr val="accent6"/>
              </a:solidFill>
              <a:latin typeface="仿宋" panose="02010609060101010101" charset="-122"/>
              <a:ea typeface="仿宋" panose="02010609060101010101" charset="-122"/>
            </a:endParaRPr>
          </a:p>
        </p:txBody>
      </p:sp>
      <p:sp>
        <p:nvSpPr>
          <p:cNvPr id="74" name="右箭头 73"/>
          <p:cNvSpPr/>
          <p:nvPr/>
        </p:nvSpPr>
        <p:spPr>
          <a:xfrm>
            <a:off x="9241790" y="2399665"/>
            <a:ext cx="370205" cy="266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6" name="图片 75" descr="20080924084302150"/>
          <p:cNvPicPr>
            <a:picLocks noChangeAspect="1"/>
          </p:cNvPicPr>
          <p:nvPr/>
        </p:nvPicPr>
        <p:blipFill>
          <a:blip r:embed="rId7" cstate="print"/>
          <a:stretch>
            <a:fillRect/>
          </a:stretch>
        </p:blipFill>
        <p:spPr>
          <a:xfrm>
            <a:off x="7581265" y="2853690"/>
            <a:ext cx="1283335" cy="1283335"/>
          </a:xfrm>
          <a:prstGeom prst="rect">
            <a:avLst/>
          </a:prstGeom>
        </p:spPr>
      </p:pic>
      <p:pic>
        <p:nvPicPr>
          <p:cNvPr id="77" name="图片 76" descr="Redocn_2012052110380716"/>
          <p:cNvPicPr>
            <a:picLocks noChangeAspect="1"/>
          </p:cNvPicPr>
          <p:nvPr/>
        </p:nvPicPr>
        <p:blipFill>
          <a:blip r:embed="rId8" cstate="print"/>
          <a:srcRect t="18492" b="18700"/>
          <a:stretch>
            <a:fillRect/>
          </a:stretch>
        </p:blipFill>
        <p:spPr>
          <a:xfrm>
            <a:off x="9758045" y="3003550"/>
            <a:ext cx="1350645" cy="899795"/>
          </a:xfrm>
          <a:prstGeom prst="rect">
            <a:avLst/>
          </a:prstGeom>
        </p:spPr>
      </p:pic>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12</a:t>
            </a:r>
            <a:endParaRPr lang="en-US" altLang="zh-CN">
              <a:solidFill>
                <a:schemeClr val="bg1"/>
              </a:solidFill>
            </a:endParaRPr>
          </a:p>
        </p:txBody>
      </p:sp>
    </p:spTree>
  </p:cSld>
  <p:clrMapOvr>
    <a:masterClrMapping/>
  </p:clrMapOvr>
  <p:transition>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19050" y="665480"/>
            <a:ext cx="5359400" cy="3683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5340350" y="463550"/>
            <a:ext cx="3658235" cy="460375"/>
          </a:xfrm>
          <a:prstGeom prst="rect">
            <a:avLst/>
          </a:prstGeom>
          <a:noFill/>
          <a:ln w="9525">
            <a:noFill/>
          </a:ln>
        </p:spPr>
        <p:txBody>
          <a:bodyPr wrap="square">
            <a:spAutoFit/>
          </a:bodyPr>
          <a:lstStyle/>
          <a:p>
            <a:pPr marL="0" indent="0" algn="ctr"/>
            <a:r>
              <a:rPr lang="zh-CN" altLang="en-US" b="1">
                <a:latin typeface="楷体" panose="02010609060101010101" charset="-122"/>
                <a:ea typeface="楷体" panose="02010609060101010101" charset="-122"/>
                <a:cs typeface="宋体" panose="02010600030101010101" pitchFamily="2" charset="-122"/>
              </a:rPr>
              <a:t> 第五章 经费支出与审批</a:t>
            </a:r>
            <a:endParaRPr lang="zh-CN" altLang="en-US" b="1">
              <a:latin typeface="楷体" panose="02010609060101010101" charset="-122"/>
              <a:ea typeface="楷体" panose="02010609060101010101" charset="-122"/>
              <a:cs typeface="宋体" panose="02010600030101010101" pitchFamily="2"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cxnSp>
        <p:nvCxnSpPr>
          <p:cNvPr id="2" name="直接连接符 1"/>
          <p:cNvCxnSpPr>
            <a:stCxn id="100" idx="3"/>
          </p:cNvCxnSpPr>
          <p:nvPr/>
        </p:nvCxnSpPr>
        <p:spPr>
          <a:xfrm flipV="1">
            <a:off x="8998585" y="661670"/>
            <a:ext cx="3193415" cy="32385"/>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13</a:t>
            </a:r>
            <a:endParaRPr lang="en-US" altLang="zh-CN">
              <a:solidFill>
                <a:schemeClr val="bg1"/>
              </a:solidFill>
            </a:endParaRPr>
          </a:p>
        </p:txBody>
      </p:sp>
      <p:grpSp>
        <p:nvGrpSpPr>
          <p:cNvPr id="90" name="组合 89"/>
          <p:cNvGrpSpPr/>
          <p:nvPr/>
        </p:nvGrpSpPr>
        <p:grpSpPr>
          <a:xfrm>
            <a:off x="165100" y="2022475"/>
            <a:ext cx="2101215" cy="947420"/>
            <a:chOff x="7037" y="2434"/>
            <a:chExt cx="3428" cy="1492"/>
          </a:xfrm>
        </p:grpSpPr>
        <p:sp>
          <p:nvSpPr>
            <p:cNvPr id="87" name="矩形 86"/>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7278" y="2573"/>
              <a:ext cx="2947" cy="1214"/>
            </a:xfrm>
            <a:prstGeom prst="rect">
              <a:avLst/>
            </a:prstGeom>
            <a:blipFill rotWithShape="1">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473075" y="2235200"/>
            <a:ext cx="2352040"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经费支出</a:t>
            </a:r>
            <a:endParaRPr lang="zh-CN" altLang="en-US" sz="2800" b="1">
              <a:solidFill>
                <a:srgbClr val="0000CC"/>
              </a:solidFill>
              <a:latin typeface="仿宋" panose="02010609060101010101" charset="-122"/>
              <a:ea typeface="仿宋" panose="02010609060101010101" charset="-122"/>
            </a:endParaRPr>
          </a:p>
        </p:txBody>
      </p:sp>
      <p:grpSp>
        <p:nvGrpSpPr>
          <p:cNvPr id="6" name="组合 5"/>
          <p:cNvGrpSpPr/>
          <p:nvPr/>
        </p:nvGrpSpPr>
        <p:grpSpPr>
          <a:xfrm>
            <a:off x="179705" y="4291965"/>
            <a:ext cx="2061845" cy="947420"/>
            <a:chOff x="7037" y="2434"/>
            <a:chExt cx="3428" cy="1492"/>
          </a:xfrm>
        </p:grpSpPr>
        <p:sp>
          <p:nvSpPr>
            <p:cNvPr id="7" name="矩形 6"/>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278" y="2573"/>
              <a:ext cx="2947" cy="1214"/>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355600" y="4504690"/>
            <a:ext cx="1764030"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经费审批</a:t>
            </a:r>
            <a:endParaRPr lang="zh-CN" altLang="en-US" sz="2800" b="1">
              <a:solidFill>
                <a:srgbClr val="0000CC"/>
              </a:solidFill>
              <a:latin typeface="仿宋" panose="02010609060101010101" charset="-122"/>
              <a:ea typeface="仿宋" panose="02010609060101010101" charset="-122"/>
            </a:endParaRPr>
          </a:p>
        </p:txBody>
      </p:sp>
      <p:grpSp>
        <p:nvGrpSpPr>
          <p:cNvPr id="4" name="组合 3"/>
          <p:cNvGrpSpPr/>
          <p:nvPr/>
        </p:nvGrpSpPr>
        <p:grpSpPr>
          <a:xfrm>
            <a:off x="2241550" y="1200785"/>
            <a:ext cx="9274810" cy="2201170"/>
            <a:chOff x="3996" y="5424"/>
            <a:chExt cx="4629" cy="3775"/>
          </a:xfrm>
        </p:grpSpPr>
        <p:sp>
          <p:nvSpPr>
            <p:cNvPr id="5" name="矩形 4"/>
            <p:cNvSpPr/>
            <p:nvPr/>
          </p:nvSpPr>
          <p:spPr>
            <a:xfrm>
              <a:off x="3996" y="5424"/>
              <a:ext cx="4555" cy="3775"/>
            </a:xfrm>
            <a:prstGeom prst="rect">
              <a:avLst/>
            </a:prstGeom>
            <a:blipFill rotWithShape="1">
              <a:blip r:embed="rId5"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4023" y="5671"/>
              <a:ext cx="4602" cy="3324"/>
            </a:xfrm>
            <a:prstGeom prst="rect">
              <a:avLst/>
            </a:prstGeom>
            <a:noFill/>
            <a:ln w="9525">
              <a:noFill/>
            </a:ln>
          </p:spPr>
          <p:txBody>
            <a:bodyPr wrap="square">
              <a:spAutoFit/>
            </a:bodyPr>
            <a:lstStyle/>
            <a:p>
              <a:pPr marL="0" indent="0"/>
              <a:r>
                <a:rPr lang="zh-CN" altLang="en-US" sz="2000" b="1">
                  <a:latin typeface="仿宋" panose="02010609060101010101" charset="-122"/>
                  <a:ea typeface="仿宋" panose="02010609060101010101" charset="-122"/>
                  <a:cs typeface="宋体" panose="02010600030101010101" pitchFamily="2" charset="-122"/>
                </a:rPr>
                <a:t>科研人员必须按照实际开展的科研活动据实支出，必须取得真实、合法票据进行财务报销。</a:t>
              </a:r>
              <a:endParaRPr lang="zh-CN" altLang="en-US" sz="2000" b="1">
                <a:latin typeface="仿宋" panose="02010609060101010101" charset="-122"/>
                <a:ea typeface="仿宋" panose="02010609060101010101" charset="-122"/>
                <a:cs typeface="宋体" panose="02010600030101010101" pitchFamily="2" charset="-122"/>
              </a:endParaRPr>
            </a:p>
            <a:p>
              <a:pPr marL="0" indent="0"/>
              <a:r>
                <a:rPr lang="zh-CN" altLang="en-US" sz="2000" b="1">
                  <a:latin typeface="仿宋" panose="02010609060101010101" charset="-122"/>
                  <a:ea typeface="仿宋" panose="02010609060101010101" charset="-122"/>
                  <a:cs typeface="宋体" panose="02010600030101010101" pitchFamily="2" charset="-122"/>
                </a:rPr>
                <a:t>额度在3000元（含3000元）以下的，须由项目负责人提供批复的项目合同（任务书）和提供开展这些科研活动的完整证明材料，</a:t>
              </a:r>
              <a:endParaRPr lang="zh-CN" altLang="en-US" sz="2000" b="1">
                <a:latin typeface="仿宋" panose="02010609060101010101" charset="-122"/>
                <a:ea typeface="仿宋" panose="02010609060101010101" charset="-122"/>
                <a:cs typeface="宋体" panose="02010600030101010101" pitchFamily="2" charset="-122"/>
              </a:endParaRPr>
            </a:p>
            <a:p>
              <a:pPr marL="0" indent="0"/>
              <a:r>
                <a:rPr lang="zh-CN" altLang="en-US" sz="2000" b="1">
                  <a:latin typeface="仿宋" panose="02010609060101010101" charset="-122"/>
                  <a:ea typeface="仿宋" panose="02010609060101010101" charset="-122"/>
                  <a:cs typeface="宋体" panose="02010600030101010101" pitchFamily="2" charset="-122"/>
                </a:rPr>
                <a:t>额度在3000元以上的，除上述要求外，还需报送主管校领导审批后方可进入公示和报账流程。</a:t>
              </a:r>
              <a:endParaRPr lang="zh-CN" altLang="en-US" sz="2000" b="1">
                <a:latin typeface="仿宋" panose="02010609060101010101" charset="-122"/>
                <a:ea typeface="仿宋" panose="02010609060101010101" charset="-122"/>
                <a:cs typeface="宋体" panose="02010600030101010101" pitchFamily="2" charset="-122"/>
              </a:endParaRPr>
            </a:p>
          </p:txBody>
        </p:sp>
      </p:grpSp>
      <p:grpSp>
        <p:nvGrpSpPr>
          <p:cNvPr id="21" name="组合 20"/>
          <p:cNvGrpSpPr/>
          <p:nvPr/>
        </p:nvGrpSpPr>
        <p:grpSpPr>
          <a:xfrm>
            <a:off x="2230671" y="4014332"/>
            <a:ext cx="9126939" cy="1875293"/>
            <a:chOff x="3927" y="5424"/>
            <a:chExt cx="4624" cy="3775"/>
          </a:xfrm>
        </p:grpSpPr>
        <p:sp>
          <p:nvSpPr>
            <p:cNvPr id="22" name="矩形 21"/>
            <p:cNvSpPr/>
            <p:nvPr/>
          </p:nvSpPr>
          <p:spPr>
            <a:xfrm>
              <a:off x="3927" y="5424"/>
              <a:ext cx="4624" cy="3775"/>
            </a:xfrm>
            <a:prstGeom prst="rect">
              <a:avLst/>
            </a:prstGeom>
            <a:blipFill rotWithShape="1">
              <a:blip r:embed="rId5"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3983" y="5666"/>
              <a:ext cx="4339" cy="3281"/>
            </a:xfrm>
            <a:prstGeom prst="rect">
              <a:avLst/>
            </a:prstGeom>
            <a:noFill/>
            <a:ln w="9525">
              <a:noFill/>
            </a:ln>
          </p:spPr>
          <p:txBody>
            <a:bodyPr wrap="square">
              <a:spAutoFit/>
            </a:bodyPr>
            <a:lstStyle/>
            <a:p>
              <a:pPr marL="0" indent="0"/>
              <a:r>
                <a:rPr lang="zh-CN" altLang="en-US" sz="2000" b="1">
                  <a:latin typeface="仿宋" panose="02010609060101010101" charset="-122"/>
                  <a:ea typeface="仿宋" panose="02010609060101010101" charset="-122"/>
                  <a:cs typeface="宋体" panose="02010600030101010101" pitchFamily="2" charset="-122"/>
                </a:rPr>
                <a:t>加强协作费管理。</a:t>
              </a:r>
              <a:endParaRPr lang="zh-CN" altLang="en-US" sz="2000" b="1">
                <a:latin typeface="仿宋" panose="02010609060101010101" charset="-122"/>
                <a:ea typeface="仿宋" panose="02010609060101010101" charset="-122"/>
                <a:cs typeface="宋体" panose="02010600030101010101" pitchFamily="2" charset="-122"/>
              </a:endParaRPr>
            </a:p>
            <a:p>
              <a:pPr marL="0" indent="0"/>
              <a:r>
                <a:rPr lang="zh-CN" altLang="en-US" sz="2000" b="1">
                  <a:latin typeface="仿宋" panose="02010609060101010101" charset="-122"/>
                  <a:ea typeface="仿宋" panose="02010609060101010101" charset="-122"/>
                  <a:cs typeface="宋体" panose="02010600030101010101" pitchFamily="2" charset="-122"/>
                </a:rPr>
                <a:t>加强大额分析测试化验加工费的管理。</a:t>
              </a:r>
              <a:endParaRPr lang="zh-CN" altLang="en-US" sz="2000" b="1">
                <a:latin typeface="仿宋" panose="02010609060101010101" charset="-122"/>
                <a:ea typeface="仿宋" panose="02010609060101010101" charset="-122"/>
                <a:cs typeface="宋体" panose="02010600030101010101" pitchFamily="2" charset="-122"/>
              </a:endParaRPr>
            </a:p>
            <a:p>
              <a:pPr marL="0" indent="0"/>
              <a:r>
                <a:rPr lang="zh-CN" altLang="en-US" sz="2000" b="1">
                  <a:latin typeface="仿宋" panose="02010609060101010101" charset="-122"/>
                  <a:ea typeface="仿宋" panose="02010609060101010101" charset="-122"/>
                  <a:cs typeface="宋体" panose="02010600030101010101" pitchFamily="2" charset="-122"/>
                </a:rPr>
                <a:t>劳务费、专家咨询费、外聘科研人员的助研费的支出采取实名制。</a:t>
              </a:r>
              <a:endParaRPr lang="zh-CN" altLang="en-US" sz="2000" b="1">
                <a:latin typeface="仿宋" panose="02010609060101010101" charset="-122"/>
                <a:ea typeface="仿宋" panose="02010609060101010101" charset="-122"/>
                <a:cs typeface="宋体" panose="02010600030101010101" pitchFamily="2" charset="-122"/>
              </a:endParaRPr>
            </a:p>
            <a:p>
              <a:pPr marL="0" indent="0"/>
              <a:r>
                <a:rPr lang="zh-CN" altLang="en-US" sz="2000" b="1">
                  <a:latin typeface="仿宋" panose="02010609060101010101" charset="-122"/>
                  <a:ea typeface="仿宋" panose="02010609060101010101" charset="-122"/>
                  <a:cs typeface="宋体" panose="02010600030101010101" pitchFamily="2" charset="-122"/>
                </a:rPr>
                <a:t>科研经费支出由项目负责人按财务处报销审批有关规定执行。</a:t>
              </a:r>
              <a:endParaRPr lang="zh-CN" altLang="en-US" sz="2000" b="1">
                <a:latin typeface="仿宋" panose="02010609060101010101" charset="-122"/>
                <a:ea typeface="仿宋" panose="02010609060101010101" charset="-122"/>
                <a:cs typeface="宋体" panose="02010600030101010101" pitchFamily="2" charset="-122"/>
              </a:endParaRPr>
            </a:p>
            <a:p>
              <a:pPr marL="0" indent="0"/>
              <a:r>
                <a:rPr lang="zh-CN" altLang="en-US" sz="2000" b="1">
                  <a:latin typeface="仿宋" panose="02010609060101010101" charset="-122"/>
                  <a:ea typeface="仿宋" panose="02010609060101010101" charset="-122"/>
                  <a:cs typeface="宋体" panose="02010600030101010101" pitchFamily="2" charset="-122"/>
                </a:rPr>
                <a:t>加强资产管理，严格执行国家和学校政府采购制度有关规定。</a:t>
              </a:r>
              <a:endParaRPr lang="zh-CN" altLang="en-US" sz="2000" b="1">
                <a:latin typeface="仿宋" panose="02010609060101010101" charset="-122"/>
                <a:ea typeface="仿宋" panose="02010609060101010101" charset="-122"/>
                <a:cs typeface="宋体" panose="02010600030101010101" pitchFamily="2" charset="-122"/>
              </a:endParaRPr>
            </a:p>
          </p:txBody>
        </p:sp>
      </p:grpSp>
    </p:spTree>
  </p:cSld>
  <p:clrMapOvr>
    <a:masterClrMapping/>
  </p:clrMapOvr>
  <p:transition>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19050" y="665480"/>
            <a:ext cx="5359400" cy="3683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4288353"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a:t>
            </a:r>
            <a:r>
              <a:rPr lang="zh-CN" altLang="en-US" sz="2000" b="1" dirty="0" smtClean="0">
                <a:solidFill>
                  <a:srgbClr val="C00000"/>
                </a:solidFill>
                <a:latin typeface="微软雅黑" panose="020B0503020204020204" pitchFamily="34" charset="-122"/>
                <a:ea typeface="微软雅黑" panose="020B0503020204020204" pitchFamily="34" charset="-122"/>
                <a:sym typeface="+mn-ea"/>
              </a:rPr>
              <a:t>（试行）</a:t>
            </a:r>
            <a:endParaRPr lang="zh-CN" altLang="en-US" sz="2000" b="1"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9474200" y="680720"/>
            <a:ext cx="2743200" cy="2540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5310505" y="462915"/>
            <a:ext cx="4163695" cy="460375"/>
          </a:xfrm>
          <a:prstGeom prst="rect">
            <a:avLst/>
          </a:prstGeom>
          <a:noFill/>
          <a:ln w="9525">
            <a:noFill/>
          </a:ln>
        </p:spPr>
        <p:txBody>
          <a:bodyPr wrap="square">
            <a:spAutoFit/>
          </a:bodyPr>
          <a:lstStyle/>
          <a:p>
            <a:pPr marL="0" indent="0" algn="ctr"/>
            <a:r>
              <a:rPr lang="zh-CN" altLang="en-US" b="1">
                <a:latin typeface="楷体" panose="02010609060101010101" charset="-122"/>
                <a:ea typeface="楷体" panose="02010609060101010101" charset="-122"/>
                <a:cs typeface="宋体" panose="02010600030101010101" pitchFamily="2" charset="-122"/>
              </a:rPr>
              <a:t> 第六章 决算与结余经费管理</a:t>
            </a:r>
            <a:endParaRPr lang="zh-CN" altLang="en-US" b="1">
              <a:latin typeface="楷体" panose="02010609060101010101" charset="-122"/>
              <a:ea typeface="楷体" panose="02010609060101010101" charset="-122"/>
              <a:cs typeface="宋体" panose="02010600030101010101" pitchFamily="2"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2" name="文本框 1"/>
          <p:cNvSpPr txBox="1"/>
          <p:nvPr/>
        </p:nvSpPr>
        <p:spPr>
          <a:xfrm>
            <a:off x="3467100" y="3668395"/>
            <a:ext cx="7465060" cy="583565"/>
          </a:xfrm>
          <a:prstGeom prst="rect">
            <a:avLst/>
          </a:prstGeom>
          <a:noFill/>
          <a:ln w="9525">
            <a:noFill/>
          </a:ln>
        </p:spPr>
        <p:txBody>
          <a:bodyPr wrap="square">
            <a:spAutoFit/>
          </a:bodyPr>
          <a:lstStyle/>
          <a:p>
            <a:pPr marL="0" indent="306070"/>
            <a:endParaRPr lang="zh-CN" altLang="en-US" sz="1600" b="1">
              <a:latin typeface="宋体" panose="02010600030101010101" pitchFamily="2" charset="-122"/>
              <a:ea typeface="宋体" panose="02010600030101010101" pitchFamily="2" charset="-122"/>
              <a:cs typeface="宋体" panose="02010600030101010101" pitchFamily="2" charset="-122"/>
            </a:endParaRPr>
          </a:p>
          <a:p>
            <a:endParaRPr lang="zh-CN" altLang="en-US" sz="1600"/>
          </a:p>
        </p:txBody>
      </p:sp>
      <p:grpSp>
        <p:nvGrpSpPr>
          <p:cNvPr id="90" name="组合 89"/>
          <p:cNvGrpSpPr/>
          <p:nvPr/>
        </p:nvGrpSpPr>
        <p:grpSpPr>
          <a:xfrm>
            <a:off x="177165" y="1576705"/>
            <a:ext cx="2915285" cy="947420"/>
            <a:chOff x="7037" y="2434"/>
            <a:chExt cx="3428" cy="1492"/>
          </a:xfrm>
        </p:grpSpPr>
        <p:sp>
          <p:nvSpPr>
            <p:cNvPr id="87" name="矩形 86"/>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7278" y="2573"/>
              <a:ext cx="2947" cy="1214"/>
            </a:xfrm>
            <a:prstGeom prst="rect">
              <a:avLst/>
            </a:prstGeom>
            <a:blipFill rotWithShape="1">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473075" y="1789430"/>
            <a:ext cx="2352040"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经费决算管理</a:t>
            </a:r>
            <a:endParaRPr lang="zh-CN" altLang="en-US" sz="2800" b="1">
              <a:solidFill>
                <a:srgbClr val="0000CC"/>
              </a:solidFill>
              <a:latin typeface="仿宋" panose="02010609060101010101" charset="-122"/>
              <a:ea typeface="仿宋" panose="02010609060101010101" charset="-122"/>
            </a:endParaRPr>
          </a:p>
        </p:txBody>
      </p:sp>
      <p:grpSp>
        <p:nvGrpSpPr>
          <p:cNvPr id="6" name="组合 5"/>
          <p:cNvGrpSpPr/>
          <p:nvPr/>
        </p:nvGrpSpPr>
        <p:grpSpPr>
          <a:xfrm>
            <a:off x="132080" y="4291965"/>
            <a:ext cx="2927985" cy="947420"/>
            <a:chOff x="7037" y="2434"/>
            <a:chExt cx="3428" cy="1492"/>
          </a:xfrm>
        </p:grpSpPr>
        <p:sp>
          <p:nvSpPr>
            <p:cNvPr id="4" name="矩形 3"/>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278" y="2573"/>
              <a:ext cx="2947" cy="1214"/>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266065" y="4504690"/>
            <a:ext cx="2738120"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经费结存、结余</a:t>
            </a:r>
            <a:endParaRPr lang="zh-CN" altLang="en-US" sz="2800" b="1">
              <a:solidFill>
                <a:srgbClr val="0000CC"/>
              </a:solidFill>
              <a:latin typeface="仿宋" panose="02010609060101010101" charset="-122"/>
              <a:ea typeface="仿宋" panose="02010609060101010101" charset="-122"/>
            </a:endParaRPr>
          </a:p>
        </p:txBody>
      </p:sp>
      <p:grpSp>
        <p:nvGrpSpPr>
          <p:cNvPr id="113" name="组合 112"/>
          <p:cNvGrpSpPr/>
          <p:nvPr/>
        </p:nvGrpSpPr>
        <p:grpSpPr>
          <a:xfrm>
            <a:off x="3068320" y="1388745"/>
            <a:ext cx="8877300" cy="1322070"/>
            <a:chOff x="3891" y="6736"/>
            <a:chExt cx="4555" cy="2868"/>
          </a:xfrm>
        </p:grpSpPr>
        <p:sp>
          <p:nvSpPr>
            <p:cNvPr id="93" name="矩形 92"/>
            <p:cNvSpPr/>
            <p:nvPr/>
          </p:nvSpPr>
          <p:spPr>
            <a:xfrm>
              <a:off x="3891" y="6737"/>
              <a:ext cx="4555" cy="2867"/>
            </a:xfrm>
            <a:prstGeom prst="rect">
              <a:avLst/>
            </a:prstGeom>
            <a:blipFill rotWithShape="1">
              <a:blip r:embed="rId5"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a:off x="3963" y="6736"/>
              <a:ext cx="4454" cy="2868"/>
            </a:xfrm>
            <a:prstGeom prst="rect">
              <a:avLst/>
            </a:prstGeom>
            <a:noFill/>
            <a:ln w="9525">
              <a:noFill/>
            </a:ln>
          </p:spPr>
          <p:txBody>
            <a:bodyPr wrap="square">
              <a:spAutoFit/>
            </a:bodyPr>
            <a:lstStyle/>
            <a:p>
              <a:pPr marL="0" algn="l"/>
              <a:r>
                <a:rPr lang="zh-CN" altLang="en-US" sz="2000" b="1">
                  <a:latin typeface="仿宋" panose="02010609060101010101" charset="-122"/>
                  <a:ea typeface="仿宋" panose="02010609060101010101" charset="-122"/>
                  <a:cs typeface="宋体" panose="02010600030101010101" pitchFamily="2" charset="-122"/>
                  <a:sym typeface="+mn-ea"/>
                </a:rPr>
                <a:t>科研项目完成后，项目负责人应根据各类项目的要求和规定及时编制财务决算，决算必须账实相符，账表一致，并配合管理部门做好财务审计、财务验收等工作。项目经批准结项或通过验收后，项目负责人应当在一个月内到财务处办理财务结账手续。</a:t>
              </a:r>
              <a:endParaRPr lang="zh-CN" altLang="en-US" sz="2000" b="1">
                <a:latin typeface="仿宋" panose="02010609060101010101" charset="-122"/>
                <a:ea typeface="仿宋" panose="02010609060101010101" charset="-122"/>
                <a:cs typeface="宋体" panose="02010600030101010101" pitchFamily="2" charset="-122"/>
              </a:endParaRPr>
            </a:p>
          </p:txBody>
        </p:sp>
      </p:grpSp>
      <p:grpSp>
        <p:nvGrpSpPr>
          <p:cNvPr id="5" name="组合 4"/>
          <p:cNvGrpSpPr/>
          <p:nvPr/>
        </p:nvGrpSpPr>
        <p:grpSpPr>
          <a:xfrm>
            <a:off x="3060481" y="2865525"/>
            <a:ext cx="8800804" cy="3425782"/>
            <a:chOff x="3909" y="7959"/>
            <a:chExt cx="4572" cy="6092"/>
          </a:xfrm>
        </p:grpSpPr>
        <p:sp>
          <p:nvSpPr>
            <p:cNvPr id="18" name="矩形 17"/>
            <p:cNvSpPr/>
            <p:nvPr/>
          </p:nvSpPr>
          <p:spPr>
            <a:xfrm>
              <a:off x="3926" y="7959"/>
              <a:ext cx="4555" cy="5457"/>
            </a:xfrm>
            <a:prstGeom prst="rect">
              <a:avLst/>
            </a:prstGeom>
            <a:blipFill rotWithShape="1">
              <a:blip r:embed="rId5"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3909" y="8115"/>
              <a:ext cx="4572" cy="5936"/>
            </a:xfrm>
            <a:prstGeom prst="rect">
              <a:avLst/>
            </a:prstGeom>
            <a:noFill/>
            <a:ln w="9525">
              <a:noFill/>
            </a:ln>
          </p:spPr>
          <p:txBody>
            <a:bodyPr wrap="square">
              <a:spAutoFit/>
            </a:bodyPr>
            <a:lstStyle/>
            <a:p>
              <a:pPr marL="0" algn="l"/>
              <a:endParaRPr lang="zh-CN" altLang="en-US" sz="900" b="1">
                <a:latin typeface="仿宋" panose="02010609060101010101" charset="-122"/>
                <a:ea typeface="仿宋" panose="02010609060101010101" charset="-122"/>
                <a:cs typeface="宋体" panose="02010600030101010101" pitchFamily="2" charset="-122"/>
                <a:sym typeface="+mn-ea"/>
              </a:endParaRPr>
            </a:p>
            <a:p>
              <a:pPr marL="0" algn="l"/>
              <a:r>
                <a:rPr lang="zh-CN" altLang="en-US" sz="2000" b="1">
                  <a:latin typeface="仿宋" panose="02010609060101010101" charset="-122"/>
                  <a:ea typeface="仿宋" panose="02010609060101010101" charset="-122"/>
                  <a:cs typeface="宋体" panose="02010600030101010101" pitchFamily="2" charset="-122"/>
                  <a:sym typeface="+mn-ea"/>
                </a:rPr>
                <a:t>合理安排支出，减少资金的结存结余，提高项目预算的执行效率。</a:t>
              </a:r>
              <a:endParaRPr lang="zh-CN" altLang="en-US" sz="2000" b="1">
                <a:latin typeface="仿宋" panose="02010609060101010101" charset="-122"/>
                <a:ea typeface="仿宋" panose="02010609060101010101" charset="-122"/>
                <a:cs typeface="宋体" panose="02010600030101010101" pitchFamily="2" charset="-122"/>
                <a:sym typeface="+mn-ea"/>
              </a:endParaRPr>
            </a:p>
            <a:p>
              <a:pPr marL="0" algn="l"/>
              <a:endParaRPr lang="zh-CN" altLang="en-US" sz="1400" b="1">
                <a:solidFill>
                  <a:schemeClr val="accent5"/>
                </a:solidFill>
                <a:latin typeface="仿宋" panose="02010609060101010101" charset="-122"/>
                <a:ea typeface="仿宋" panose="02010609060101010101" charset="-122"/>
                <a:cs typeface="宋体" panose="02010600030101010101" pitchFamily="2" charset="-122"/>
                <a:sym typeface="+mn-ea"/>
              </a:endParaRPr>
            </a:p>
            <a:p>
              <a:pPr marL="0" algn="l"/>
              <a:r>
                <a:rPr lang="zh-CN" altLang="en-US" b="1">
                  <a:solidFill>
                    <a:schemeClr val="accent5"/>
                  </a:solidFill>
                  <a:latin typeface="仿宋" panose="02010609060101010101" charset="-122"/>
                  <a:ea typeface="仿宋" panose="02010609060101010101" charset="-122"/>
                  <a:cs typeface="宋体" panose="02010600030101010101" pitchFamily="2" charset="-122"/>
                  <a:sym typeface="+mn-ea"/>
                </a:rPr>
                <a:t>项目结存经费</a:t>
              </a:r>
              <a:r>
                <a:rPr lang="zh-CN" altLang="en-US" sz="2000" b="1">
                  <a:latin typeface="仿宋" panose="02010609060101010101" charset="-122"/>
                  <a:ea typeface="仿宋" panose="02010609060101010101" charset="-122"/>
                  <a:cs typeface="宋体" panose="02010600030101010101" pitchFamily="2" charset="-122"/>
                  <a:sym typeface="+mn-ea"/>
                </a:rPr>
                <a:t>是指未完成项目年度经费预算减去年度实际支出后的余额。项目在研期间，结存经费可以结转下一年度按规定继续使用。</a:t>
              </a:r>
              <a:endParaRPr lang="zh-CN" altLang="en-US" sz="2000" b="1">
                <a:latin typeface="仿宋" panose="02010609060101010101" charset="-122"/>
                <a:ea typeface="仿宋" panose="02010609060101010101" charset="-122"/>
                <a:cs typeface="宋体" panose="02010600030101010101" pitchFamily="2" charset="-122"/>
                <a:sym typeface="+mn-ea"/>
              </a:endParaRPr>
            </a:p>
            <a:p>
              <a:pPr marL="0" algn="l"/>
              <a:r>
                <a:rPr lang="zh-CN" altLang="en-US" sz="2400" b="1">
                  <a:solidFill>
                    <a:schemeClr val="accent5"/>
                  </a:solidFill>
                  <a:latin typeface="仿宋" panose="02010609060101010101" charset="-122"/>
                  <a:ea typeface="仿宋" panose="02010609060101010101" charset="-122"/>
                  <a:cs typeface="宋体" panose="02010600030101010101" pitchFamily="2" charset="-122"/>
                  <a:sym typeface="+mn-ea"/>
                </a:rPr>
                <a:t>项目结余经费</a:t>
              </a:r>
              <a:r>
                <a:rPr lang="zh-CN" altLang="en-US" sz="2000" b="1">
                  <a:solidFill>
                    <a:schemeClr val="tx1"/>
                  </a:solidFill>
                  <a:latin typeface="仿宋" panose="02010609060101010101" charset="-122"/>
                  <a:ea typeface="仿宋" panose="02010609060101010101" charset="-122"/>
                  <a:cs typeface="宋体" panose="02010600030101010101" pitchFamily="2" charset="-122"/>
                  <a:sym typeface="+mn-ea"/>
                </a:rPr>
                <a:t>是</a:t>
              </a:r>
              <a:r>
                <a:rPr lang="zh-CN" altLang="en-US" sz="2000" b="1">
                  <a:latin typeface="仿宋" panose="02010609060101010101" charset="-122"/>
                  <a:ea typeface="仿宋" panose="02010609060101010101" charset="-122"/>
                  <a:cs typeface="宋体" panose="02010600030101010101" pitchFamily="2" charset="-122"/>
                  <a:sym typeface="+mn-ea"/>
                </a:rPr>
                <a:t>指项目结束或因故终止时，项目经费总预算减去实际总支出后的余额，因故终止的项目的结余经费还包括处理已购物资、材料及仪器、设备的变价收入。项目完成任务目标并通过验收的，结余经费按规定在一定期限内由项目组安排用于后续项目科研活动的直接支出；未通过验收和整改后通过验收的项目，结余经费的管理按照国家有关规定执行。</a:t>
              </a:r>
              <a:endParaRPr lang="zh-CN" altLang="en-US" sz="2000" b="1">
                <a:latin typeface="仿宋" panose="02010609060101010101" charset="-122"/>
                <a:ea typeface="仿宋" panose="02010609060101010101" charset="-122"/>
                <a:cs typeface="宋体" panose="02010600030101010101" pitchFamily="2" charset="-122"/>
              </a:endParaRPr>
            </a:p>
          </p:txBody>
        </p:sp>
      </p:gr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14</a:t>
            </a:r>
            <a:endParaRPr lang="en-US" altLang="zh-CN">
              <a:solidFill>
                <a:schemeClr val="bg1"/>
              </a:solidFill>
            </a:endParaRPr>
          </a:p>
        </p:txBody>
      </p:sp>
    </p:spTree>
  </p:cSld>
  <p:clrMapOvr>
    <a:masterClrMapping/>
  </p:clrMapOvr>
  <p:transition>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19050" y="665480"/>
            <a:ext cx="5359400" cy="3683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8331200" y="664210"/>
            <a:ext cx="3860800" cy="2032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968240" y="494030"/>
            <a:ext cx="3658235" cy="460375"/>
          </a:xfrm>
          <a:prstGeom prst="rect">
            <a:avLst/>
          </a:prstGeom>
          <a:noFill/>
          <a:ln w="9525">
            <a:noFill/>
          </a:ln>
        </p:spPr>
        <p:txBody>
          <a:bodyPr wrap="square">
            <a:spAutoFit/>
          </a:bodyPr>
          <a:lstStyle/>
          <a:p>
            <a:pPr marL="0" indent="0" algn="ctr"/>
            <a:r>
              <a:rPr lang="zh-CN" altLang="en-US" b="1">
                <a:latin typeface="楷体" panose="02010609060101010101" charset="-122"/>
                <a:ea typeface="楷体" panose="02010609060101010101" charset="-122"/>
                <a:cs typeface="宋体" panose="02010600030101010101" pitchFamily="2" charset="-122"/>
              </a:rPr>
              <a:t> 第七章 监督与考评</a:t>
            </a:r>
            <a:endParaRPr lang="zh-CN" altLang="en-US" b="1">
              <a:latin typeface="楷体" panose="02010609060101010101" charset="-122"/>
              <a:ea typeface="楷体" panose="02010609060101010101" charset="-122"/>
              <a:cs typeface="宋体" panose="02010600030101010101" pitchFamily="2"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2" name="文本框 1"/>
          <p:cNvSpPr txBox="1"/>
          <p:nvPr/>
        </p:nvSpPr>
        <p:spPr>
          <a:xfrm>
            <a:off x="622300" y="1316355"/>
            <a:ext cx="11332210" cy="5262245"/>
          </a:xfrm>
          <a:prstGeom prst="rect">
            <a:avLst/>
          </a:prstGeom>
          <a:noFill/>
          <a:ln w="9525">
            <a:noFill/>
          </a:ln>
        </p:spPr>
        <p:txBody>
          <a:bodyPr wrap="square">
            <a:spAutoFit/>
          </a:bodyPr>
          <a:lstStyle/>
          <a:p>
            <a:pPr marL="0" algn="l"/>
            <a:r>
              <a:rPr lang="zh-CN" altLang="en-US" b="1" i="1" dirty="0">
                <a:solidFill>
                  <a:schemeClr val="accent5"/>
                </a:solidFill>
                <a:latin typeface="仿宋" panose="02010609060101010101" charset="-122"/>
                <a:ea typeface="仿宋" panose="02010609060101010101" charset="-122"/>
                <a:cs typeface="宋体" panose="02010600030101010101" pitchFamily="2" charset="-122"/>
              </a:rPr>
              <a:t>培训：</a:t>
            </a:r>
            <a:r>
              <a:rPr lang="zh-CN" altLang="en-US" b="1" dirty="0">
                <a:latin typeface="仿宋" panose="02010609060101010101" charset="-122"/>
                <a:ea typeface="仿宋" panose="02010609060101010101" charset="-122"/>
                <a:cs typeface="宋体" panose="02010600030101010101" pitchFamily="2" charset="-122"/>
              </a:rPr>
              <a:t>学校科研外事处和财务处组织对科研项目负责人和科研财务助理等人员进行经费预算、支出和决算等方面的培训，提高经费使用和管理水平。</a:t>
            </a:r>
            <a:endParaRPr lang="zh-CN" altLang="en-US" b="1" dirty="0">
              <a:latin typeface="仿宋" panose="02010609060101010101" charset="-122"/>
              <a:ea typeface="仿宋" panose="02010609060101010101" charset="-122"/>
              <a:cs typeface="宋体" panose="02010600030101010101" pitchFamily="2" charset="-122"/>
            </a:endParaRPr>
          </a:p>
          <a:p>
            <a:pPr marL="0" algn="l"/>
            <a:r>
              <a:rPr lang="zh-CN" altLang="en-US" b="1" i="1" dirty="0">
                <a:solidFill>
                  <a:schemeClr val="accent5"/>
                </a:solidFill>
                <a:latin typeface="仿宋" panose="02010609060101010101" charset="-122"/>
                <a:ea typeface="仿宋" panose="02010609060101010101" charset="-122"/>
                <a:cs typeface="宋体" panose="02010600030101010101" pitchFamily="2" charset="-122"/>
              </a:rPr>
              <a:t>检查：</a:t>
            </a:r>
            <a:r>
              <a:rPr lang="zh-CN" altLang="en-US" b="1" dirty="0">
                <a:latin typeface="仿宋" panose="02010609060101010101" charset="-122"/>
                <a:ea typeface="仿宋" panose="02010609060101010101" charset="-122"/>
                <a:cs typeface="宋体" panose="02010600030101010101" pitchFamily="2" charset="-122"/>
              </a:rPr>
              <a:t>学校纪检监察和审计等部门可以对科研经费的使用和管理情况进行检查，及时发现问题并予以纠正，确保科研经费合理使用。</a:t>
            </a:r>
            <a:endParaRPr lang="zh-CN" altLang="en-US" b="1" dirty="0">
              <a:latin typeface="仿宋" panose="02010609060101010101" charset="-122"/>
              <a:ea typeface="仿宋" panose="02010609060101010101" charset="-122"/>
              <a:cs typeface="宋体" panose="02010600030101010101" pitchFamily="2" charset="-122"/>
            </a:endParaRPr>
          </a:p>
          <a:p>
            <a:pPr marL="0" algn="l"/>
            <a:r>
              <a:rPr lang="zh-CN" altLang="en-US" b="1" i="1" dirty="0">
                <a:solidFill>
                  <a:schemeClr val="accent5"/>
                </a:solidFill>
                <a:latin typeface="仿宋" panose="02010609060101010101" charset="-122"/>
                <a:ea typeface="仿宋" panose="02010609060101010101" charset="-122"/>
                <a:cs typeface="宋体" panose="02010600030101010101" pitchFamily="2" charset="-122"/>
              </a:rPr>
              <a:t>处分：</a:t>
            </a:r>
            <a:r>
              <a:rPr lang="zh-CN" altLang="en-US" b="1" dirty="0">
                <a:latin typeface="仿宋" panose="02010609060101010101" charset="-122"/>
                <a:ea typeface="仿宋" panose="02010609060101010101" charset="-122"/>
                <a:cs typeface="宋体" panose="02010600030101010101" pitchFamily="2" charset="-122"/>
              </a:rPr>
              <a:t>对发生违纪违法问题的单位和个人，按照有关规定进行严肃处理，依情节轻重给予行政处罚或处分。</a:t>
            </a:r>
            <a:endParaRPr lang="zh-CN" altLang="en-US" b="1" dirty="0">
              <a:latin typeface="仿宋" panose="02010609060101010101" charset="-122"/>
              <a:ea typeface="仿宋" panose="02010609060101010101" charset="-122"/>
              <a:cs typeface="宋体" panose="02010600030101010101" pitchFamily="2" charset="-122"/>
            </a:endParaRPr>
          </a:p>
          <a:p>
            <a:pPr marL="0" algn="l"/>
            <a:endParaRPr lang="zh-CN" altLang="en-US" b="1" i="1" dirty="0">
              <a:solidFill>
                <a:schemeClr val="accent5"/>
              </a:solidFill>
              <a:latin typeface="仿宋" panose="02010609060101010101" charset="-122"/>
              <a:ea typeface="仿宋" panose="02010609060101010101" charset="-122"/>
              <a:cs typeface="宋体" panose="02010600030101010101" pitchFamily="2" charset="-122"/>
            </a:endParaRPr>
          </a:p>
          <a:p>
            <a:pPr marL="0" algn="l"/>
            <a:r>
              <a:rPr lang="zh-CN" altLang="en-US" b="1" i="1" dirty="0">
                <a:solidFill>
                  <a:schemeClr val="accent5"/>
                </a:solidFill>
                <a:latin typeface="仿宋" panose="02010609060101010101" charset="-122"/>
                <a:ea typeface="仿宋" panose="02010609060101010101" charset="-122"/>
                <a:cs typeface="宋体" panose="02010600030101010101" pitchFamily="2" charset="-122"/>
              </a:rPr>
              <a:t>奖励：</a:t>
            </a:r>
            <a:r>
              <a:rPr lang="zh-CN" altLang="en-US" b="1" dirty="0">
                <a:latin typeface="仿宋" panose="02010609060101010101" charset="-122"/>
                <a:ea typeface="仿宋" panose="02010609060101010101" charset="-122"/>
                <a:cs typeface="宋体" panose="02010600030101010101" pitchFamily="2" charset="-122"/>
              </a:rPr>
              <a:t>建立科学的项目考核评价机制，取得突出成果的项目、单位或个人，学校给予表彰和奖励。</a:t>
            </a:r>
            <a:endParaRPr lang="zh-CN" altLang="en-US" b="1" dirty="0">
              <a:latin typeface="仿宋" panose="02010609060101010101" charset="-122"/>
              <a:ea typeface="仿宋" panose="02010609060101010101" charset="-122"/>
              <a:cs typeface="宋体" panose="02010600030101010101" pitchFamily="2" charset="-122"/>
            </a:endParaRPr>
          </a:p>
          <a:p>
            <a:pPr marL="0" algn="l"/>
            <a:r>
              <a:rPr lang="zh-CN" altLang="en-US" b="1" i="1" dirty="0">
                <a:solidFill>
                  <a:schemeClr val="accent5"/>
                </a:solidFill>
                <a:latin typeface="仿宋" panose="02010609060101010101" charset="-122"/>
                <a:ea typeface="仿宋" panose="02010609060101010101" charset="-122"/>
                <a:cs typeface="宋体" panose="02010600030101010101" pitchFamily="2" charset="-122"/>
              </a:rPr>
              <a:t>批评：</a:t>
            </a:r>
            <a:r>
              <a:rPr lang="zh-CN" altLang="en-US" b="1" dirty="0">
                <a:latin typeface="仿宋" panose="02010609060101010101" charset="-122"/>
                <a:ea typeface="仿宋" panose="02010609060101010101" charset="-122"/>
                <a:cs typeface="宋体" panose="02010600030101010101" pitchFamily="2" charset="-122"/>
              </a:rPr>
              <a:t>对组织不力或行为不当的项目和单位进行批评教育，并报告项目委托单位。涉嫌违法的，依法追究有关人员的相应责任。</a:t>
            </a:r>
            <a:endParaRPr lang="zh-CN" altLang="en-US" b="1" dirty="0">
              <a:latin typeface="仿宋" panose="02010609060101010101" charset="-122"/>
              <a:ea typeface="仿宋" panose="02010609060101010101" charset="-122"/>
              <a:cs typeface="宋体" panose="02010600030101010101" pitchFamily="2" charset="-122"/>
            </a:endParaRPr>
          </a:p>
          <a:p>
            <a:pPr algn="l"/>
            <a:r>
              <a:rPr lang="zh-CN" altLang="en-US" b="1" i="1" dirty="0">
                <a:solidFill>
                  <a:schemeClr val="accent5"/>
                </a:solidFill>
                <a:latin typeface="仿宋" panose="02010609060101010101" charset="-122"/>
                <a:ea typeface="仿宋" panose="02010609060101010101" charset="-122"/>
                <a:cs typeface="宋体" panose="02010600030101010101" pitchFamily="2" charset="-122"/>
              </a:rPr>
              <a:t>方式</a:t>
            </a:r>
            <a:r>
              <a:rPr lang="zh-CN" altLang="en-US" b="1" i="1" dirty="0" smtClean="0">
                <a:solidFill>
                  <a:schemeClr val="accent5"/>
                </a:solidFill>
                <a:latin typeface="仿宋" panose="02010609060101010101" charset="-122"/>
                <a:ea typeface="仿宋" panose="02010609060101010101" charset="-122"/>
                <a:cs typeface="宋体" panose="02010600030101010101" pitchFamily="2" charset="-122"/>
              </a:rPr>
              <a:t>：</a:t>
            </a:r>
            <a:r>
              <a:rPr lang="zh-CN" altLang="en-US" b="1" dirty="0">
                <a:latin typeface="仿宋" panose="02010609060101010101" charset="-122"/>
                <a:ea typeface="仿宋" panose="02010609060101010101" charset="-122"/>
                <a:cs typeface="宋体" panose="02010600030101010101" pitchFamily="2" charset="-122"/>
              </a:rPr>
              <a:t>“科研信息在纪检审计部门的监督下进行公开公示，采用线上和线下两种公示形式”。</a:t>
            </a:r>
            <a:endParaRPr lang="en-US" altLang="zh-CN" b="1" dirty="0">
              <a:latin typeface="仿宋" panose="02010609060101010101" charset="-122"/>
              <a:ea typeface="仿宋" panose="02010609060101010101" charset="-122"/>
              <a:cs typeface="宋体" panose="02010600030101010101" pitchFamily="2" charset="-122"/>
            </a:endParaRPr>
          </a:p>
          <a:p>
            <a:pPr marL="0" algn="l"/>
            <a:endParaRPr lang="zh-CN" altLang="en-US" dirty="0" smtClean="0">
              <a:solidFill>
                <a:srgbClr val="080808"/>
              </a:solidFill>
              <a:latin typeface="仿宋" panose="02010609060101010101" charset="-122"/>
              <a:ea typeface="仿宋" panose="02010609060101010101" charset="-122"/>
              <a:cs typeface="宋体" panose="02010600030101010101" pitchFamily="2" charset="-122"/>
            </a:endParaRPr>
          </a:p>
        </p:txBody>
      </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15</a:t>
            </a:r>
            <a:endParaRPr lang="en-US" altLang="zh-CN">
              <a:solidFill>
                <a:schemeClr val="bg1"/>
              </a:solidFill>
            </a:endParaRPr>
          </a:p>
        </p:txBody>
      </p:sp>
    </p:spTree>
  </p:cSld>
  <p:clrMapOvr>
    <a:masterClrMapping/>
  </p:clrMapOvr>
  <p:transition>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701681" y="0"/>
            <a:ext cx="0" cy="685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lowchart: Decision 78"/>
          <p:cNvSpPr/>
          <p:nvPr/>
        </p:nvSpPr>
        <p:spPr>
          <a:xfrm>
            <a:off x="792403" y="1666511"/>
            <a:ext cx="1833705" cy="1833705"/>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63" name="Flowchart: Decision 79"/>
          <p:cNvSpPr/>
          <p:nvPr/>
        </p:nvSpPr>
        <p:spPr>
          <a:xfrm>
            <a:off x="792403" y="1946885"/>
            <a:ext cx="1833705" cy="1833705"/>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94" name="TextBox 93"/>
          <p:cNvSpPr txBox="1"/>
          <p:nvPr/>
        </p:nvSpPr>
        <p:spPr>
          <a:xfrm>
            <a:off x="1317612" y="2530482"/>
            <a:ext cx="768350" cy="666115"/>
          </a:xfrm>
          <a:prstGeom prst="rect">
            <a:avLst/>
          </a:prstGeom>
          <a:noFill/>
        </p:spPr>
        <p:txBody>
          <a:bodyPr wrap="none" rtlCol="0">
            <a:spAutoFit/>
          </a:bodyPr>
          <a:lstStyle/>
          <a:p>
            <a:r>
              <a:rPr lang="en-US" altLang="zh-CN" sz="3735" b="1" dirty="0">
                <a:solidFill>
                  <a:srgbClr val="C00000"/>
                </a:solidFill>
                <a:latin typeface="微软雅黑" panose="020B0503020204020204" pitchFamily="34" charset="-122"/>
                <a:ea typeface="微软雅黑" panose="020B0503020204020204" pitchFamily="34" charset="-122"/>
              </a:rPr>
              <a:t>01</a:t>
            </a:r>
            <a:endParaRPr lang="en-US" altLang="zh-CN" sz="3735" b="1" dirty="0">
              <a:solidFill>
                <a:srgbClr val="C0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829349" y="2671201"/>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纵向科研经费管理办</a:t>
            </a:r>
            <a:r>
              <a:rPr lang="zh-CN" altLang="en-US" b="1" dirty="0" smtClean="0">
                <a:solidFill>
                  <a:srgbClr val="C00000"/>
                </a:solidFill>
                <a:latin typeface="微软雅黑" panose="020B0503020204020204" pitchFamily="34" charset="-122"/>
                <a:ea typeface="微软雅黑" panose="020B0503020204020204" pitchFamily="34" charset="-122"/>
              </a:rPr>
              <a:t>法</a:t>
            </a:r>
            <a:r>
              <a:rPr lang="zh-CN" altLang="en-US" b="1" dirty="0" smtClean="0">
                <a:solidFill>
                  <a:srgbClr val="C00000"/>
                </a:solidFill>
                <a:latin typeface="微软雅黑" panose="020B0503020204020204" pitchFamily="34" charset="-122"/>
                <a:ea typeface="微软雅黑" panose="020B0503020204020204" pitchFamily="34" charset="-122"/>
                <a:sym typeface="+mn-ea"/>
              </a:rPr>
              <a:t>（试行）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a:stCxn id="158" idx="2"/>
          </p:cNvCxnSpPr>
          <p:nvPr/>
        </p:nvCxnSpPr>
        <p:spPr>
          <a:xfrm flipV="1">
            <a:off x="1664335" y="3769360"/>
            <a:ext cx="9065895" cy="1333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flipH="1">
            <a:off x="517162" y="2940997"/>
            <a:ext cx="275560" cy="275560"/>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58" name="椭圆 157"/>
          <p:cNvSpPr/>
          <p:nvPr/>
        </p:nvSpPr>
        <p:spPr>
          <a:xfrm flipH="1">
            <a:off x="1099731" y="3500258"/>
            <a:ext cx="564741" cy="564743"/>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60" name="椭圆 159"/>
          <p:cNvSpPr/>
          <p:nvPr/>
        </p:nvSpPr>
        <p:spPr>
          <a:xfrm flipH="1">
            <a:off x="2002155" y="1950085"/>
            <a:ext cx="230505" cy="213360"/>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pic>
        <p:nvPicPr>
          <p:cNvPr id="23" name="图片 22" descr="图片1"/>
          <p:cNvPicPr>
            <a:picLocks noChangeAspect="1"/>
          </p:cNvPicPr>
          <p:nvPr/>
        </p:nvPicPr>
        <p:blipFill>
          <a:blip r:embed="rId1" cstate="print"/>
          <a:stretch>
            <a:fillRect/>
          </a:stretch>
        </p:blipFill>
        <p:spPr>
          <a:xfrm>
            <a:off x="9670415" y="0"/>
            <a:ext cx="2521585" cy="2120900"/>
          </a:xfrm>
          <a:prstGeom prst="rect">
            <a:avLst/>
          </a:prstGeom>
        </p:spPr>
      </p:pic>
      <p:pic>
        <p:nvPicPr>
          <p:cNvPr id="16" name="图片 15" descr="图片2"/>
          <p:cNvPicPr>
            <a:picLocks noChangeAspect="1"/>
          </p:cNvPicPr>
          <p:nvPr/>
        </p:nvPicPr>
        <p:blipFill>
          <a:blip r:embed="rId2"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3" cstate="print"/>
          <a:srcRect t="24561" b="36881"/>
          <a:stretch>
            <a:fillRect/>
          </a:stretch>
        </p:blipFill>
        <p:spPr>
          <a:xfrm>
            <a:off x="8694420" y="6089015"/>
            <a:ext cx="3736975" cy="465455"/>
          </a:xfrm>
          <a:prstGeom prst="rect">
            <a:avLst/>
          </a:prstGeom>
        </p:spPr>
      </p:pic>
      <p:sp>
        <p:nvSpPr>
          <p:cNvPr id="18" name="文本框 17"/>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16</a:t>
            </a:r>
            <a:endParaRPr lang="en-US" altLang="zh-CN">
              <a:solidFill>
                <a:schemeClr val="bg1"/>
              </a:solidFill>
            </a:endParaRPr>
          </a:p>
        </p:txBody>
      </p:sp>
      <p:sp>
        <p:nvSpPr>
          <p:cNvPr id="40" name="TextBox 39"/>
          <p:cNvSpPr txBox="1"/>
          <p:nvPr/>
        </p:nvSpPr>
        <p:spPr>
          <a:xfrm>
            <a:off x="4847379" y="3063173"/>
            <a:ext cx="6853158" cy="707886"/>
          </a:xfrm>
          <a:prstGeom prst="rect">
            <a:avLst/>
          </a:prstGeom>
          <a:noFill/>
        </p:spPr>
        <p:txBody>
          <a:bodyPr wrap="none" rtlCol="0">
            <a:spAutoFit/>
          </a:bodyPr>
          <a:lstStyle/>
          <a:p>
            <a:r>
              <a:rPr lang="zh-CN" altLang="en-US" sz="4000" dirty="0">
                <a:solidFill>
                  <a:srgbClr val="0000CC"/>
                </a:solidFill>
                <a:latin typeface="微软雅黑" panose="020B0503020204020204" pitchFamily="34" charset="-122"/>
                <a:ea typeface="微软雅黑" panose="020B0503020204020204" pitchFamily="34" charset="-122"/>
              </a:rPr>
              <a:t>科研项目劳务费管</a:t>
            </a:r>
            <a:r>
              <a:rPr lang="zh-CN" altLang="en-US" sz="4000" dirty="0" smtClean="0">
                <a:solidFill>
                  <a:srgbClr val="0000CC"/>
                </a:solidFill>
                <a:latin typeface="微软雅黑" panose="020B0503020204020204" pitchFamily="34" charset="-122"/>
                <a:ea typeface="微软雅黑" panose="020B0503020204020204" pitchFamily="34" charset="-122"/>
              </a:rPr>
              <a:t>理暂行办</a:t>
            </a:r>
            <a:r>
              <a:rPr lang="zh-CN" altLang="en-US" sz="4000" dirty="0">
                <a:solidFill>
                  <a:srgbClr val="0000CC"/>
                </a:solidFill>
                <a:latin typeface="微软雅黑" panose="020B0503020204020204" pitchFamily="34" charset="-122"/>
                <a:ea typeface="微软雅黑" panose="020B0503020204020204" pitchFamily="34" charset="-122"/>
              </a:rPr>
              <a:t>法</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4434477" y="3358827"/>
            <a:ext cx="275560" cy="275560"/>
          </a:xfrm>
          <a:prstGeom prst="ellipse">
            <a:avLst/>
          </a:prstGeom>
          <a:solidFill>
            <a:srgbClr val="0BAEB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Tree>
  </p:cSld>
  <p:clrMapOvr>
    <a:masterClrMapping/>
  </p:clrMapOvr>
  <p:transition>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050" y="664210"/>
            <a:ext cx="12160250" cy="127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7080785" cy="646331"/>
          </a:xfrm>
          <a:prstGeom prst="rect">
            <a:avLst/>
          </a:prstGeom>
          <a:noFill/>
        </p:spPr>
        <p:txBody>
          <a:bodyPr wrap="none" rtlCol="0">
            <a:spAutoFit/>
          </a:bodyPr>
          <a:lstStyle/>
          <a:p>
            <a:r>
              <a:rPr lang="zh-CN" altLang="en-US" sz="1800"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sz="1800" b="1" dirty="0" smtClean="0">
                <a:solidFill>
                  <a:srgbClr val="C00000"/>
                </a:solidFill>
                <a:latin typeface="微软雅黑" panose="020B0503020204020204" pitchFamily="34" charset="-122"/>
                <a:ea typeface="微软雅黑" panose="020B0503020204020204" pitchFamily="34" charset="-122"/>
                <a:sym typeface="+mn-ea"/>
              </a:rPr>
              <a:t>法（试行）</a:t>
            </a:r>
            <a:r>
              <a:rPr lang="en-US" altLang="zh-CN" sz="1800" b="1" dirty="0" smtClean="0">
                <a:solidFill>
                  <a:srgbClr val="C00000"/>
                </a:solidFill>
                <a:latin typeface="微软雅黑" panose="020B0503020204020204" pitchFamily="34" charset="-122"/>
                <a:ea typeface="微软雅黑" panose="020B0503020204020204" pitchFamily="34" charset="-122"/>
                <a:sym typeface="+mn-ea"/>
              </a:rPr>
              <a:t>—      </a:t>
            </a:r>
            <a:r>
              <a:rPr lang="zh-CN" altLang="en-US" sz="1800" dirty="0">
                <a:solidFill>
                  <a:srgbClr val="0000CC"/>
                </a:solidFill>
                <a:latin typeface="微软雅黑" panose="020B0503020204020204" pitchFamily="34" charset="-122"/>
                <a:ea typeface="微软雅黑" panose="020B0503020204020204" pitchFamily="34" charset="-122"/>
                <a:sym typeface="+mn-ea"/>
              </a:rPr>
              <a:t>科研项目劳务费管</a:t>
            </a:r>
            <a:r>
              <a:rPr lang="zh-CN" altLang="en-US" sz="1800" dirty="0" smtClean="0">
                <a:solidFill>
                  <a:srgbClr val="0000CC"/>
                </a:solidFill>
                <a:latin typeface="微软雅黑" panose="020B0503020204020204" pitchFamily="34" charset="-122"/>
                <a:ea typeface="微软雅黑" panose="020B0503020204020204" pitchFamily="34" charset="-122"/>
                <a:sym typeface="+mn-ea"/>
              </a:rPr>
              <a:t>理暂行办</a:t>
            </a:r>
            <a:r>
              <a:rPr lang="zh-CN" altLang="en-US" sz="1800" dirty="0">
                <a:solidFill>
                  <a:srgbClr val="0000CC"/>
                </a:solidFill>
                <a:latin typeface="微软雅黑" panose="020B0503020204020204" pitchFamily="34" charset="-122"/>
                <a:ea typeface="微软雅黑" panose="020B0503020204020204" pitchFamily="34" charset="-122"/>
                <a:sym typeface="+mn-ea"/>
              </a:rPr>
              <a:t>法</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sz="1800" b="1" dirty="0">
              <a:solidFill>
                <a:srgbClr val="C0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2" name="椭圆 1"/>
          <p:cNvSpPr/>
          <p:nvPr/>
        </p:nvSpPr>
        <p:spPr>
          <a:xfrm flipH="1">
            <a:off x="5064832" y="218752"/>
            <a:ext cx="275560" cy="275560"/>
          </a:xfrm>
          <a:prstGeom prst="ellipse">
            <a:avLst/>
          </a:prstGeom>
          <a:solidFill>
            <a:srgbClr val="0BAEB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17</a:t>
            </a:r>
            <a:endParaRPr lang="en-US" altLang="zh-CN">
              <a:solidFill>
                <a:schemeClr val="bg1"/>
              </a:solidFill>
            </a:endParaRPr>
          </a:p>
        </p:txBody>
      </p:sp>
      <p:grpSp>
        <p:nvGrpSpPr>
          <p:cNvPr id="5" name="Group 4"/>
          <p:cNvGrpSpPr>
            <a:grpSpLocks noChangeAspect="1"/>
          </p:cNvGrpSpPr>
          <p:nvPr/>
        </p:nvGrpSpPr>
        <p:grpSpPr bwMode="auto">
          <a:xfrm>
            <a:off x="1059815" y="1196975"/>
            <a:ext cx="381000" cy="446405"/>
            <a:chOff x="1776" y="1776"/>
            <a:chExt cx="64" cy="75"/>
          </a:xfrm>
          <a:solidFill>
            <a:srgbClr val="0E647C"/>
          </a:solidFill>
          <a:effectLst/>
        </p:grpSpPr>
        <p:sp>
          <p:nvSpPr>
            <p:cNvPr id="6"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8"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47" name="文本框 46"/>
          <p:cNvSpPr txBox="1"/>
          <p:nvPr/>
        </p:nvSpPr>
        <p:spPr>
          <a:xfrm>
            <a:off x="598805" y="1643380"/>
            <a:ext cx="1303020" cy="398780"/>
          </a:xfrm>
          <a:prstGeom prst="rect">
            <a:avLst/>
          </a:prstGeom>
          <a:noFill/>
        </p:spPr>
        <p:txBody>
          <a:bodyPr wrap="square" rtlCol="0">
            <a:spAutoFit/>
          </a:bodyPr>
          <a:lstStyle/>
          <a:p>
            <a:r>
              <a:rPr lang="zh-CN" altLang="en-US" sz="2000" b="1">
                <a:latin typeface="仿宋" panose="02010609060101010101" charset="-122"/>
                <a:ea typeface="仿宋" panose="02010609060101010101" charset="-122"/>
              </a:rPr>
              <a:t>发放对象</a:t>
            </a:r>
            <a:endParaRPr lang="zh-CN" altLang="en-US" sz="2000" b="1">
              <a:latin typeface="仿宋" panose="02010609060101010101" charset="-122"/>
              <a:ea typeface="仿宋" panose="02010609060101010101" charset="-122"/>
            </a:endParaRPr>
          </a:p>
        </p:txBody>
      </p:sp>
      <p:sp>
        <p:nvSpPr>
          <p:cNvPr id="24" name="文本框 23"/>
          <p:cNvSpPr txBox="1"/>
          <p:nvPr/>
        </p:nvSpPr>
        <p:spPr>
          <a:xfrm>
            <a:off x="2054860" y="1288415"/>
            <a:ext cx="9775190" cy="1322070"/>
          </a:xfrm>
          <a:prstGeom prst="rect">
            <a:avLst/>
          </a:prstGeom>
          <a:noFill/>
        </p:spPr>
        <p:txBody>
          <a:bodyPr wrap="square" rtlCol="0">
            <a:spAutoFit/>
          </a:bodyPr>
          <a:lstStyle/>
          <a:p>
            <a:r>
              <a:rPr lang="zh-CN" altLang="en-US" sz="2000" b="1">
                <a:latin typeface="仿宋" panose="02010609060101010101" charset="-122"/>
                <a:ea typeface="仿宋" panose="02010609060101010101" charset="-122"/>
                <a:sym typeface="+mn-ea"/>
              </a:rPr>
              <a:t>劳务费发放对象包括参与项目研究的研究生、博士后、访问学者以及项目聘用的科学研究人员、科研辅助人员（含科研财务助理）等。有工资收入的项目（课题）组成员不得发放劳务费。</a:t>
            </a:r>
            <a:endParaRPr lang="zh-CN" altLang="en-US" sz="2000"/>
          </a:p>
          <a:p>
            <a:endParaRPr lang="zh-CN" altLang="en-US" sz="2000" b="1">
              <a:latin typeface="仿宋" panose="02010609060101010101" charset="-122"/>
              <a:ea typeface="仿宋" panose="02010609060101010101" charset="-122"/>
            </a:endParaRPr>
          </a:p>
        </p:txBody>
      </p:sp>
      <p:cxnSp>
        <p:nvCxnSpPr>
          <p:cNvPr id="25" name="直接连接符 24"/>
          <p:cNvCxnSpPr/>
          <p:nvPr/>
        </p:nvCxnSpPr>
        <p:spPr>
          <a:xfrm>
            <a:off x="2054860" y="1519555"/>
            <a:ext cx="0" cy="456946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1997710" y="2442210"/>
            <a:ext cx="9774555" cy="706755"/>
          </a:xfrm>
          <a:prstGeom prst="rect">
            <a:avLst/>
          </a:prstGeom>
          <a:noFill/>
          <a:ln w="9525">
            <a:noFill/>
          </a:ln>
        </p:spPr>
        <p:txBody>
          <a:bodyPr wrap="square">
            <a:spAutoFit/>
          </a:bodyPr>
          <a:lstStyle/>
          <a:p>
            <a:pPr marL="0"/>
            <a:r>
              <a:rPr lang="zh-CN" altLang="en-US" sz="2000" b="1">
                <a:latin typeface="仿宋" panose="02010609060101010101" charset="-122"/>
                <a:ea typeface="仿宋" panose="02010609060101010101" charset="-122"/>
              </a:rPr>
              <a:t>劳务费预算不设比例限制，由课题组和项目负责人据实编制。劳务费支出严格控制在项目（课题）批复的预算额度内，研究过程中一般不允许调增。</a:t>
            </a:r>
            <a:endParaRPr lang="zh-CN" altLang="en-US" sz="2000" b="1">
              <a:latin typeface="仿宋" panose="02010609060101010101" charset="-122"/>
              <a:ea typeface="仿宋" panose="02010609060101010101" charset="-122"/>
            </a:endParaRPr>
          </a:p>
        </p:txBody>
      </p:sp>
      <p:sp>
        <p:nvSpPr>
          <p:cNvPr id="27" name="文本框 26"/>
          <p:cNvSpPr txBox="1"/>
          <p:nvPr/>
        </p:nvSpPr>
        <p:spPr>
          <a:xfrm>
            <a:off x="1997710" y="3149600"/>
            <a:ext cx="9700895" cy="706755"/>
          </a:xfrm>
          <a:prstGeom prst="rect">
            <a:avLst/>
          </a:prstGeom>
          <a:noFill/>
          <a:ln w="9525">
            <a:noFill/>
          </a:ln>
        </p:spPr>
        <p:txBody>
          <a:bodyPr wrap="square">
            <a:spAutoFit/>
          </a:bodyPr>
          <a:lstStyle/>
          <a:p>
            <a:pPr marL="0"/>
            <a:r>
              <a:rPr lang="zh-CN" altLang="en-US" sz="2000" b="1">
                <a:latin typeface="仿宋" panose="02010609060101010101" charset="-122"/>
                <a:ea typeface="仿宋" panose="02010609060101010101" charset="-122"/>
              </a:rPr>
              <a:t>劳务费按照科研合同或者协议的约定控制额度；没有约定的，可根据项目研究需要，在学校横向科研经费管理相关规定范围内使用。</a:t>
            </a:r>
            <a:endParaRPr lang="zh-CN" altLang="en-US" sz="2000" b="1">
              <a:latin typeface="仿宋" panose="02010609060101010101" charset="-122"/>
              <a:ea typeface="仿宋" panose="02010609060101010101" charset="-122"/>
            </a:endParaRPr>
          </a:p>
        </p:txBody>
      </p:sp>
      <p:sp>
        <p:nvSpPr>
          <p:cNvPr id="28" name="文本框 27"/>
          <p:cNvSpPr txBox="1"/>
          <p:nvPr/>
        </p:nvSpPr>
        <p:spPr>
          <a:xfrm>
            <a:off x="598805" y="2537460"/>
            <a:ext cx="1303020" cy="398780"/>
          </a:xfrm>
          <a:prstGeom prst="rect">
            <a:avLst/>
          </a:prstGeom>
          <a:noFill/>
        </p:spPr>
        <p:txBody>
          <a:bodyPr wrap="square" rtlCol="0">
            <a:spAutoFit/>
          </a:bodyPr>
          <a:lstStyle/>
          <a:p>
            <a:r>
              <a:rPr lang="zh-CN" altLang="en-US" sz="2000" b="1">
                <a:latin typeface="仿宋" panose="02010609060101010101" charset="-122"/>
                <a:ea typeface="仿宋" panose="02010609060101010101" charset="-122"/>
              </a:rPr>
              <a:t>纵向课题</a:t>
            </a:r>
            <a:endParaRPr lang="zh-CN" altLang="en-US" sz="2000" b="1">
              <a:latin typeface="仿宋" panose="02010609060101010101" charset="-122"/>
              <a:ea typeface="仿宋" panose="02010609060101010101" charset="-122"/>
            </a:endParaRPr>
          </a:p>
        </p:txBody>
      </p:sp>
      <p:sp>
        <p:nvSpPr>
          <p:cNvPr id="29" name="文本框 28"/>
          <p:cNvSpPr txBox="1"/>
          <p:nvPr/>
        </p:nvSpPr>
        <p:spPr>
          <a:xfrm>
            <a:off x="607695" y="3387090"/>
            <a:ext cx="1303020" cy="398780"/>
          </a:xfrm>
          <a:prstGeom prst="rect">
            <a:avLst/>
          </a:prstGeom>
          <a:noFill/>
        </p:spPr>
        <p:txBody>
          <a:bodyPr wrap="square" rtlCol="0">
            <a:spAutoFit/>
          </a:bodyPr>
          <a:lstStyle/>
          <a:p>
            <a:r>
              <a:rPr lang="zh-CN" altLang="en-US" sz="2000" b="1">
                <a:latin typeface="仿宋" panose="02010609060101010101" charset="-122"/>
                <a:ea typeface="仿宋" panose="02010609060101010101" charset="-122"/>
              </a:rPr>
              <a:t>横向课题</a:t>
            </a:r>
            <a:endParaRPr lang="zh-CN" altLang="en-US" sz="2000" b="1">
              <a:latin typeface="仿宋" panose="02010609060101010101" charset="-122"/>
              <a:ea typeface="仿宋" panose="02010609060101010101" charset="-122"/>
            </a:endParaRPr>
          </a:p>
        </p:txBody>
      </p:sp>
      <p:pic>
        <p:nvPicPr>
          <p:cNvPr id="31" name="图片 30" descr="1"/>
          <p:cNvPicPr>
            <a:picLocks noChangeAspect="1"/>
          </p:cNvPicPr>
          <p:nvPr/>
        </p:nvPicPr>
        <p:blipFill>
          <a:blip r:embed="rId3" cstate="print"/>
          <a:stretch>
            <a:fillRect/>
          </a:stretch>
        </p:blipFill>
        <p:spPr>
          <a:xfrm rot="16200000">
            <a:off x="984250" y="2042160"/>
            <a:ext cx="500380" cy="500380"/>
          </a:xfrm>
          <a:prstGeom prst="rect">
            <a:avLst/>
          </a:prstGeom>
        </p:spPr>
      </p:pic>
      <p:pic>
        <p:nvPicPr>
          <p:cNvPr id="32" name="图片 31" descr="1"/>
          <p:cNvPicPr>
            <a:picLocks noChangeAspect="1"/>
          </p:cNvPicPr>
          <p:nvPr/>
        </p:nvPicPr>
        <p:blipFill>
          <a:blip r:embed="rId3" cstate="print"/>
          <a:stretch>
            <a:fillRect/>
          </a:stretch>
        </p:blipFill>
        <p:spPr>
          <a:xfrm rot="10800000">
            <a:off x="1059815" y="3030855"/>
            <a:ext cx="500380" cy="500380"/>
          </a:xfrm>
          <a:prstGeom prst="rect">
            <a:avLst/>
          </a:prstGeom>
        </p:spPr>
      </p:pic>
      <p:sp>
        <p:nvSpPr>
          <p:cNvPr id="33" name="文本框 32"/>
          <p:cNvSpPr txBox="1"/>
          <p:nvPr/>
        </p:nvSpPr>
        <p:spPr>
          <a:xfrm>
            <a:off x="2129155" y="5081270"/>
            <a:ext cx="9700895" cy="706755"/>
          </a:xfrm>
          <a:prstGeom prst="rect">
            <a:avLst/>
          </a:prstGeom>
          <a:noFill/>
          <a:ln w="9525">
            <a:noFill/>
          </a:ln>
        </p:spPr>
        <p:txBody>
          <a:bodyPr wrap="square">
            <a:spAutoFit/>
          </a:bodyPr>
          <a:lstStyle/>
          <a:p>
            <a:pPr marL="0" indent="0"/>
            <a:r>
              <a:rPr lang="zh-CN" altLang="en-US" sz="2000" b="1">
                <a:latin typeface="仿宋" panose="02010609060101010101" charset="-122"/>
                <a:ea typeface="仿宋" panose="02010609060101010101" charset="-122"/>
              </a:rPr>
              <a:t>科研项目聘用科学研究人员、科研辅助人员(含科研财务助理) 须签订聘用合同（协议），并按非事业编制人员聘用程序报人事管理部门审批。</a:t>
            </a:r>
            <a:endParaRPr lang="zh-CN" altLang="en-US" sz="2000" b="1">
              <a:latin typeface="仿宋" panose="02010609060101010101" charset="-122"/>
              <a:ea typeface="仿宋" panose="02010609060101010101" charset="-122"/>
            </a:endParaRPr>
          </a:p>
        </p:txBody>
      </p:sp>
      <p:sp>
        <p:nvSpPr>
          <p:cNvPr id="34" name="文本框 33"/>
          <p:cNvSpPr txBox="1"/>
          <p:nvPr/>
        </p:nvSpPr>
        <p:spPr>
          <a:xfrm>
            <a:off x="694690" y="5647055"/>
            <a:ext cx="1303020" cy="398780"/>
          </a:xfrm>
          <a:prstGeom prst="rect">
            <a:avLst/>
          </a:prstGeom>
          <a:noFill/>
        </p:spPr>
        <p:txBody>
          <a:bodyPr wrap="square" rtlCol="0">
            <a:spAutoFit/>
          </a:bodyPr>
          <a:lstStyle/>
          <a:p>
            <a:r>
              <a:rPr lang="zh-CN" altLang="en-US" sz="2000" b="1">
                <a:latin typeface="仿宋" panose="02010609060101010101" charset="-122"/>
                <a:ea typeface="仿宋" panose="02010609060101010101" charset="-122"/>
              </a:rPr>
              <a:t>特殊人员</a:t>
            </a:r>
            <a:endParaRPr lang="zh-CN" altLang="en-US" sz="2000" b="1">
              <a:latin typeface="仿宋" panose="02010609060101010101" charset="-122"/>
              <a:ea typeface="仿宋" panose="02010609060101010101" charset="-122"/>
            </a:endParaRPr>
          </a:p>
        </p:txBody>
      </p:sp>
      <p:pic>
        <p:nvPicPr>
          <p:cNvPr id="36" name="图片 35" descr="0e7cb215f199335f599d6f40221adfd2c87bffadeb4c-AQ79uj_fw236"/>
          <p:cNvPicPr>
            <a:picLocks noChangeAspect="1"/>
          </p:cNvPicPr>
          <p:nvPr/>
        </p:nvPicPr>
        <p:blipFill>
          <a:blip r:embed="rId4" cstate="print"/>
          <a:stretch>
            <a:fillRect/>
          </a:stretch>
        </p:blipFill>
        <p:spPr>
          <a:xfrm>
            <a:off x="813435" y="4836160"/>
            <a:ext cx="810895" cy="810895"/>
          </a:xfrm>
          <a:prstGeom prst="rect">
            <a:avLst/>
          </a:prstGeom>
        </p:spPr>
      </p:pic>
      <p:sp>
        <p:nvSpPr>
          <p:cNvPr id="37" name="文本框 36"/>
          <p:cNvSpPr txBox="1"/>
          <p:nvPr/>
        </p:nvSpPr>
        <p:spPr>
          <a:xfrm>
            <a:off x="658495" y="4495800"/>
            <a:ext cx="1303020" cy="398780"/>
          </a:xfrm>
          <a:prstGeom prst="rect">
            <a:avLst/>
          </a:prstGeom>
          <a:noFill/>
        </p:spPr>
        <p:txBody>
          <a:bodyPr wrap="square" rtlCol="0">
            <a:spAutoFit/>
          </a:bodyPr>
          <a:lstStyle/>
          <a:p>
            <a:r>
              <a:rPr lang="zh-CN" altLang="en-US" sz="2000" b="1">
                <a:latin typeface="仿宋" panose="02010609060101010101" charset="-122"/>
                <a:ea typeface="仿宋" panose="02010609060101010101" charset="-122"/>
              </a:rPr>
              <a:t>发放标准</a:t>
            </a:r>
            <a:endParaRPr lang="zh-CN" altLang="en-US" sz="2000" b="1">
              <a:latin typeface="仿宋" panose="02010609060101010101" charset="-122"/>
              <a:ea typeface="仿宋" panose="02010609060101010101" charset="-122"/>
            </a:endParaRPr>
          </a:p>
        </p:txBody>
      </p:sp>
      <p:sp>
        <p:nvSpPr>
          <p:cNvPr id="38" name="文本框 37"/>
          <p:cNvSpPr txBox="1"/>
          <p:nvPr/>
        </p:nvSpPr>
        <p:spPr>
          <a:xfrm>
            <a:off x="2063750" y="3964305"/>
            <a:ext cx="9643110" cy="1014730"/>
          </a:xfrm>
          <a:prstGeom prst="rect">
            <a:avLst/>
          </a:prstGeom>
          <a:noFill/>
          <a:ln w="9525">
            <a:noFill/>
          </a:ln>
        </p:spPr>
        <p:txBody>
          <a:bodyPr wrap="square">
            <a:spAutoFit/>
          </a:bodyPr>
          <a:lstStyle/>
          <a:p>
            <a:pPr marL="0" algn="l"/>
            <a:r>
              <a:rPr lang="zh-CN" altLang="en-US" sz="2000" b="1">
                <a:latin typeface="仿宋" panose="02010609060101010101" charset="-122"/>
                <a:ea typeface="仿宋" panose="02010609060101010101" charset="-122"/>
              </a:rPr>
              <a:t>科研项目劳务费支出实行预算模板控制。科研项目劳务费发放周期应与项目研究周期相符。项目聘用人员的劳务费发放标准，根据其在项目研究中承担的工作任务，参照我校技术服务业从业人员平均工资水平确定，其社会保险补助纳入劳务费科目列支。</a:t>
            </a:r>
            <a:endParaRPr lang="zh-CN" altLang="en-US" sz="2000" b="1">
              <a:latin typeface="仿宋" panose="02010609060101010101" charset="-122"/>
              <a:ea typeface="仿宋" panose="02010609060101010101" charset="-122"/>
            </a:endParaRPr>
          </a:p>
        </p:txBody>
      </p:sp>
      <p:pic>
        <p:nvPicPr>
          <p:cNvPr id="39" name="图片 38" descr="13100T315a0-3I46"/>
          <p:cNvPicPr>
            <a:picLocks noChangeAspect="1"/>
          </p:cNvPicPr>
          <p:nvPr/>
        </p:nvPicPr>
        <p:blipFill>
          <a:blip r:embed="rId5" cstate="print"/>
          <a:stretch>
            <a:fillRect/>
          </a:stretch>
        </p:blipFill>
        <p:spPr>
          <a:xfrm flipH="1">
            <a:off x="937895" y="3858260"/>
            <a:ext cx="624840" cy="624840"/>
          </a:xfrm>
          <a:prstGeom prst="rect">
            <a:avLst/>
          </a:prstGeom>
        </p:spPr>
      </p:pic>
    </p:spTree>
  </p:cSld>
  <p:clrMapOvr>
    <a:masterClrMapping/>
  </p:clrMapOvr>
  <p:transition>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050" y="664210"/>
            <a:ext cx="12160250" cy="127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44450" y="655447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7080785" cy="646331"/>
          </a:xfrm>
          <a:prstGeom prst="rect">
            <a:avLst/>
          </a:prstGeom>
          <a:noFill/>
        </p:spPr>
        <p:txBody>
          <a:bodyPr wrap="none" rtlCol="0">
            <a:spAutoFit/>
          </a:bodyPr>
          <a:lstStyle/>
          <a:p>
            <a:r>
              <a:rPr lang="zh-CN" altLang="en-US" sz="1800"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sz="1800" b="1" dirty="0" smtClean="0">
                <a:solidFill>
                  <a:srgbClr val="C00000"/>
                </a:solidFill>
                <a:latin typeface="微软雅黑" panose="020B0503020204020204" pitchFamily="34" charset="-122"/>
                <a:ea typeface="微软雅黑" panose="020B0503020204020204" pitchFamily="34" charset="-122"/>
                <a:sym typeface="+mn-ea"/>
              </a:rPr>
              <a:t>法（试行）</a:t>
            </a:r>
            <a:r>
              <a:rPr lang="en-US" altLang="zh-CN" sz="1800" b="1" dirty="0" smtClean="0">
                <a:solidFill>
                  <a:srgbClr val="C00000"/>
                </a:solidFill>
                <a:latin typeface="微软雅黑" panose="020B0503020204020204" pitchFamily="34" charset="-122"/>
                <a:ea typeface="微软雅黑" panose="020B0503020204020204" pitchFamily="34" charset="-122"/>
                <a:sym typeface="+mn-ea"/>
              </a:rPr>
              <a:t>—      </a:t>
            </a:r>
            <a:r>
              <a:rPr lang="zh-CN" altLang="en-US" sz="1800" dirty="0">
                <a:solidFill>
                  <a:srgbClr val="0000CC"/>
                </a:solidFill>
                <a:latin typeface="微软雅黑" panose="020B0503020204020204" pitchFamily="34" charset="-122"/>
                <a:ea typeface="微软雅黑" panose="020B0503020204020204" pitchFamily="34" charset="-122"/>
                <a:sym typeface="+mn-ea"/>
              </a:rPr>
              <a:t>科研项目劳务费管</a:t>
            </a:r>
            <a:r>
              <a:rPr lang="zh-CN" altLang="en-US" sz="1800" dirty="0" smtClean="0">
                <a:solidFill>
                  <a:srgbClr val="0000CC"/>
                </a:solidFill>
                <a:latin typeface="微软雅黑" panose="020B0503020204020204" pitchFamily="34" charset="-122"/>
                <a:ea typeface="微软雅黑" panose="020B0503020204020204" pitchFamily="34" charset="-122"/>
                <a:sym typeface="+mn-ea"/>
              </a:rPr>
              <a:t>理暂行办</a:t>
            </a:r>
            <a:r>
              <a:rPr lang="zh-CN" altLang="en-US" sz="1800" dirty="0">
                <a:solidFill>
                  <a:srgbClr val="0000CC"/>
                </a:solidFill>
                <a:latin typeface="微软雅黑" panose="020B0503020204020204" pitchFamily="34" charset="-122"/>
                <a:ea typeface="微软雅黑" panose="020B0503020204020204" pitchFamily="34" charset="-122"/>
                <a:sym typeface="+mn-ea"/>
              </a:rPr>
              <a:t>法</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sz="1800" b="1" dirty="0">
              <a:solidFill>
                <a:srgbClr val="C0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2" name="椭圆 1"/>
          <p:cNvSpPr/>
          <p:nvPr/>
        </p:nvSpPr>
        <p:spPr>
          <a:xfrm flipH="1">
            <a:off x="5050318" y="218752"/>
            <a:ext cx="275560" cy="275560"/>
          </a:xfrm>
          <a:prstGeom prst="ellipse">
            <a:avLst/>
          </a:prstGeom>
          <a:solidFill>
            <a:srgbClr val="0BAEB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18</a:t>
            </a:r>
            <a:endParaRPr lang="en-US" altLang="zh-CN">
              <a:solidFill>
                <a:schemeClr val="bg1"/>
              </a:solidFill>
            </a:endParaRPr>
          </a:p>
        </p:txBody>
      </p:sp>
      <p:pic>
        <p:nvPicPr>
          <p:cNvPr id="20" name="图片 19"/>
          <p:cNvPicPr>
            <a:picLocks noChangeAspect="1"/>
          </p:cNvPicPr>
          <p:nvPr/>
        </p:nvPicPr>
        <p:blipFill>
          <a:blip r:embed="rId3" cstate="print"/>
          <a:stretch>
            <a:fillRect/>
          </a:stretch>
        </p:blipFill>
        <p:spPr>
          <a:xfrm>
            <a:off x="5635625" y="1200785"/>
            <a:ext cx="6312535" cy="3752215"/>
          </a:xfrm>
          <a:prstGeom prst="rect">
            <a:avLst/>
          </a:prstGeom>
          <a:effectLst>
            <a:outerShdw blurRad="50800" dist="38100" dir="2700000" algn="tl" rotWithShape="0">
              <a:prstClr val="black">
                <a:alpha val="40000"/>
              </a:prstClr>
            </a:outerShdw>
          </a:effectLst>
        </p:spPr>
      </p:pic>
      <p:cxnSp>
        <p:nvCxnSpPr>
          <p:cNvPr id="25" name="直接连接符 24"/>
          <p:cNvCxnSpPr/>
          <p:nvPr/>
        </p:nvCxnSpPr>
        <p:spPr>
          <a:xfrm>
            <a:off x="5346700" y="954405"/>
            <a:ext cx="14605" cy="5460365"/>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112395" y="2057400"/>
            <a:ext cx="1106170" cy="3481070"/>
          </a:xfrm>
          <a:prstGeom prst="rect">
            <a:avLst/>
          </a:prstGeom>
          <a:noFill/>
        </p:spPr>
        <p:txBody>
          <a:bodyPr vert="eaVert" wrap="square" rtlCol="0">
            <a:spAutoFit/>
          </a:bodyPr>
          <a:lstStyle/>
          <a:p>
            <a:pPr algn="ctr"/>
            <a:r>
              <a:rPr lang="zh-CN" altLang="en-US" sz="3200" b="1">
                <a:solidFill>
                  <a:srgbClr val="0000CC"/>
                </a:solidFill>
                <a:latin typeface="仿宋" panose="02010609060101010101" charset="-122"/>
                <a:ea typeface="仿宋" panose="02010609060101010101" charset="-122"/>
              </a:rPr>
              <a:t>劳务费发放流程</a:t>
            </a:r>
            <a:endParaRPr lang="zh-CN" altLang="en-US" sz="3200" b="1">
              <a:solidFill>
                <a:srgbClr val="0000CC"/>
              </a:solidFill>
              <a:latin typeface="仿宋" panose="02010609060101010101" charset="-122"/>
              <a:ea typeface="仿宋" panose="02010609060101010101" charset="-122"/>
            </a:endParaRPr>
          </a:p>
          <a:p>
            <a:pPr algn="ctr"/>
            <a:r>
              <a:rPr lang="zh-CN" altLang="en-US" sz="2800" b="1">
                <a:solidFill>
                  <a:schemeClr val="accent5"/>
                </a:solidFill>
                <a:latin typeface="仿宋" panose="02010609060101010101" charset="-122"/>
                <a:ea typeface="仿宋" panose="02010609060101010101" charset="-122"/>
                <a:sym typeface="+mn-ea"/>
              </a:rPr>
              <a:t>非事业编制人员</a:t>
            </a:r>
            <a:endParaRPr lang="en-US" altLang="zh-CN" sz="3200" b="1">
              <a:solidFill>
                <a:srgbClr val="0000CC"/>
              </a:solidFill>
              <a:latin typeface="仿宋" panose="02010609060101010101" charset="-122"/>
              <a:ea typeface="仿宋" panose="02010609060101010101" charset="-122"/>
            </a:endParaRPr>
          </a:p>
        </p:txBody>
      </p:sp>
      <p:grpSp>
        <p:nvGrpSpPr>
          <p:cNvPr id="90" name="组合 89"/>
          <p:cNvGrpSpPr/>
          <p:nvPr/>
        </p:nvGrpSpPr>
        <p:grpSpPr>
          <a:xfrm>
            <a:off x="2099945" y="927100"/>
            <a:ext cx="2176780" cy="947420"/>
            <a:chOff x="7037" y="2434"/>
            <a:chExt cx="3428" cy="1492"/>
          </a:xfrm>
        </p:grpSpPr>
        <p:sp>
          <p:nvSpPr>
            <p:cNvPr id="87" name="矩形 86"/>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7278" y="2573"/>
              <a:ext cx="2947" cy="1214"/>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2468245" y="1139825"/>
            <a:ext cx="1443355"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填表一</a:t>
            </a:r>
            <a:endParaRPr lang="zh-CN" altLang="en-US" sz="2800" b="1">
              <a:solidFill>
                <a:srgbClr val="0000CC"/>
              </a:solidFill>
              <a:latin typeface="仿宋" panose="02010609060101010101" charset="-122"/>
              <a:ea typeface="仿宋" panose="02010609060101010101" charset="-122"/>
            </a:endParaRPr>
          </a:p>
        </p:txBody>
      </p:sp>
      <p:sp>
        <p:nvSpPr>
          <p:cNvPr id="5" name="文本框 4"/>
          <p:cNvSpPr txBox="1"/>
          <p:nvPr/>
        </p:nvSpPr>
        <p:spPr>
          <a:xfrm>
            <a:off x="5485130" y="5169535"/>
            <a:ext cx="6463665" cy="368300"/>
          </a:xfrm>
          <a:prstGeom prst="rect">
            <a:avLst/>
          </a:prstGeom>
          <a:noFill/>
        </p:spPr>
        <p:txBody>
          <a:bodyPr wrap="square" rtlCol="0">
            <a:spAutoFit/>
          </a:bodyPr>
          <a:lstStyle/>
          <a:p>
            <a:r>
              <a:rPr lang="zh-CN" altLang="en-US" sz="1800" b="1">
                <a:latin typeface="仿宋" panose="02010609060101010101" charset="-122"/>
                <a:ea typeface="仿宋" panose="02010609060101010101" charset="-122"/>
              </a:rPr>
              <a:t>表一 河南应用技术职业学院非事业编制人员薪酬发放明细表</a:t>
            </a:r>
            <a:endParaRPr lang="zh-CN" altLang="en-US" sz="1800" b="1">
              <a:latin typeface="仿宋" panose="02010609060101010101" charset="-122"/>
              <a:ea typeface="仿宋" panose="02010609060101010101" charset="-122"/>
            </a:endParaRPr>
          </a:p>
        </p:txBody>
      </p:sp>
      <p:grpSp>
        <p:nvGrpSpPr>
          <p:cNvPr id="6" name="组合 5"/>
          <p:cNvGrpSpPr/>
          <p:nvPr/>
        </p:nvGrpSpPr>
        <p:grpSpPr>
          <a:xfrm>
            <a:off x="2099310" y="2314575"/>
            <a:ext cx="2176780" cy="947420"/>
            <a:chOff x="7037" y="2434"/>
            <a:chExt cx="3428" cy="1492"/>
          </a:xfrm>
        </p:grpSpPr>
        <p:sp>
          <p:nvSpPr>
            <p:cNvPr id="7" name="矩形 6"/>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7278" y="2573"/>
              <a:ext cx="2947" cy="1214"/>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p:cNvSpPr txBox="1"/>
          <p:nvPr/>
        </p:nvSpPr>
        <p:spPr>
          <a:xfrm>
            <a:off x="2327275" y="2482215"/>
            <a:ext cx="1718310"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单位盖章</a:t>
            </a:r>
            <a:endParaRPr lang="zh-CN" altLang="en-US" sz="2800" b="1">
              <a:solidFill>
                <a:srgbClr val="0000CC"/>
              </a:solidFill>
              <a:latin typeface="仿宋" panose="02010609060101010101" charset="-122"/>
              <a:ea typeface="仿宋" panose="02010609060101010101" charset="-122"/>
            </a:endParaRPr>
          </a:p>
        </p:txBody>
      </p:sp>
      <p:grpSp>
        <p:nvGrpSpPr>
          <p:cNvPr id="21" name="组合 20"/>
          <p:cNvGrpSpPr/>
          <p:nvPr/>
        </p:nvGrpSpPr>
        <p:grpSpPr>
          <a:xfrm>
            <a:off x="2098040" y="3709035"/>
            <a:ext cx="2176780" cy="947420"/>
            <a:chOff x="7037" y="2434"/>
            <a:chExt cx="3428" cy="1492"/>
          </a:xfrm>
        </p:grpSpPr>
        <p:sp>
          <p:nvSpPr>
            <p:cNvPr id="22" name="矩形 21"/>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7278" y="2573"/>
              <a:ext cx="2947" cy="1214"/>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2329815" y="3922395"/>
            <a:ext cx="1718310" cy="521970"/>
          </a:xfrm>
          <a:prstGeom prst="rect">
            <a:avLst/>
          </a:prstGeom>
          <a:noFill/>
        </p:spPr>
        <p:txBody>
          <a:bodyPr wrap="square" rtlCol="0">
            <a:spAutoFit/>
          </a:bodyPr>
          <a:lstStyle/>
          <a:p>
            <a:r>
              <a:rPr lang="zh-CN" altLang="en-US" sz="2800" b="1" dirty="0">
                <a:solidFill>
                  <a:srgbClr val="0000CC"/>
                </a:solidFill>
                <a:latin typeface="仿宋" panose="02010609060101010101" charset="-122"/>
                <a:ea typeface="仿宋" panose="02010609060101010101" charset="-122"/>
              </a:rPr>
              <a:t>人事审核</a:t>
            </a:r>
            <a:endParaRPr lang="zh-CN" altLang="en-US" sz="2800" b="1" dirty="0">
              <a:solidFill>
                <a:srgbClr val="0000CC"/>
              </a:solidFill>
              <a:latin typeface="仿宋" panose="02010609060101010101" charset="-122"/>
              <a:ea typeface="仿宋" panose="02010609060101010101" charset="-122"/>
            </a:endParaRPr>
          </a:p>
        </p:txBody>
      </p:sp>
      <p:grpSp>
        <p:nvGrpSpPr>
          <p:cNvPr id="26" name="组合 25"/>
          <p:cNvGrpSpPr/>
          <p:nvPr/>
        </p:nvGrpSpPr>
        <p:grpSpPr>
          <a:xfrm>
            <a:off x="2101215" y="5123180"/>
            <a:ext cx="2176780" cy="947420"/>
            <a:chOff x="7037" y="2434"/>
            <a:chExt cx="3428" cy="1492"/>
          </a:xfrm>
        </p:grpSpPr>
        <p:sp>
          <p:nvSpPr>
            <p:cNvPr id="27" name="矩形 26"/>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278" y="2573"/>
              <a:ext cx="2947" cy="1214"/>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2407285" y="5336540"/>
            <a:ext cx="1718310"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财务转账</a:t>
            </a:r>
            <a:endParaRPr lang="zh-CN" altLang="en-US" sz="2800" b="1">
              <a:solidFill>
                <a:srgbClr val="0000CC"/>
              </a:solidFill>
              <a:latin typeface="仿宋" panose="02010609060101010101" charset="-122"/>
              <a:ea typeface="仿宋" panose="02010609060101010101" charset="-122"/>
            </a:endParaRPr>
          </a:p>
        </p:txBody>
      </p:sp>
      <p:sp>
        <p:nvSpPr>
          <p:cNvPr id="30" name="下箭头 29"/>
          <p:cNvSpPr/>
          <p:nvPr/>
        </p:nvSpPr>
        <p:spPr>
          <a:xfrm>
            <a:off x="2958465" y="1786255"/>
            <a:ext cx="445135" cy="519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下箭头 30"/>
          <p:cNvSpPr/>
          <p:nvPr/>
        </p:nvSpPr>
        <p:spPr>
          <a:xfrm>
            <a:off x="2958465" y="3173730"/>
            <a:ext cx="445135" cy="519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下箭头 31"/>
          <p:cNvSpPr/>
          <p:nvPr/>
        </p:nvSpPr>
        <p:spPr>
          <a:xfrm>
            <a:off x="2958465" y="4568190"/>
            <a:ext cx="445135" cy="519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左大括号 32"/>
          <p:cNvSpPr/>
          <p:nvPr/>
        </p:nvSpPr>
        <p:spPr>
          <a:xfrm>
            <a:off x="1444625" y="1339850"/>
            <a:ext cx="274320" cy="4434840"/>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grpSp>
        <p:nvGrpSpPr>
          <p:cNvPr id="34" name="Group 4"/>
          <p:cNvGrpSpPr>
            <a:grpSpLocks noChangeAspect="1"/>
          </p:cNvGrpSpPr>
          <p:nvPr/>
        </p:nvGrpSpPr>
        <p:grpSpPr bwMode="auto">
          <a:xfrm>
            <a:off x="543560" y="1736090"/>
            <a:ext cx="381000" cy="446405"/>
            <a:chOff x="1776" y="1776"/>
            <a:chExt cx="64" cy="75"/>
          </a:xfrm>
          <a:solidFill>
            <a:srgbClr val="0E647C"/>
          </a:solidFill>
          <a:effectLst/>
        </p:grpSpPr>
        <p:sp>
          <p:nvSpPr>
            <p:cNvPr id="35"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6"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7"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ransition>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050" y="664210"/>
            <a:ext cx="12160250" cy="127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7080785" cy="646331"/>
          </a:xfrm>
          <a:prstGeom prst="rect">
            <a:avLst/>
          </a:prstGeom>
          <a:noFill/>
        </p:spPr>
        <p:txBody>
          <a:bodyPr wrap="none" rtlCol="0">
            <a:spAutoFit/>
          </a:bodyPr>
          <a:lstStyle/>
          <a:p>
            <a:r>
              <a:rPr lang="zh-CN" altLang="en-US" sz="1800"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sz="1800" b="1" dirty="0" smtClean="0">
                <a:solidFill>
                  <a:srgbClr val="C00000"/>
                </a:solidFill>
                <a:latin typeface="微软雅黑" panose="020B0503020204020204" pitchFamily="34" charset="-122"/>
                <a:ea typeface="微软雅黑" panose="020B0503020204020204" pitchFamily="34" charset="-122"/>
                <a:sym typeface="+mn-ea"/>
              </a:rPr>
              <a:t>法（试行）</a:t>
            </a:r>
            <a:r>
              <a:rPr lang="en-US" altLang="zh-CN" sz="1800" b="1" dirty="0" smtClean="0">
                <a:solidFill>
                  <a:srgbClr val="C00000"/>
                </a:solidFill>
                <a:latin typeface="微软雅黑" panose="020B0503020204020204" pitchFamily="34" charset="-122"/>
                <a:ea typeface="微软雅黑" panose="020B0503020204020204" pitchFamily="34" charset="-122"/>
                <a:sym typeface="+mn-ea"/>
              </a:rPr>
              <a:t>—      </a:t>
            </a:r>
            <a:r>
              <a:rPr lang="zh-CN" altLang="en-US" sz="1800" dirty="0">
                <a:solidFill>
                  <a:srgbClr val="0000CC"/>
                </a:solidFill>
                <a:latin typeface="微软雅黑" panose="020B0503020204020204" pitchFamily="34" charset="-122"/>
                <a:ea typeface="微软雅黑" panose="020B0503020204020204" pitchFamily="34" charset="-122"/>
                <a:sym typeface="+mn-ea"/>
              </a:rPr>
              <a:t>科研项目劳务费管</a:t>
            </a:r>
            <a:r>
              <a:rPr lang="zh-CN" altLang="en-US" sz="1800" dirty="0" smtClean="0">
                <a:solidFill>
                  <a:srgbClr val="0000CC"/>
                </a:solidFill>
                <a:latin typeface="微软雅黑" panose="020B0503020204020204" pitchFamily="34" charset="-122"/>
                <a:ea typeface="微软雅黑" panose="020B0503020204020204" pitchFamily="34" charset="-122"/>
                <a:sym typeface="+mn-ea"/>
              </a:rPr>
              <a:t>理暂行办</a:t>
            </a:r>
            <a:r>
              <a:rPr lang="zh-CN" altLang="en-US" sz="1800" dirty="0">
                <a:solidFill>
                  <a:srgbClr val="0000CC"/>
                </a:solidFill>
                <a:latin typeface="微软雅黑" panose="020B0503020204020204" pitchFamily="34" charset="-122"/>
                <a:ea typeface="微软雅黑" panose="020B0503020204020204" pitchFamily="34" charset="-122"/>
                <a:sym typeface="+mn-ea"/>
              </a:rPr>
              <a:t>法</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sz="1800" b="1" dirty="0">
              <a:solidFill>
                <a:srgbClr val="C0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2" name="椭圆 1"/>
          <p:cNvSpPr/>
          <p:nvPr/>
        </p:nvSpPr>
        <p:spPr>
          <a:xfrm flipH="1">
            <a:off x="5064832" y="218752"/>
            <a:ext cx="275560" cy="275560"/>
          </a:xfrm>
          <a:prstGeom prst="ellipse">
            <a:avLst/>
          </a:prstGeom>
          <a:solidFill>
            <a:srgbClr val="0BAEB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19</a:t>
            </a:r>
            <a:endParaRPr lang="en-US" altLang="zh-CN">
              <a:solidFill>
                <a:schemeClr val="bg1"/>
              </a:solidFill>
            </a:endParaRPr>
          </a:p>
        </p:txBody>
      </p:sp>
      <p:pic>
        <p:nvPicPr>
          <p:cNvPr id="19" name="图片 18"/>
          <p:cNvPicPr>
            <a:picLocks noChangeAspect="1"/>
          </p:cNvPicPr>
          <p:nvPr/>
        </p:nvPicPr>
        <p:blipFill>
          <a:blip r:embed="rId3" cstate="print"/>
          <a:stretch>
            <a:fillRect/>
          </a:stretch>
        </p:blipFill>
        <p:spPr>
          <a:xfrm>
            <a:off x="6418580" y="888365"/>
            <a:ext cx="4574540" cy="4594225"/>
          </a:xfrm>
          <a:prstGeom prst="rect">
            <a:avLst/>
          </a:prstGeom>
          <a:effectLst>
            <a:outerShdw blurRad="50800" dist="38100" dir="2700000" algn="tl" rotWithShape="0">
              <a:prstClr val="black">
                <a:alpha val="40000"/>
              </a:prstClr>
            </a:outerShdw>
          </a:effectLst>
        </p:spPr>
      </p:pic>
      <p:cxnSp>
        <p:nvCxnSpPr>
          <p:cNvPr id="21" name="直接连接符 20"/>
          <p:cNvCxnSpPr/>
          <p:nvPr/>
        </p:nvCxnSpPr>
        <p:spPr>
          <a:xfrm>
            <a:off x="5641340" y="1014095"/>
            <a:ext cx="14605" cy="5460365"/>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721995" y="2133600"/>
            <a:ext cx="1106170" cy="3480435"/>
          </a:xfrm>
          <a:prstGeom prst="rect">
            <a:avLst/>
          </a:prstGeom>
          <a:noFill/>
        </p:spPr>
        <p:txBody>
          <a:bodyPr vert="eaVert" wrap="square" rtlCol="0">
            <a:spAutoFit/>
          </a:bodyPr>
          <a:lstStyle/>
          <a:p>
            <a:pPr algn="ctr"/>
            <a:r>
              <a:rPr lang="zh-CN" altLang="en-US" sz="3200" b="1">
                <a:solidFill>
                  <a:srgbClr val="0000CC"/>
                </a:solidFill>
                <a:latin typeface="仿宋" panose="02010609060101010101" charset="-122"/>
                <a:ea typeface="仿宋" panose="02010609060101010101" charset="-122"/>
              </a:rPr>
              <a:t>劳务费发放流程</a:t>
            </a:r>
            <a:endParaRPr lang="zh-CN" altLang="en-US" sz="3200" b="1">
              <a:solidFill>
                <a:srgbClr val="0000CC"/>
              </a:solidFill>
              <a:latin typeface="仿宋" panose="02010609060101010101" charset="-122"/>
              <a:ea typeface="仿宋" panose="02010609060101010101" charset="-122"/>
            </a:endParaRPr>
          </a:p>
          <a:p>
            <a:pPr algn="ctr"/>
            <a:r>
              <a:rPr lang="zh-CN" altLang="en-US" sz="2800" b="1">
                <a:solidFill>
                  <a:schemeClr val="accent5"/>
                </a:solidFill>
                <a:latin typeface="仿宋" panose="02010609060101010101" charset="-122"/>
                <a:ea typeface="仿宋" panose="02010609060101010101" charset="-122"/>
              </a:rPr>
              <a:t>校内非项目组人员</a:t>
            </a:r>
            <a:endParaRPr lang="zh-CN" altLang="en-US" sz="2800" b="1">
              <a:solidFill>
                <a:schemeClr val="accent5"/>
              </a:solidFill>
              <a:latin typeface="仿宋" panose="02010609060101010101" charset="-122"/>
              <a:ea typeface="仿宋" panose="02010609060101010101" charset="-122"/>
            </a:endParaRPr>
          </a:p>
        </p:txBody>
      </p:sp>
      <p:grpSp>
        <p:nvGrpSpPr>
          <p:cNvPr id="90" name="组合 89"/>
          <p:cNvGrpSpPr/>
          <p:nvPr/>
        </p:nvGrpSpPr>
        <p:grpSpPr>
          <a:xfrm>
            <a:off x="2701290" y="1734820"/>
            <a:ext cx="2176780" cy="947420"/>
            <a:chOff x="7037" y="2434"/>
            <a:chExt cx="3428" cy="1492"/>
          </a:xfrm>
        </p:grpSpPr>
        <p:sp>
          <p:nvSpPr>
            <p:cNvPr id="87" name="矩形 86"/>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7278" y="2573"/>
              <a:ext cx="2947" cy="1214"/>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3095625" y="1948180"/>
            <a:ext cx="1389380"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填表二</a:t>
            </a:r>
            <a:endParaRPr lang="zh-CN" altLang="en-US" sz="2800" b="1">
              <a:solidFill>
                <a:srgbClr val="0000CC"/>
              </a:solidFill>
              <a:latin typeface="仿宋" panose="02010609060101010101" charset="-122"/>
              <a:ea typeface="仿宋" panose="02010609060101010101" charset="-122"/>
            </a:endParaRPr>
          </a:p>
        </p:txBody>
      </p:sp>
      <p:grpSp>
        <p:nvGrpSpPr>
          <p:cNvPr id="22" name="组合 21"/>
          <p:cNvGrpSpPr/>
          <p:nvPr/>
        </p:nvGrpSpPr>
        <p:grpSpPr>
          <a:xfrm>
            <a:off x="2700655" y="3122295"/>
            <a:ext cx="2176780" cy="947420"/>
            <a:chOff x="7037" y="2434"/>
            <a:chExt cx="3428" cy="1492"/>
          </a:xfrm>
        </p:grpSpPr>
        <p:sp>
          <p:nvSpPr>
            <p:cNvPr id="23" name="矩形 22"/>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278" y="2573"/>
              <a:ext cx="2947" cy="1214"/>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2928620" y="3289935"/>
            <a:ext cx="1718310"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单位盖章</a:t>
            </a:r>
            <a:endParaRPr lang="zh-CN" altLang="en-US" sz="2800" b="1">
              <a:solidFill>
                <a:srgbClr val="0000CC"/>
              </a:solidFill>
              <a:latin typeface="仿宋" panose="02010609060101010101" charset="-122"/>
              <a:ea typeface="仿宋" panose="02010609060101010101" charset="-122"/>
            </a:endParaRPr>
          </a:p>
        </p:txBody>
      </p:sp>
      <p:grpSp>
        <p:nvGrpSpPr>
          <p:cNvPr id="45" name="组合 44"/>
          <p:cNvGrpSpPr/>
          <p:nvPr/>
        </p:nvGrpSpPr>
        <p:grpSpPr>
          <a:xfrm>
            <a:off x="2701290" y="4473575"/>
            <a:ext cx="2176780" cy="947420"/>
            <a:chOff x="7037" y="2434"/>
            <a:chExt cx="3428" cy="1492"/>
          </a:xfrm>
        </p:grpSpPr>
        <p:sp>
          <p:nvSpPr>
            <p:cNvPr id="46" name="矩形 45"/>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7278" y="2573"/>
              <a:ext cx="2947" cy="1214"/>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文本框 48"/>
          <p:cNvSpPr txBox="1"/>
          <p:nvPr/>
        </p:nvSpPr>
        <p:spPr>
          <a:xfrm>
            <a:off x="3007360" y="4625975"/>
            <a:ext cx="1718310"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财务转账</a:t>
            </a:r>
            <a:endParaRPr lang="zh-CN" altLang="en-US" sz="2800" b="1">
              <a:solidFill>
                <a:srgbClr val="0000CC"/>
              </a:solidFill>
              <a:latin typeface="仿宋" panose="02010609060101010101" charset="-122"/>
              <a:ea typeface="仿宋" panose="02010609060101010101" charset="-122"/>
            </a:endParaRPr>
          </a:p>
        </p:txBody>
      </p:sp>
      <p:sp>
        <p:nvSpPr>
          <p:cNvPr id="50" name="下箭头 49"/>
          <p:cNvSpPr/>
          <p:nvPr/>
        </p:nvSpPr>
        <p:spPr>
          <a:xfrm>
            <a:off x="3559810" y="2593975"/>
            <a:ext cx="445135" cy="519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下箭头 50"/>
          <p:cNvSpPr/>
          <p:nvPr/>
        </p:nvSpPr>
        <p:spPr>
          <a:xfrm>
            <a:off x="3559810" y="3981450"/>
            <a:ext cx="445135" cy="519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左大括号 52"/>
          <p:cNvSpPr/>
          <p:nvPr/>
        </p:nvSpPr>
        <p:spPr>
          <a:xfrm>
            <a:off x="2023745" y="1668780"/>
            <a:ext cx="274320" cy="3855720"/>
          </a:xfrm>
          <a:prstGeom prst="leftBrace">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zh-CN" altLang="en-US"/>
          </a:p>
        </p:txBody>
      </p:sp>
      <p:sp>
        <p:nvSpPr>
          <p:cNvPr id="54" name="文本框 53"/>
          <p:cNvSpPr txBox="1"/>
          <p:nvPr/>
        </p:nvSpPr>
        <p:spPr>
          <a:xfrm>
            <a:off x="6155690" y="5565775"/>
            <a:ext cx="6463665" cy="368300"/>
          </a:xfrm>
          <a:prstGeom prst="rect">
            <a:avLst/>
          </a:prstGeom>
          <a:noFill/>
        </p:spPr>
        <p:txBody>
          <a:bodyPr wrap="square" rtlCol="0">
            <a:spAutoFit/>
          </a:bodyPr>
          <a:lstStyle/>
          <a:p>
            <a:r>
              <a:rPr lang="zh-CN" altLang="en-US" sz="1800" b="1">
                <a:latin typeface="仿宋" panose="02010609060101010101" charset="-122"/>
                <a:ea typeface="仿宋" panose="02010609060101010101" charset="-122"/>
              </a:rPr>
              <a:t>表二 河南应用技术职业学院劳务费发放明细表</a:t>
            </a:r>
            <a:endParaRPr lang="zh-CN" altLang="en-US" sz="1800" b="1">
              <a:latin typeface="仿宋" panose="02010609060101010101" charset="-122"/>
              <a:ea typeface="仿宋" panose="02010609060101010101" charset="-122"/>
            </a:endParaRPr>
          </a:p>
        </p:txBody>
      </p:sp>
      <p:grpSp>
        <p:nvGrpSpPr>
          <p:cNvPr id="55" name="Group 4"/>
          <p:cNvGrpSpPr>
            <a:grpSpLocks noChangeAspect="1"/>
          </p:cNvGrpSpPr>
          <p:nvPr/>
        </p:nvGrpSpPr>
        <p:grpSpPr bwMode="auto">
          <a:xfrm>
            <a:off x="1153795" y="1793240"/>
            <a:ext cx="381000" cy="446405"/>
            <a:chOff x="1776" y="1776"/>
            <a:chExt cx="64" cy="75"/>
          </a:xfrm>
          <a:solidFill>
            <a:srgbClr val="0E647C"/>
          </a:solidFill>
          <a:effectLst/>
        </p:grpSpPr>
        <p:sp>
          <p:nvSpPr>
            <p:cNvPr id="56"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7"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8"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p:transition>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701681" y="0"/>
            <a:ext cx="0" cy="685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lowchart: Decision 78"/>
          <p:cNvSpPr/>
          <p:nvPr/>
        </p:nvSpPr>
        <p:spPr>
          <a:xfrm>
            <a:off x="792403" y="2180861"/>
            <a:ext cx="1833705" cy="1833705"/>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63" name="Flowchart: Decision 79"/>
          <p:cNvSpPr/>
          <p:nvPr/>
        </p:nvSpPr>
        <p:spPr>
          <a:xfrm>
            <a:off x="792403" y="2461235"/>
            <a:ext cx="1833705" cy="1833705"/>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94" name="TextBox 93"/>
          <p:cNvSpPr txBox="1"/>
          <p:nvPr/>
        </p:nvSpPr>
        <p:spPr>
          <a:xfrm>
            <a:off x="1099807" y="3012447"/>
            <a:ext cx="1132840" cy="666115"/>
          </a:xfrm>
          <a:prstGeom prst="rect">
            <a:avLst/>
          </a:prstGeom>
          <a:noFill/>
        </p:spPr>
        <p:txBody>
          <a:bodyPr wrap="none" rtlCol="0">
            <a:spAutoFit/>
          </a:bodyPr>
          <a:lstStyle/>
          <a:p>
            <a:r>
              <a:rPr lang="zh-CN" altLang="en-US" sz="3735" b="1" dirty="0">
                <a:solidFill>
                  <a:srgbClr val="09AEC4"/>
                </a:solidFill>
                <a:latin typeface="微软雅黑" panose="020B0503020204020204" pitchFamily="34" charset="-122"/>
                <a:ea typeface="微软雅黑" panose="020B0503020204020204" pitchFamily="34" charset="-122"/>
              </a:rPr>
              <a:t>目录</a:t>
            </a:r>
            <a:endParaRPr lang="zh-CN" altLang="en-US" sz="3735" b="1" dirty="0">
              <a:solidFill>
                <a:srgbClr val="09AEC4"/>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4235239" y="1439936"/>
            <a:ext cx="5929828" cy="584775"/>
          </a:xfrm>
          <a:prstGeom prst="rect">
            <a:avLst/>
          </a:prstGeom>
          <a:noFill/>
        </p:spPr>
        <p:txBody>
          <a:bodyPr wrap="none" rtlCol="0">
            <a:spAutoFit/>
          </a:bodyPr>
          <a:lstStyle/>
          <a:p>
            <a:pPr algn="l"/>
            <a:r>
              <a:rPr lang="zh-CN" altLang="en-US" sz="3200" b="1" dirty="0">
                <a:solidFill>
                  <a:srgbClr val="C00000"/>
                </a:solidFill>
                <a:latin typeface="微软雅黑" panose="020B0503020204020204" pitchFamily="34" charset="-122"/>
                <a:ea typeface="微软雅黑" panose="020B0503020204020204" pitchFamily="34" charset="-122"/>
              </a:rPr>
              <a:t>纵向科研经费管理办</a:t>
            </a:r>
            <a:r>
              <a:rPr lang="zh-CN" altLang="en-US" sz="3200" b="1" dirty="0" smtClean="0">
                <a:solidFill>
                  <a:srgbClr val="C00000"/>
                </a:solidFill>
                <a:latin typeface="微软雅黑" panose="020B0503020204020204" pitchFamily="34" charset="-122"/>
                <a:ea typeface="微软雅黑" panose="020B0503020204020204" pitchFamily="34" charset="-122"/>
              </a:rPr>
              <a:t>法（试行）</a:t>
            </a:r>
            <a:endParaRPr lang="zh-CN" altLang="en-US" sz="3200" b="1" dirty="0">
              <a:solidFill>
                <a:srgbClr val="C00000"/>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4652434" y="2464368"/>
            <a:ext cx="4852610" cy="954107"/>
          </a:xfrm>
          <a:prstGeom prst="rect">
            <a:avLst/>
          </a:prstGeom>
          <a:noFill/>
        </p:spPr>
        <p:txBody>
          <a:bodyPr wrap="none" rtlCol="0">
            <a:spAutoFit/>
          </a:bodyPr>
          <a:lstStyle/>
          <a:p>
            <a:r>
              <a:rPr lang="zh-CN" altLang="en-US" sz="2800" dirty="0">
                <a:solidFill>
                  <a:srgbClr val="0000CC"/>
                </a:solidFill>
                <a:latin typeface="微软雅黑" panose="020B0503020204020204" pitchFamily="34" charset="-122"/>
                <a:ea typeface="微软雅黑" panose="020B0503020204020204" pitchFamily="34" charset="-122"/>
              </a:rPr>
              <a:t>科研项目劳务费管</a:t>
            </a:r>
            <a:r>
              <a:rPr lang="zh-CN" altLang="en-US" sz="2800" dirty="0" smtClean="0">
                <a:solidFill>
                  <a:srgbClr val="0000CC"/>
                </a:solidFill>
                <a:latin typeface="微软雅黑" panose="020B0503020204020204" pitchFamily="34" charset="-122"/>
                <a:ea typeface="微软雅黑" panose="020B0503020204020204" pitchFamily="34" charset="-122"/>
              </a:rPr>
              <a:t>理暂行办</a:t>
            </a:r>
            <a:r>
              <a:rPr lang="zh-CN" altLang="en-US" sz="2800" dirty="0">
                <a:solidFill>
                  <a:srgbClr val="0000CC"/>
                </a:solidFill>
                <a:latin typeface="微软雅黑" panose="020B0503020204020204" pitchFamily="34" charset="-122"/>
                <a:ea typeface="微软雅黑" panose="020B0503020204020204" pitchFamily="34" charset="-122"/>
              </a:rPr>
              <a:t>法</a:t>
            </a:r>
            <a:endParaRPr lang="zh-CN" altLang="en-US" sz="2800" dirty="0">
              <a:solidFill>
                <a:srgbClr val="0000CC"/>
              </a:solidFill>
              <a:latin typeface="微软雅黑" panose="020B0503020204020204" pitchFamily="34" charset="-122"/>
              <a:ea typeface="微软雅黑" panose="020B0503020204020204" pitchFamily="34" charset="-122"/>
            </a:endParaRPr>
          </a:p>
          <a:p>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TextBox 43"/>
          <p:cNvSpPr txBox="1"/>
          <p:nvPr/>
        </p:nvSpPr>
        <p:spPr>
          <a:xfrm>
            <a:off x="4235239" y="4354765"/>
            <a:ext cx="5929828" cy="769441"/>
          </a:xfrm>
          <a:prstGeom prst="rect">
            <a:avLst/>
          </a:prstGeom>
          <a:noFill/>
        </p:spPr>
        <p:txBody>
          <a:bodyPr wrap="none" rtlCol="0">
            <a:spAutoFit/>
          </a:bodyPr>
          <a:lstStyle/>
          <a:p>
            <a:r>
              <a:rPr lang="zh-CN" altLang="en-US" sz="3200" b="1" dirty="0">
                <a:solidFill>
                  <a:srgbClr val="C00000"/>
                </a:solidFill>
                <a:latin typeface="微软雅黑" panose="020B0503020204020204" pitchFamily="34" charset="-122"/>
                <a:ea typeface="微软雅黑" panose="020B0503020204020204" pitchFamily="34" charset="-122"/>
              </a:rPr>
              <a:t>横向科研经费管理办</a:t>
            </a:r>
            <a:r>
              <a:rPr lang="zh-CN" altLang="en-US" sz="3200" b="1" dirty="0" smtClean="0">
                <a:solidFill>
                  <a:srgbClr val="C00000"/>
                </a:solidFill>
                <a:latin typeface="微软雅黑" panose="020B0503020204020204" pitchFamily="34" charset="-122"/>
                <a:ea typeface="微软雅黑" panose="020B0503020204020204" pitchFamily="34" charset="-122"/>
              </a:rPr>
              <a:t>法（试行）</a:t>
            </a:r>
            <a:endParaRPr lang="zh-CN" altLang="en-US" sz="3200" b="1" dirty="0">
              <a:solidFill>
                <a:srgbClr val="C00000"/>
              </a:solidFill>
              <a:latin typeface="微软雅黑" panose="020B0503020204020204" pitchFamily="34" charset="-122"/>
              <a:ea typeface="微软雅黑" panose="020B0503020204020204" pitchFamily="34" charset="-122"/>
            </a:endParaRPr>
          </a:p>
          <a:p>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4666404" y="3288356"/>
            <a:ext cx="5929828" cy="523220"/>
          </a:xfrm>
          <a:prstGeom prst="rect">
            <a:avLst/>
          </a:prstGeom>
          <a:noFill/>
        </p:spPr>
        <p:txBody>
          <a:bodyPr wrap="none" rtlCol="0">
            <a:spAutoFit/>
          </a:bodyPr>
          <a:lstStyle/>
          <a:p>
            <a:r>
              <a:rPr lang="zh-CN" altLang="en-US" sz="2800" dirty="0">
                <a:solidFill>
                  <a:srgbClr val="0000CC"/>
                </a:solidFill>
                <a:latin typeface="微软雅黑" panose="020B0503020204020204" pitchFamily="34" charset="-122"/>
                <a:ea typeface="微软雅黑" panose="020B0503020204020204" pitchFamily="34" charset="-122"/>
              </a:rPr>
              <a:t>纵向科研经费间接费用管</a:t>
            </a:r>
            <a:r>
              <a:rPr lang="zh-CN" altLang="en-US" sz="2800" dirty="0" smtClean="0">
                <a:solidFill>
                  <a:srgbClr val="0000CC"/>
                </a:solidFill>
                <a:latin typeface="微软雅黑" panose="020B0503020204020204" pitchFamily="34" charset="-122"/>
                <a:ea typeface="微软雅黑" panose="020B0503020204020204" pitchFamily="34" charset="-122"/>
              </a:rPr>
              <a:t>理暂行办</a:t>
            </a:r>
            <a:r>
              <a:rPr lang="zh-CN" altLang="en-US" sz="2800" dirty="0">
                <a:solidFill>
                  <a:srgbClr val="0000CC"/>
                </a:solidFill>
                <a:latin typeface="微软雅黑" panose="020B0503020204020204" pitchFamily="34" charset="-122"/>
                <a:ea typeface="微软雅黑" panose="020B0503020204020204" pitchFamily="34" charset="-122"/>
              </a:rPr>
              <a:t>法</a:t>
            </a:r>
            <a:endParaRPr lang="zh-CN" altLang="en-US" sz="2800" dirty="0">
              <a:solidFill>
                <a:srgbClr val="0000CC"/>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4331335" y="2137410"/>
            <a:ext cx="516509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接连接符 54"/>
          <p:cNvCxnSpPr>
            <a:endCxn id="40" idx="3"/>
          </p:cNvCxnSpPr>
          <p:nvPr/>
        </p:nvCxnSpPr>
        <p:spPr>
          <a:xfrm flipV="1">
            <a:off x="4744720" y="2942057"/>
            <a:ext cx="4745719" cy="1640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接连接符 55"/>
          <p:cNvCxnSpPr/>
          <p:nvPr/>
        </p:nvCxnSpPr>
        <p:spPr>
          <a:xfrm>
            <a:off x="4331335" y="5066665"/>
            <a:ext cx="533146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2853690" y="1036320"/>
            <a:ext cx="1093470" cy="1144270"/>
            <a:chOff x="4231809" y="1009798"/>
            <a:chExt cx="570731" cy="657995"/>
          </a:xfrm>
        </p:grpSpPr>
        <p:grpSp>
          <p:nvGrpSpPr>
            <p:cNvPr id="5" name="组合 4"/>
            <p:cNvGrpSpPr/>
            <p:nvPr/>
          </p:nvGrpSpPr>
          <p:grpSpPr>
            <a:xfrm>
              <a:off x="4231809" y="1009798"/>
              <a:ext cx="570731" cy="657995"/>
              <a:chOff x="4067944" y="489262"/>
              <a:chExt cx="1375279" cy="1585559"/>
            </a:xfrm>
          </p:grpSpPr>
          <p:sp>
            <p:nvSpPr>
              <p:cNvPr id="30"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solidFill>
                    <a:srgbClr val="09AEC4"/>
                  </a:solidFill>
                </a:endParaRPr>
              </a:p>
            </p:txBody>
          </p:sp>
          <p:sp>
            <p:nvSpPr>
              <p:cNvPr id="31"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09AEC4"/>
                  </a:solidFill>
                </a:endParaRPr>
              </a:p>
            </p:txBody>
          </p:sp>
        </p:grpSp>
        <p:sp>
          <p:nvSpPr>
            <p:cNvPr id="13" name="TextBox 12"/>
            <p:cNvSpPr txBox="1"/>
            <p:nvPr/>
          </p:nvSpPr>
          <p:spPr>
            <a:xfrm>
              <a:off x="4354281" y="1185773"/>
              <a:ext cx="395288" cy="335570"/>
            </a:xfrm>
            <a:prstGeom prst="rect">
              <a:avLst/>
            </a:prstGeom>
            <a:noFill/>
          </p:spPr>
          <p:txBody>
            <a:bodyPr wrap="square" rtlCol="0">
              <a:spAutoFit/>
            </a:bodyPr>
            <a:lstStyle/>
            <a:p>
              <a:r>
                <a:rPr lang="en-US" altLang="zh-CN" sz="3200" b="1" dirty="0">
                  <a:solidFill>
                    <a:srgbClr val="09AEC4"/>
                  </a:solidFill>
                </a:rPr>
                <a:t>01</a:t>
              </a:r>
              <a:endParaRPr lang="zh-CN" altLang="en-US" sz="3200" b="1" dirty="0">
                <a:solidFill>
                  <a:srgbClr val="09AEC4"/>
                </a:solidFill>
              </a:endParaRPr>
            </a:p>
          </p:txBody>
        </p:sp>
      </p:grpSp>
      <p:grpSp>
        <p:nvGrpSpPr>
          <p:cNvPr id="2" name="组合 1"/>
          <p:cNvGrpSpPr/>
          <p:nvPr/>
        </p:nvGrpSpPr>
        <p:grpSpPr>
          <a:xfrm>
            <a:off x="2853690" y="4133215"/>
            <a:ext cx="1093470" cy="1144270"/>
            <a:chOff x="4231809" y="1009798"/>
            <a:chExt cx="570731" cy="657995"/>
          </a:xfrm>
        </p:grpSpPr>
        <p:grpSp>
          <p:nvGrpSpPr>
            <p:cNvPr id="3" name="组合 2"/>
            <p:cNvGrpSpPr/>
            <p:nvPr/>
          </p:nvGrpSpPr>
          <p:grpSpPr>
            <a:xfrm>
              <a:off x="4231809" y="1009798"/>
              <a:ext cx="570731" cy="657995"/>
              <a:chOff x="4067944" y="489262"/>
              <a:chExt cx="1375279" cy="1585559"/>
            </a:xfrm>
          </p:grpSpPr>
          <p:sp>
            <p:nvSpPr>
              <p:cNvPr id="7" name="Flowchart: Decision 78"/>
              <p:cNvSpPr/>
              <p:nvPr/>
            </p:nvSpPr>
            <p:spPr>
              <a:xfrm>
                <a:off x="4067944" y="489262"/>
                <a:ext cx="1375279" cy="1375279"/>
              </a:xfrm>
              <a:prstGeom prst="flowChartDecision">
                <a:avLst/>
              </a:prstGeom>
              <a:gradFill>
                <a:gsLst>
                  <a:gs pos="35000">
                    <a:srgbClr val="09AEC4"/>
                  </a:gs>
                  <a:gs pos="100000">
                    <a:srgbClr val="45C87C"/>
                  </a:gs>
                </a:gsLst>
                <a:lin ang="18900000" scaled="1"/>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solidFill>
                    <a:srgbClr val="09AEC4"/>
                  </a:solidFill>
                </a:endParaRPr>
              </a:p>
            </p:txBody>
          </p:sp>
          <p:sp>
            <p:nvSpPr>
              <p:cNvPr id="9" name="Flowchart: Decision 79"/>
              <p:cNvSpPr/>
              <p:nvPr/>
            </p:nvSpPr>
            <p:spPr>
              <a:xfrm>
                <a:off x="4067944" y="699542"/>
                <a:ext cx="1375279" cy="137527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dirty="0">
                  <a:solidFill>
                    <a:srgbClr val="09AEC4"/>
                  </a:solidFill>
                </a:endParaRPr>
              </a:p>
            </p:txBody>
          </p:sp>
        </p:grpSp>
        <p:sp>
          <p:nvSpPr>
            <p:cNvPr id="10" name="TextBox 12"/>
            <p:cNvSpPr txBox="1"/>
            <p:nvPr/>
          </p:nvSpPr>
          <p:spPr>
            <a:xfrm>
              <a:off x="4354281" y="1185773"/>
              <a:ext cx="395288" cy="335570"/>
            </a:xfrm>
            <a:prstGeom prst="rect">
              <a:avLst/>
            </a:prstGeom>
            <a:noFill/>
          </p:spPr>
          <p:txBody>
            <a:bodyPr wrap="square" rtlCol="0">
              <a:spAutoFit/>
            </a:bodyPr>
            <a:lstStyle/>
            <a:p>
              <a:r>
                <a:rPr lang="en-US" altLang="zh-CN" sz="3200" b="1" dirty="0">
                  <a:solidFill>
                    <a:srgbClr val="09AEC4"/>
                  </a:solidFill>
                </a:rPr>
                <a:t>02</a:t>
              </a:r>
              <a:endParaRPr lang="zh-CN" altLang="en-US" sz="3200" b="1" dirty="0">
                <a:solidFill>
                  <a:srgbClr val="09AEC4"/>
                </a:solidFill>
              </a:endParaRPr>
            </a:p>
          </p:txBody>
        </p:sp>
      </p:grpSp>
      <p:cxnSp>
        <p:nvCxnSpPr>
          <p:cNvPr id="11" name="直接连接符 10"/>
          <p:cNvCxnSpPr/>
          <p:nvPr/>
        </p:nvCxnSpPr>
        <p:spPr>
          <a:xfrm>
            <a:off x="4759325" y="3810635"/>
            <a:ext cx="5010785" cy="1587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flipH="1">
            <a:off x="517162" y="3455347"/>
            <a:ext cx="275560" cy="275560"/>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58" name="椭圆 157"/>
          <p:cNvSpPr/>
          <p:nvPr/>
        </p:nvSpPr>
        <p:spPr>
          <a:xfrm flipH="1">
            <a:off x="1099731" y="4014608"/>
            <a:ext cx="564741" cy="564743"/>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60" name="椭圆 159"/>
          <p:cNvSpPr/>
          <p:nvPr/>
        </p:nvSpPr>
        <p:spPr>
          <a:xfrm flipH="1">
            <a:off x="2002155" y="2464435"/>
            <a:ext cx="230505" cy="213360"/>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2" name="椭圆 11"/>
          <p:cNvSpPr/>
          <p:nvPr/>
        </p:nvSpPr>
        <p:spPr>
          <a:xfrm flipH="1">
            <a:off x="4331607" y="2666042"/>
            <a:ext cx="275560" cy="275560"/>
          </a:xfrm>
          <a:prstGeom prst="ellipse">
            <a:avLst/>
          </a:prstGeom>
          <a:solidFill>
            <a:srgbClr val="0BAEB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9" name="椭圆 18"/>
          <p:cNvSpPr/>
          <p:nvPr/>
        </p:nvSpPr>
        <p:spPr>
          <a:xfrm flipH="1">
            <a:off x="4311922" y="3412167"/>
            <a:ext cx="275560" cy="275560"/>
          </a:xfrm>
          <a:prstGeom prst="ellipse">
            <a:avLst/>
          </a:prstGeom>
          <a:solidFill>
            <a:srgbClr val="0BAEB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pic>
        <p:nvPicPr>
          <p:cNvPr id="20" name="图片 19"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21" name="图片 20"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pic>
        <p:nvPicPr>
          <p:cNvPr id="23" name="图片 22" descr="图片1"/>
          <p:cNvPicPr>
            <a:picLocks noChangeAspect="1"/>
          </p:cNvPicPr>
          <p:nvPr/>
        </p:nvPicPr>
        <p:blipFill>
          <a:blip r:embed="rId3" cstate="print"/>
          <a:stretch>
            <a:fillRect/>
          </a:stretch>
        </p:blipFill>
        <p:spPr>
          <a:xfrm>
            <a:off x="9786620" y="0"/>
            <a:ext cx="2405380" cy="2023745"/>
          </a:xfrm>
          <a:prstGeom prst="rect">
            <a:avLst/>
          </a:prstGeom>
        </p:spPr>
      </p:pic>
      <p:sp>
        <p:nvSpPr>
          <p:cNvPr id="24" name="文本框 23"/>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02</a:t>
            </a:r>
            <a:endParaRPr lang="en-US" altLang="zh-CN">
              <a:solidFill>
                <a:schemeClr val="bg1"/>
              </a:solidFill>
            </a:endParaRPr>
          </a:p>
        </p:txBody>
      </p:sp>
    </p:spTree>
  </p:cSld>
  <p:clrMapOvr>
    <a:masterClrMapping/>
  </p:clrMapOvr>
  <p:transition>
    <p:spli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050" y="664210"/>
            <a:ext cx="12160250" cy="127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7080785" cy="646331"/>
          </a:xfrm>
          <a:prstGeom prst="rect">
            <a:avLst/>
          </a:prstGeom>
          <a:noFill/>
        </p:spPr>
        <p:txBody>
          <a:bodyPr wrap="none" rtlCol="0">
            <a:spAutoFit/>
          </a:bodyPr>
          <a:lstStyle/>
          <a:p>
            <a:r>
              <a:rPr lang="zh-CN" altLang="en-US" sz="1800"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sz="1800" b="1" dirty="0" smtClean="0">
                <a:solidFill>
                  <a:srgbClr val="C00000"/>
                </a:solidFill>
                <a:latin typeface="微软雅黑" panose="020B0503020204020204" pitchFamily="34" charset="-122"/>
                <a:ea typeface="微软雅黑" panose="020B0503020204020204" pitchFamily="34" charset="-122"/>
                <a:sym typeface="+mn-ea"/>
              </a:rPr>
              <a:t>法（试行）</a:t>
            </a:r>
            <a:r>
              <a:rPr lang="en-US" altLang="zh-CN" sz="1800" b="1" dirty="0" smtClean="0">
                <a:solidFill>
                  <a:srgbClr val="C00000"/>
                </a:solidFill>
                <a:latin typeface="微软雅黑" panose="020B0503020204020204" pitchFamily="34" charset="-122"/>
                <a:ea typeface="微软雅黑" panose="020B0503020204020204" pitchFamily="34" charset="-122"/>
                <a:sym typeface="+mn-ea"/>
              </a:rPr>
              <a:t>—      </a:t>
            </a:r>
            <a:r>
              <a:rPr lang="zh-CN" altLang="en-US" sz="1800" dirty="0">
                <a:solidFill>
                  <a:srgbClr val="0000CC"/>
                </a:solidFill>
                <a:latin typeface="微软雅黑" panose="020B0503020204020204" pitchFamily="34" charset="-122"/>
                <a:ea typeface="微软雅黑" panose="020B0503020204020204" pitchFamily="34" charset="-122"/>
                <a:sym typeface="+mn-ea"/>
              </a:rPr>
              <a:t>科研项目劳务费管</a:t>
            </a:r>
            <a:r>
              <a:rPr lang="zh-CN" altLang="en-US" sz="1800" dirty="0" smtClean="0">
                <a:solidFill>
                  <a:srgbClr val="0000CC"/>
                </a:solidFill>
                <a:latin typeface="微软雅黑" panose="020B0503020204020204" pitchFamily="34" charset="-122"/>
                <a:ea typeface="微软雅黑" panose="020B0503020204020204" pitchFamily="34" charset="-122"/>
                <a:sym typeface="+mn-ea"/>
              </a:rPr>
              <a:t>理暂行办</a:t>
            </a:r>
            <a:r>
              <a:rPr lang="zh-CN" altLang="en-US" sz="1800" dirty="0">
                <a:solidFill>
                  <a:srgbClr val="0000CC"/>
                </a:solidFill>
                <a:latin typeface="微软雅黑" panose="020B0503020204020204" pitchFamily="34" charset="-122"/>
                <a:ea typeface="微软雅黑" panose="020B0503020204020204" pitchFamily="34" charset="-122"/>
                <a:sym typeface="+mn-ea"/>
              </a:rPr>
              <a:t>法</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sz="1800" b="1" dirty="0">
              <a:solidFill>
                <a:srgbClr val="C0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2" name="椭圆 1"/>
          <p:cNvSpPr/>
          <p:nvPr/>
        </p:nvSpPr>
        <p:spPr>
          <a:xfrm flipH="1">
            <a:off x="5064832" y="218752"/>
            <a:ext cx="275560" cy="275560"/>
          </a:xfrm>
          <a:prstGeom prst="ellipse">
            <a:avLst/>
          </a:prstGeom>
          <a:solidFill>
            <a:srgbClr val="0BAEB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20</a:t>
            </a:r>
            <a:endParaRPr lang="en-US" altLang="zh-CN">
              <a:solidFill>
                <a:schemeClr val="bg1"/>
              </a:solidFill>
            </a:endParaRPr>
          </a:p>
        </p:txBody>
      </p:sp>
      <p:grpSp>
        <p:nvGrpSpPr>
          <p:cNvPr id="90" name="组合 89"/>
          <p:cNvGrpSpPr/>
          <p:nvPr/>
        </p:nvGrpSpPr>
        <p:grpSpPr>
          <a:xfrm>
            <a:off x="1499235" y="1950720"/>
            <a:ext cx="1582420" cy="947420"/>
            <a:chOff x="7037" y="2434"/>
            <a:chExt cx="3428" cy="1492"/>
          </a:xfrm>
        </p:grpSpPr>
        <p:sp>
          <p:nvSpPr>
            <p:cNvPr id="87" name="矩形 86"/>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7278" y="2573"/>
              <a:ext cx="2947" cy="1214"/>
            </a:xfrm>
            <a:prstGeom prst="rect">
              <a:avLst/>
            </a:prstGeom>
            <a:blipFill rotWithShape="1">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1499235" y="2103120"/>
            <a:ext cx="1718945" cy="706755"/>
          </a:xfrm>
          <a:prstGeom prst="rect">
            <a:avLst/>
          </a:prstGeom>
          <a:noFill/>
        </p:spPr>
        <p:txBody>
          <a:bodyPr wrap="square" rtlCol="0">
            <a:spAutoFit/>
          </a:bodyPr>
          <a:lstStyle/>
          <a:p>
            <a:r>
              <a:rPr lang="zh-CN" altLang="en-US" sz="2000" b="1">
                <a:solidFill>
                  <a:srgbClr val="0000CC"/>
                </a:solidFill>
                <a:latin typeface="仿宋" panose="02010609060101010101" charset="-122"/>
                <a:ea typeface="仿宋" panose="02010609060101010101" charset="-122"/>
              </a:rPr>
              <a:t>项目负责人</a:t>
            </a:r>
            <a:endParaRPr lang="zh-CN" altLang="en-US" sz="2000" b="1">
              <a:solidFill>
                <a:srgbClr val="0000CC"/>
              </a:solidFill>
              <a:latin typeface="仿宋" panose="02010609060101010101" charset="-122"/>
              <a:ea typeface="仿宋" panose="02010609060101010101" charset="-122"/>
            </a:endParaRPr>
          </a:p>
          <a:p>
            <a:pPr algn="l"/>
            <a:r>
              <a:rPr lang="zh-CN" altLang="en-US" sz="2000" b="1">
                <a:solidFill>
                  <a:srgbClr val="0000CC"/>
                </a:solidFill>
                <a:latin typeface="仿宋" panose="02010609060101010101" charset="-122"/>
                <a:ea typeface="仿宋" panose="02010609060101010101" charset="-122"/>
              </a:rPr>
              <a:t>审核</a:t>
            </a:r>
            <a:endParaRPr lang="zh-CN" altLang="en-US" sz="2000" b="1">
              <a:solidFill>
                <a:srgbClr val="0000CC"/>
              </a:solidFill>
              <a:latin typeface="仿宋" panose="02010609060101010101" charset="-122"/>
              <a:ea typeface="仿宋" panose="02010609060101010101" charset="-122"/>
            </a:endParaRPr>
          </a:p>
        </p:txBody>
      </p:sp>
      <p:grpSp>
        <p:nvGrpSpPr>
          <p:cNvPr id="22" name="组合 21"/>
          <p:cNvGrpSpPr/>
          <p:nvPr/>
        </p:nvGrpSpPr>
        <p:grpSpPr>
          <a:xfrm>
            <a:off x="3651885" y="1951355"/>
            <a:ext cx="2176780" cy="947420"/>
            <a:chOff x="7037" y="2434"/>
            <a:chExt cx="3428" cy="1492"/>
          </a:xfrm>
        </p:grpSpPr>
        <p:sp>
          <p:nvSpPr>
            <p:cNvPr id="23" name="矩形 22"/>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7278" y="2573"/>
              <a:ext cx="2947" cy="1214"/>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文本框 34"/>
          <p:cNvSpPr txBox="1"/>
          <p:nvPr/>
        </p:nvSpPr>
        <p:spPr>
          <a:xfrm>
            <a:off x="3881120" y="2117725"/>
            <a:ext cx="1718310"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单位审核</a:t>
            </a:r>
            <a:endParaRPr lang="zh-CN" altLang="en-US" sz="2800" b="1">
              <a:solidFill>
                <a:srgbClr val="0000CC"/>
              </a:solidFill>
              <a:latin typeface="仿宋" panose="02010609060101010101" charset="-122"/>
              <a:ea typeface="仿宋" panose="02010609060101010101" charset="-122"/>
            </a:endParaRPr>
          </a:p>
        </p:txBody>
      </p:sp>
      <p:grpSp>
        <p:nvGrpSpPr>
          <p:cNvPr id="45" name="组合 44"/>
          <p:cNvGrpSpPr/>
          <p:nvPr/>
        </p:nvGrpSpPr>
        <p:grpSpPr>
          <a:xfrm>
            <a:off x="1467485" y="3663315"/>
            <a:ext cx="1614170" cy="947420"/>
            <a:chOff x="7037" y="2434"/>
            <a:chExt cx="3428" cy="1492"/>
          </a:xfrm>
        </p:grpSpPr>
        <p:sp>
          <p:nvSpPr>
            <p:cNvPr id="46" name="矩形 45"/>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7278" y="2573"/>
              <a:ext cx="2947" cy="1214"/>
            </a:xfrm>
            <a:prstGeom prst="rect">
              <a:avLst/>
            </a:prstGeom>
            <a:blipFill rotWithShape="1">
              <a:blip r:embed="rId5"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下箭头 49"/>
          <p:cNvSpPr/>
          <p:nvPr/>
        </p:nvSpPr>
        <p:spPr>
          <a:xfrm rot="16200000">
            <a:off x="3134360" y="2125345"/>
            <a:ext cx="445135" cy="519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177165" y="2162810"/>
            <a:ext cx="1520825" cy="829945"/>
          </a:xfrm>
          <a:prstGeom prst="rect">
            <a:avLst/>
          </a:prstGeom>
          <a:noFill/>
        </p:spPr>
        <p:txBody>
          <a:bodyPr wrap="square" rtlCol="0">
            <a:spAutoFit/>
          </a:bodyPr>
          <a:lstStyle/>
          <a:p>
            <a:r>
              <a:rPr lang="zh-CN" altLang="en-US" b="1">
                <a:solidFill>
                  <a:schemeClr val="accent5"/>
                </a:solidFill>
                <a:latin typeface="仿宋" panose="02010609060101010101" charset="-122"/>
                <a:ea typeface="仿宋" panose="02010609060101010101" charset="-122"/>
              </a:rPr>
              <a:t>校外聘用</a:t>
            </a:r>
            <a:endParaRPr lang="zh-CN" altLang="en-US" b="1">
              <a:solidFill>
                <a:schemeClr val="accent5"/>
              </a:solidFill>
              <a:latin typeface="仿宋" panose="02010609060101010101" charset="-122"/>
              <a:ea typeface="仿宋" panose="02010609060101010101" charset="-122"/>
            </a:endParaRPr>
          </a:p>
          <a:p>
            <a:r>
              <a:rPr lang="zh-CN" altLang="en-US" b="1">
                <a:solidFill>
                  <a:schemeClr val="accent5"/>
                </a:solidFill>
                <a:latin typeface="仿宋" panose="02010609060101010101" charset="-122"/>
                <a:ea typeface="仿宋" panose="02010609060101010101" charset="-122"/>
              </a:rPr>
              <a:t>人员</a:t>
            </a:r>
            <a:endParaRPr lang="zh-CN" altLang="en-US" b="1">
              <a:solidFill>
                <a:schemeClr val="accent5"/>
              </a:solidFill>
              <a:latin typeface="仿宋" panose="02010609060101010101" charset="-122"/>
              <a:ea typeface="仿宋" panose="02010609060101010101" charset="-122"/>
            </a:endParaRPr>
          </a:p>
        </p:txBody>
      </p:sp>
      <p:sp>
        <p:nvSpPr>
          <p:cNvPr id="6" name="文本框 5"/>
          <p:cNvSpPr txBox="1"/>
          <p:nvPr/>
        </p:nvSpPr>
        <p:spPr>
          <a:xfrm>
            <a:off x="177165" y="3751580"/>
            <a:ext cx="2937510" cy="460375"/>
          </a:xfrm>
          <a:prstGeom prst="rect">
            <a:avLst/>
          </a:prstGeom>
          <a:noFill/>
        </p:spPr>
        <p:txBody>
          <a:bodyPr wrap="square" rtlCol="0">
            <a:spAutoFit/>
          </a:bodyPr>
          <a:lstStyle/>
          <a:p>
            <a:r>
              <a:rPr lang="zh-CN" altLang="en-US" b="1">
                <a:solidFill>
                  <a:schemeClr val="accent5"/>
                </a:solidFill>
                <a:latin typeface="仿宋" panose="02010609060101010101" charset="-122"/>
                <a:ea typeface="仿宋" panose="02010609060101010101" charset="-122"/>
              </a:rPr>
              <a:t>在校学生</a:t>
            </a:r>
            <a:endParaRPr lang="zh-CN" altLang="en-US" b="1">
              <a:solidFill>
                <a:schemeClr val="accent5"/>
              </a:solidFill>
              <a:latin typeface="仿宋" panose="02010609060101010101" charset="-122"/>
              <a:ea typeface="仿宋" panose="02010609060101010101" charset="-122"/>
            </a:endParaRPr>
          </a:p>
        </p:txBody>
      </p:sp>
      <p:grpSp>
        <p:nvGrpSpPr>
          <p:cNvPr id="7" name="组合 6"/>
          <p:cNvGrpSpPr/>
          <p:nvPr/>
        </p:nvGrpSpPr>
        <p:grpSpPr>
          <a:xfrm>
            <a:off x="3692525" y="3662680"/>
            <a:ext cx="2177415" cy="948055"/>
            <a:chOff x="7037" y="2434"/>
            <a:chExt cx="3429" cy="1493"/>
          </a:xfrm>
        </p:grpSpPr>
        <p:sp>
          <p:nvSpPr>
            <p:cNvPr id="8" name="矩形 7"/>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7278" y="2574"/>
              <a:ext cx="2947" cy="1214"/>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0000CC"/>
                  </a:solidFill>
                  <a:latin typeface="仿宋" panose="02010609060101010101" charset="-122"/>
                  <a:ea typeface="仿宋" panose="02010609060101010101" charset="-122"/>
                  <a:sym typeface="+mn-ea"/>
                </a:rPr>
                <a:t>酬金申报</a:t>
              </a:r>
              <a:endParaRPr lang="zh-CN" altLang="en-US" sz="2000" b="1">
                <a:solidFill>
                  <a:srgbClr val="0000CC"/>
                </a:solidFill>
                <a:latin typeface="仿宋" panose="02010609060101010101" charset="-122"/>
                <a:ea typeface="仿宋" panose="02010609060101010101" charset="-122"/>
                <a:sym typeface="+mn-ea"/>
              </a:endParaRPr>
            </a:p>
            <a:p>
              <a:pPr algn="ctr"/>
              <a:r>
                <a:rPr lang="zh-CN" altLang="en-US" sz="2000" b="1">
                  <a:solidFill>
                    <a:srgbClr val="0000CC"/>
                  </a:solidFill>
                  <a:latin typeface="仿宋" panose="02010609060101010101" charset="-122"/>
                  <a:ea typeface="仿宋" panose="02010609060101010101" charset="-122"/>
                  <a:sym typeface="+mn-ea"/>
                </a:rPr>
                <a:t>系统”</a:t>
              </a:r>
              <a:endParaRPr lang="zh-CN" altLang="en-US" sz="2000" b="1">
                <a:solidFill>
                  <a:srgbClr val="0000CC"/>
                </a:solidFill>
                <a:latin typeface="仿宋" panose="02010609060101010101" charset="-122"/>
                <a:ea typeface="仿宋" panose="02010609060101010101" charset="-122"/>
                <a:sym typeface="+mn-ea"/>
              </a:endParaRPr>
            </a:p>
          </p:txBody>
        </p:sp>
      </p:grpSp>
      <p:sp>
        <p:nvSpPr>
          <p:cNvPr id="20" name="文本框 19"/>
          <p:cNvSpPr txBox="1"/>
          <p:nvPr/>
        </p:nvSpPr>
        <p:spPr>
          <a:xfrm>
            <a:off x="1588770" y="3751580"/>
            <a:ext cx="1493520" cy="706755"/>
          </a:xfrm>
          <a:prstGeom prst="rect">
            <a:avLst/>
          </a:prstGeom>
          <a:noFill/>
        </p:spPr>
        <p:txBody>
          <a:bodyPr wrap="square" rtlCol="0">
            <a:spAutoFit/>
          </a:bodyPr>
          <a:lstStyle/>
          <a:p>
            <a:r>
              <a:rPr lang="zh-CN" altLang="en-US" sz="2000" b="1">
                <a:solidFill>
                  <a:srgbClr val="0000CC"/>
                </a:solidFill>
                <a:latin typeface="仿宋" panose="02010609060101010101" charset="-122"/>
                <a:ea typeface="仿宋" panose="02010609060101010101" charset="-122"/>
              </a:rPr>
              <a:t>项目负责人</a:t>
            </a:r>
            <a:endParaRPr lang="zh-CN" altLang="en-US" sz="2000" b="1">
              <a:solidFill>
                <a:srgbClr val="0000CC"/>
              </a:solidFill>
              <a:latin typeface="仿宋" panose="02010609060101010101" charset="-122"/>
              <a:ea typeface="仿宋" panose="02010609060101010101" charset="-122"/>
            </a:endParaRPr>
          </a:p>
          <a:p>
            <a:r>
              <a:rPr lang="zh-CN" altLang="en-US" sz="2000" b="1">
                <a:solidFill>
                  <a:srgbClr val="0000CC"/>
                </a:solidFill>
                <a:latin typeface="仿宋" panose="02010609060101010101" charset="-122"/>
                <a:ea typeface="仿宋" panose="02010609060101010101" charset="-122"/>
              </a:rPr>
              <a:t>审核</a:t>
            </a:r>
            <a:endParaRPr lang="zh-CN" altLang="en-US" sz="2000" b="1">
              <a:solidFill>
                <a:srgbClr val="0000CC"/>
              </a:solidFill>
              <a:latin typeface="仿宋" panose="02010609060101010101" charset="-122"/>
              <a:ea typeface="仿宋" panose="02010609060101010101" charset="-122"/>
            </a:endParaRPr>
          </a:p>
        </p:txBody>
      </p:sp>
      <p:grpSp>
        <p:nvGrpSpPr>
          <p:cNvPr id="24" name="组合 23"/>
          <p:cNvGrpSpPr/>
          <p:nvPr/>
        </p:nvGrpSpPr>
        <p:grpSpPr>
          <a:xfrm>
            <a:off x="6487160" y="3599180"/>
            <a:ext cx="2967990" cy="947420"/>
            <a:chOff x="7037" y="2434"/>
            <a:chExt cx="3428" cy="1492"/>
          </a:xfrm>
        </p:grpSpPr>
        <p:sp>
          <p:nvSpPr>
            <p:cNvPr id="25" name="矩形 24"/>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7278" y="2573"/>
              <a:ext cx="2947" cy="1214"/>
            </a:xfrm>
            <a:prstGeom prst="rect">
              <a:avLst/>
            </a:prstGeom>
            <a:blipFill rotWithShape="1">
              <a:blip r:embed="rId6"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0000CC"/>
                  </a:solidFill>
                  <a:latin typeface="仿宋" panose="02010609060101010101" charset="-122"/>
                  <a:ea typeface="仿宋" panose="02010609060101010101" charset="-122"/>
                  <a:sym typeface="+mn-ea"/>
                </a:rPr>
                <a:t>河南应用技术职业学院酬金申报预约单</a:t>
              </a:r>
              <a:endParaRPr lang="zh-CN" altLang="en-US" sz="2000" b="1">
                <a:solidFill>
                  <a:srgbClr val="0000CC"/>
                </a:solidFill>
                <a:latin typeface="仿宋" panose="02010609060101010101" charset="-122"/>
                <a:ea typeface="仿宋" panose="02010609060101010101" charset="-122"/>
                <a:sym typeface="+mn-ea"/>
              </a:endParaRPr>
            </a:p>
          </p:txBody>
        </p:sp>
      </p:grpSp>
      <p:sp>
        <p:nvSpPr>
          <p:cNvPr id="27" name="下箭头 26"/>
          <p:cNvSpPr/>
          <p:nvPr/>
        </p:nvSpPr>
        <p:spPr>
          <a:xfrm rot="16200000">
            <a:off x="3149600" y="3877310"/>
            <a:ext cx="445135" cy="519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组合 27"/>
          <p:cNvGrpSpPr/>
          <p:nvPr/>
        </p:nvGrpSpPr>
        <p:grpSpPr>
          <a:xfrm>
            <a:off x="6484620" y="1951990"/>
            <a:ext cx="2176780" cy="947420"/>
            <a:chOff x="7037" y="2434"/>
            <a:chExt cx="3428" cy="1492"/>
          </a:xfrm>
        </p:grpSpPr>
        <p:sp>
          <p:nvSpPr>
            <p:cNvPr id="29" name="矩形 28"/>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7278" y="2573"/>
              <a:ext cx="2947" cy="1214"/>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 name="文本框 31"/>
          <p:cNvSpPr txBox="1"/>
          <p:nvPr/>
        </p:nvSpPr>
        <p:spPr>
          <a:xfrm>
            <a:off x="6699250" y="2103755"/>
            <a:ext cx="1718310"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财务转账</a:t>
            </a:r>
            <a:endParaRPr lang="zh-CN" altLang="en-US" sz="2800" b="1">
              <a:solidFill>
                <a:srgbClr val="0000CC"/>
              </a:solidFill>
              <a:latin typeface="仿宋" panose="02010609060101010101" charset="-122"/>
              <a:ea typeface="仿宋" panose="02010609060101010101" charset="-122"/>
            </a:endParaRPr>
          </a:p>
        </p:txBody>
      </p:sp>
      <p:sp>
        <p:nvSpPr>
          <p:cNvPr id="33" name="下箭头 32"/>
          <p:cNvSpPr/>
          <p:nvPr/>
        </p:nvSpPr>
        <p:spPr>
          <a:xfrm rot="16200000">
            <a:off x="5906770" y="2125345"/>
            <a:ext cx="445135" cy="519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下箭头 33"/>
          <p:cNvSpPr/>
          <p:nvPr/>
        </p:nvSpPr>
        <p:spPr>
          <a:xfrm rot="16200000">
            <a:off x="5928360" y="3844925"/>
            <a:ext cx="445135" cy="519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文本框 35"/>
          <p:cNvSpPr txBox="1"/>
          <p:nvPr/>
        </p:nvSpPr>
        <p:spPr>
          <a:xfrm>
            <a:off x="3025775" y="3599180"/>
            <a:ext cx="693420" cy="398780"/>
          </a:xfrm>
          <a:prstGeom prst="rect">
            <a:avLst/>
          </a:prstGeom>
          <a:noFill/>
        </p:spPr>
        <p:txBody>
          <a:bodyPr wrap="none" rtlCol="0">
            <a:spAutoFit/>
          </a:bodyPr>
          <a:lstStyle/>
          <a:p>
            <a:pPr algn="l"/>
            <a:r>
              <a:rPr lang="zh-CN" altLang="en-US" sz="2000" b="1">
                <a:solidFill>
                  <a:srgbClr val="0000CC"/>
                </a:solidFill>
                <a:latin typeface="仿宋" panose="02010609060101010101" charset="-122"/>
                <a:ea typeface="仿宋" panose="02010609060101010101" charset="-122"/>
                <a:sym typeface="+mn-ea"/>
              </a:rPr>
              <a:t>登录</a:t>
            </a:r>
            <a:endParaRPr lang="zh-CN" altLang="en-US" sz="2000" b="1">
              <a:solidFill>
                <a:srgbClr val="0000CC"/>
              </a:solidFill>
              <a:latin typeface="仿宋" panose="02010609060101010101" charset="-122"/>
              <a:ea typeface="仿宋" panose="02010609060101010101" charset="-122"/>
              <a:sym typeface="+mn-ea"/>
            </a:endParaRPr>
          </a:p>
        </p:txBody>
      </p:sp>
      <p:sp>
        <p:nvSpPr>
          <p:cNvPr id="37" name="文本框 36"/>
          <p:cNvSpPr txBox="1"/>
          <p:nvPr/>
        </p:nvSpPr>
        <p:spPr>
          <a:xfrm>
            <a:off x="5782945" y="3599180"/>
            <a:ext cx="693420" cy="398780"/>
          </a:xfrm>
          <a:prstGeom prst="rect">
            <a:avLst/>
          </a:prstGeom>
          <a:noFill/>
        </p:spPr>
        <p:txBody>
          <a:bodyPr wrap="none" rtlCol="0">
            <a:spAutoFit/>
          </a:bodyPr>
          <a:lstStyle/>
          <a:p>
            <a:pPr algn="l"/>
            <a:r>
              <a:rPr lang="zh-CN" altLang="en-US" sz="2000" b="1">
                <a:solidFill>
                  <a:srgbClr val="0000CC"/>
                </a:solidFill>
                <a:latin typeface="仿宋" panose="02010609060101010101" charset="-122"/>
                <a:ea typeface="仿宋" panose="02010609060101010101" charset="-122"/>
                <a:sym typeface="+mn-ea"/>
              </a:rPr>
              <a:t>打印</a:t>
            </a:r>
            <a:endParaRPr lang="zh-CN" altLang="en-US" sz="2000" b="1">
              <a:solidFill>
                <a:srgbClr val="0000CC"/>
              </a:solidFill>
              <a:latin typeface="仿宋" panose="02010609060101010101" charset="-122"/>
              <a:ea typeface="仿宋" panose="02010609060101010101" charset="-122"/>
              <a:sym typeface="+mn-ea"/>
            </a:endParaRPr>
          </a:p>
        </p:txBody>
      </p:sp>
      <p:grpSp>
        <p:nvGrpSpPr>
          <p:cNvPr id="38" name="Group 4"/>
          <p:cNvGrpSpPr>
            <a:grpSpLocks noChangeAspect="1"/>
          </p:cNvGrpSpPr>
          <p:nvPr/>
        </p:nvGrpSpPr>
        <p:grpSpPr bwMode="auto">
          <a:xfrm>
            <a:off x="666750" y="1765935"/>
            <a:ext cx="381000" cy="446405"/>
            <a:chOff x="1776" y="1776"/>
            <a:chExt cx="64" cy="75"/>
          </a:xfrm>
          <a:solidFill>
            <a:srgbClr val="0E647C"/>
          </a:solidFill>
          <a:effectLst/>
        </p:grpSpPr>
        <p:sp>
          <p:nvSpPr>
            <p:cNvPr id="39"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4" name="Group 4"/>
          <p:cNvGrpSpPr>
            <a:grpSpLocks noChangeAspect="1"/>
          </p:cNvGrpSpPr>
          <p:nvPr/>
        </p:nvGrpSpPr>
        <p:grpSpPr bwMode="auto">
          <a:xfrm>
            <a:off x="666750" y="3316605"/>
            <a:ext cx="381000" cy="446405"/>
            <a:chOff x="1776" y="1776"/>
            <a:chExt cx="64" cy="75"/>
          </a:xfrm>
          <a:solidFill>
            <a:srgbClr val="0E647C"/>
          </a:solidFill>
          <a:effectLst/>
        </p:grpSpPr>
        <p:sp>
          <p:nvSpPr>
            <p:cNvPr id="47"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57" name="组合 56"/>
          <p:cNvGrpSpPr/>
          <p:nvPr/>
        </p:nvGrpSpPr>
        <p:grpSpPr>
          <a:xfrm>
            <a:off x="9975215" y="3599180"/>
            <a:ext cx="1719580" cy="947420"/>
            <a:chOff x="7037" y="2434"/>
            <a:chExt cx="3428" cy="1492"/>
          </a:xfrm>
        </p:grpSpPr>
        <p:sp>
          <p:nvSpPr>
            <p:cNvPr id="58" name="矩形 57"/>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矩形 59"/>
            <p:cNvSpPr/>
            <p:nvPr/>
          </p:nvSpPr>
          <p:spPr>
            <a:xfrm>
              <a:off x="7278" y="2573"/>
              <a:ext cx="2947" cy="1214"/>
            </a:xfrm>
            <a:prstGeom prst="rect">
              <a:avLst/>
            </a:prstGeom>
            <a:blipFill rotWithShape="1">
              <a:blip r:embed="rId7"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文本框 60"/>
          <p:cNvSpPr txBox="1"/>
          <p:nvPr/>
        </p:nvSpPr>
        <p:spPr>
          <a:xfrm>
            <a:off x="10095865" y="3882390"/>
            <a:ext cx="1478280" cy="460375"/>
          </a:xfrm>
          <a:prstGeom prst="rect">
            <a:avLst/>
          </a:prstGeom>
          <a:noFill/>
        </p:spPr>
        <p:txBody>
          <a:bodyPr wrap="square" rtlCol="0">
            <a:spAutoFit/>
          </a:bodyPr>
          <a:lstStyle/>
          <a:p>
            <a:r>
              <a:rPr lang="zh-CN" altLang="en-US" b="1">
                <a:solidFill>
                  <a:srgbClr val="0000CC"/>
                </a:solidFill>
                <a:latin typeface="仿宋" panose="02010609060101010101" charset="-122"/>
                <a:ea typeface="仿宋" panose="02010609060101010101" charset="-122"/>
              </a:rPr>
              <a:t>财务转账</a:t>
            </a:r>
            <a:endParaRPr lang="zh-CN" altLang="en-US" b="1">
              <a:solidFill>
                <a:srgbClr val="0000CC"/>
              </a:solidFill>
              <a:latin typeface="仿宋" panose="02010609060101010101" charset="-122"/>
              <a:ea typeface="仿宋" panose="02010609060101010101" charset="-122"/>
            </a:endParaRPr>
          </a:p>
        </p:txBody>
      </p:sp>
      <p:sp>
        <p:nvSpPr>
          <p:cNvPr id="62" name="下箭头 61"/>
          <p:cNvSpPr/>
          <p:nvPr/>
        </p:nvSpPr>
        <p:spPr>
          <a:xfrm rot="16200000">
            <a:off x="9492615" y="3812540"/>
            <a:ext cx="445135" cy="519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flipV="1">
            <a:off x="-19050" y="664210"/>
            <a:ext cx="12160250" cy="127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7287572" cy="646331"/>
          </a:xfrm>
          <a:prstGeom prst="rect">
            <a:avLst/>
          </a:prstGeom>
          <a:noFill/>
        </p:spPr>
        <p:txBody>
          <a:bodyPr wrap="none" rtlCol="0">
            <a:spAutoFit/>
          </a:bodyPr>
          <a:lstStyle/>
          <a:p>
            <a:r>
              <a:rPr lang="zh-CN" altLang="en-US" sz="1800"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sz="1800" b="1" dirty="0" smtClean="0">
                <a:solidFill>
                  <a:srgbClr val="C00000"/>
                </a:solidFill>
                <a:latin typeface="微软雅黑" panose="020B0503020204020204" pitchFamily="34" charset="-122"/>
                <a:ea typeface="微软雅黑" panose="020B0503020204020204" pitchFamily="34" charset="-122"/>
                <a:sym typeface="+mn-ea"/>
              </a:rPr>
              <a:t>法（试行）</a:t>
            </a:r>
            <a:r>
              <a:rPr lang="en-US" altLang="zh-CN" sz="1800" b="1" dirty="0" smtClean="0">
                <a:solidFill>
                  <a:srgbClr val="C00000"/>
                </a:solidFill>
                <a:latin typeface="微软雅黑" panose="020B0503020204020204" pitchFamily="34" charset="-122"/>
                <a:ea typeface="微软雅黑" panose="020B0503020204020204" pitchFamily="34" charset="-122"/>
                <a:sym typeface="+mn-ea"/>
              </a:rPr>
              <a:t>—         </a:t>
            </a:r>
            <a:r>
              <a:rPr lang="zh-CN" altLang="en-US" sz="1800" dirty="0" smtClean="0">
                <a:solidFill>
                  <a:srgbClr val="0000CC"/>
                </a:solidFill>
                <a:latin typeface="微软雅黑" panose="020B0503020204020204" pitchFamily="34" charset="-122"/>
                <a:ea typeface="微软雅黑" panose="020B0503020204020204" pitchFamily="34" charset="-122"/>
                <a:sym typeface="+mn-ea"/>
              </a:rPr>
              <a:t>科</a:t>
            </a:r>
            <a:r>
              <a:rPr lang="zh-CN" altLang="en-US" sz="1800" dirty="0">
                <a:solidFill>
                  <a:srgbClr val="0000CC"/>
                </a:solidFill>
                <a:latin typeface="微软雅黑" panose="020B0503020204020204" pitchFamily="34" charset="-122"/>
                <a:ea typeface="微软雅黑" panose="020B0503020204020204" pitchFamily="34" charset="-122"/>
                <a:sym typeface="+mn-ea"/>
              </a:rPr>
              <a:t>研项目劳务费管</a:t>
            </a:r>
            <a:r>
              <a:rPr lang="zh-CN" altLang="en-US" sz="1800" dirty="0" smtClean="0">
                <a:solidFill>
                  <a:srgbClr val="0000CC"/>
                </a:solidFill>
                <a:latin typeface="微软雅黑" panose="020B0503020204020204" pitchFamily="34" charset="-122"/>
                <a:ea typeface="微软雅黑" panose="020B0503020204020204" pitchFamily="34" charset="-122"/>
                <a:sym typeface="+mn-ea"/>
              </a:rPr>
              <a:t>理暂行办</a:t>
            </a:r>
            <a:r>
              <a:rPr lang="zh-CN" altLang="en-US" sz="1800" dirty="0">
                <a:solidFill>
                  <a:srgbClr val="0000CC"/>
                </a:solidFill>
                <a:latin typeface="微软雅黑" panose="020B0503020204020204" pitchFamily="34" charset="-122"/>
                <a:ea typeface="微软雅黑" panose="020B0503020204020204" pitchFamily="34" charset="-122"/>
                <a:sym typeface="+mn-ea"/>
              </a:rPr>
              <a:t>法</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sz="1800" b="1" dirty="0">
              <a:solidFill>
                <a:srgbClr val="C0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2" name="椭圆 1"/>
          <p:cNvSpPr/>
          <p:nvPr/>
        </p:nvSpPr>
        <p:spPr>
          <a:xfrm flipH="1">
            <a:off x="5166430" y="218752"/>
            <a:ext cx="275560" cy="275560"/>
          </a:xfrm>
          <a:prstGeom prst="ellipse">
            <a:avLst/>
          </a:prstGeom>
          <a:solidFill>
            <a:srgbClr val="0BAEB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21</a:t>
            </a:r>
            <a:endParaRPr lang="en-US" altLang="zh-CN">
              <a:solidFill>
                <a:schemeClr val="bg1"/>
              </a:solidFill>
            </a:endParaRPr>
          </a:p>
        </p:txBody>
      </p:sp>
      <p:grpSp>
        <p:nvGrpSpPr>
          <p:cNvPr id="90" name="组合 89"/>
          <p:cNvGrpSpPr/>
          <p:nvPr/>
        </p:nvGrpSpPr>
        <p:grpSpPr>
          <a:xfrm>
            <a:off x="1439545" y="1311910"/>
            <a:ext cx="1932940" cy="947420"/>
            <a:chOff x="7037" y="2434"/>
            <a:chExt cx="3428" cy="1492"/>
          </a:xfrm>
        </p:grpSpPr>
        <p:sp>
          <p:nvSpPr>
            <p:cNvPr id="87" name="矩形 86"/>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7278" y="2573"/>
              <a:ext cx="2947" cy="1214"/>
            </a:xfrm>
            <a:prstGeom prst="rect">
              <a:avLst/>
            </a:prstGeom>
            <a:blipFill rotWithShape="1">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1529080" y="1586865"/>
            <a:ext cx="1718945" cy="398780"/>
          </a:xfrm>
          <a:prstGeom prst="rect">
            <a:avLst/>
          </a:prstGeom>
          <a:noFill/>
        </p:spPr>
        <p:txBody>
          <a:bodyPr wrap="square" rtlCol="0">
            <a:spAutoFit/>
          </a:bodyPr>
          <a:lstStyle/>
          <a:p>
            <a:r>
              <a:rPr lang="zh-CN" altLang="en-US" sz="2000" b="1" dirty="0">
                <a:solidFill>
                  <a:srgbClr val="0000CC"/>
                </a:solidFill>
                <a:latin typeface="仿宋" panose="02010609060101010101" charset="-122"/>
                <a:ea typeface="仿宋" panose="02010609060101010101" charset="-122"/>
              </a:rPr>
              <a:t>科</a:t>
            </a:r>
            <a:r>
              <a:rPr lang="zh-CN" altLang="en-US" sz="2000" b="1" dirty="0" smtClean="0">
                <a:solidFill>
                  <a:srgbClr val="0000CC"/>
                </a:solidFill>
                <a:latin typeface="仿宋" panose="02010609060101010101" charset="-122"/>
                <a:ea typeface="仿宋" panose="02010609060101010101" charset="-122"/>
              </a:rPr>
              <a:t>研外事处</a:t>
            </a:r>
            <a:endParaRPr lang="zh-CN" altLang="en-US" sz="2000" b="1" dirty="0">
              <a:solidFill>
                <a:srgbClr val="0000CC"/>
              </a:solidFill>
              <a:latin typeface="仿宋" panose="02010609060101010101" charset="-122"/>
              <a:ea typeface="仿宋" panose="02010609060101010101" charset="-122"/>
            </a:endParaRPr>
          </a:p>
        </p:txBody>
      </p:sp>
      <p:grpSp>
        <p:nvGrpSpPr>
          <p:cNvPr id="45" name="组合 44"/>
          <p:cNvGrpSpPr/>
          <p:nvPr/>
        </p:nvGrpSpPr>
        <p:grpSpPr>
          <a:xfrm>
            <a:off x="1407795" y="2465705"/>
            <a:ext cx="1965325" cy="947420"/>
            <a:chOff x="7037" y="2434"/>
            <a:chExt cx="3428" cy="1492"/>
          </a:xfrm>
        </p:grpSpPr>
        <p:sp>
          <p:nvSpPr>
            <p:cNvPr id="46" name="矩形 45"/>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矩形 47"/>
            <p:cNvSpPr/>
            <p:nvPr/>
          </p:nvSpPr>
          <p:spPr>
            <a:xfrm>
              <a:off x="7278" y="2573"/>
              <a:ext cx="2947" cy="1214"/>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p:cNvSpPr txBox="1"/>
          <p:nvPr/>
        </p:nvSpPr>
        <p:spPr>
          <a:xfrm>
            <a:off x="1575435" y="2769870"/>
            <a:ext cx="1843405" cy="398780"/>
          </a:xfrm>
          <a:prstGeom prst="rect">
            <a:avLst/>
          </a:prstGeom>
          <a:noFill/>
        </p:spPr>
        <p:txBody>
          <a:bodyPr wrap="square" rtlCol="0">
            <a:spAutoFit/>
          </a:bodyPr>
          <a:lstStyle/>
          <a:p>
            <a:r>
              <a:rPr lang="zh-CN" altLang="en-US" sz="2000" b="1" dirty="0" smtClean="0">
                <a:solidFill>
                  <a:srgbClr val="0000CC"/>
                </a:solidFill>
                <a:latin typeface="仿宋" panose="02010609060101010101" charset="-122"/>
                <a:ea typeface="仿宋" panose="02010609060101010101" charset="-122"/>
              </a:rPr>
              <a:t>组织人事处</a:t>
            </a:r>
            <a:endParaRPr lang="zh-CN" altLang="en-US" sz="2000" b="1" dirty="0">
              <a:solidFill>
                <a:srgbClr val="0000CC"/>
              </a:solidFill>
              <a:latin typeface="仿宋" panose="02010609060101010101" charset="-122"/>
              <a:ea typeface="仿宋" panose="02010609060101010101" charset="-122"/>
            </a:endParaRPr>
          </a:p>
        </p:txBody>
      </p:sp>
      <p:grpSp>
        <p:nvGrpSpPr>
          <p:cNvPr id="38" name="Group 4"/>
          <p:cNvGrpSpPr>
            <a:grpSpLocks noChangeAspect="1"/>
          </p:cNvGrpSpPr>
          <p:nvPr/>
        </p:nvGrpSpPr>
        <p:grpSpPr bwMode="auto">
          <a:xfrm>
            <a:off x="935355" y="1508125"/>
            <a:ext cx="381000" cy="446405"/>
            <a:chOff x="1776" y="1776"/>
            <a:chExt cx="64" cy="75"/>
          </a:xfrm>
          <a:solidFill>
            <a:srgbClr val="0E647C"/>
          </a:solidFill>
          <a:effectLst/>
        </p:grpSpPr>
        <p:sp>
          <p:nvSpPr>
            <p:cNvPr id="39"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0"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2"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43"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44" name="Group 4"/>
          <p:cNvGrpSpPr>
            <a:grpSpLocks noChangeAspect="1"/>
          </p:cNvGrpSpPr>
          <p:nvPr/>
        </p:nvGrpSpPr>
        <p:grpSpPr bwMode="auto">
          <a:xfrm>
            <a:off x="944245" y="2597150"/>
            <a:ext cx="381000" cy="446405"/>
            <a:chOff x="1776" y="1776"/>
            <a:chExt cx="64" cy="75"/>
          </a:xfrm>
          <a:solidFill>
            <a:srgbClr val="0E647C"/>
          </a:solidFill>
          <a:effectLst/>
        </p:grpSpPr>
        <p:sp>
          <p:nvSpPr>
            <p:cNvPr id="47"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2"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5"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56"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19" name="组合 18"/>
          <p:cNvGrpSpPr/>
          <p:nvPr/>
        </p:nvGrpSpPr>
        <p:grpSpPr>
          <a:xfrm>
            <a:off x="1416685" y="3603625"/>
            <a:ext cx="1956435" cy="947420"/>
            <a:chOff x="7037" y="2434"/>
            <a:chExt cx="3428" cy="1492"/>
          </a:xfrm>
        </p:grpSpPr>
        <p:sp>
          <p:nvSpPr>
            <p:cNvPr id="21" name="矩形 20"/>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7278" y="2573"/>
              <a:ext cx="2947" cy="1214"/>
            </a:xfrm>
            <a:prstGeom prst="rect">
              <a:avLst/>
            </a:prstGeom>
            <a:blipFill rotWithShape="1">
              <a:blip r:embed="rId5"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9" name="文本框 48"/>
          <p:cNvSpPr txBox="1"/>
          <p:nvPr/>
        </p:nvSpPr>
        <p:spPr>
          <a:xfrm>
            <a:off x="1687195" y="3940810"/>
            <a:ext cx="1398905" cy="398780"/>
          </a:xfrm>
          <a:prstGeom prst="rect">
            <a:avLst/>
          </a:prstGeom>
          <a:noFill/>
        </p:spPr>
        <p:txBody>
          <a:bodyPr wrap="square" rtlCol="0">
            <a:spAutoFit/>
          </a:bodyPr>
          <a:lstStyle/>
          <a:p>
            <a:r>
              <a:rPr lang="zh-CN" altLang="en-US" sz="2000" b="1" dirty="0">
                <a:solidFill>
                  <a:srgbClr val="0000CC"/>
                </a:solidFill>
                <a:latin typeface="仿宋" panose="02010609060101010101" charset="-122"/>
                <a:ea typeface="仿宋" panose="02010609060101010101" charset="-122"/>
              </a:rPr>
              <a:t>二</a:t>
            </a:r>
            <a:r>
              <a:rPr lang="zh-CN" altLang="en-US" sz="2000" b="1" dirty="0" smtClean="0">
                <a:solidFill>
                  <a:srgbClr val="0000CC"/>
                </a:solidFill>
                <a:latin typeface="仿宋" panose="02010609060101010101" charset="-122"/>
                <a:ea typeface="仿宋" panose="02010609060101010101" charset="-122"/>
              </a:rPr>
              <a:t>级单位</a:t>
            </a:r>
            <a:endParaRPr lang="zh-CN" altLang="en-US" sz="2000" b="1" dirty="0">
              <a:solidFill>
                <a:srgbClr val="0000CC"/>
              </a:solidFill>
              <a:latin typeface="仿宋" panose="02010609060101010101" charset="-122"/>
              <a:ea typeface="仿宋" panose="02010609060101010101" charset="-122"/>
            </a:endParaRPr>
          </a:p>
        </p:txBody>
      </p:sp>
      <p:grpSp>
        <p:nvGrpSpPr>
          <p:cNvPr id="51" name="组合 50"/>
          <p:cNvGrpSpPr/>
          <p:nvPr/>
        </p:nvGrpSpPr>
        <p:grpSpPr>
          <a:xfrm>
            <a:off x="1400810" y="4695825"/>
            <a:ext cx="1972310" cy="947420"/>
            <a:chOff x="7037" y="2434"/>
            <a:chExt cx="3428" cy="1492"/>
          </a:xfrm>
        </p:grpSpPr>
        <p:sp>
          <p:nvSpPr>
            <p:cNvPr id="53" name="矩形 52"/>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矩形 53"/>
            <p:cNvSpPr/>
            <p:nvPr/>
          </p:nvSpPr>
          <p:spPr>
            <a:xfrm>
              <a:off x="7278" y="2573"/>
              <a:ext cx="2947" cy="1214"/>
            </a:xfrm>
            <a:prstGeom prst="rect">
              <a:avLst/>
            </a:prstGeom>
            <a:blipFill rotWithShape="1">
              <a:blip r:embed="rId6"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文本框 62"/>
          <p:cNvSpPr txBox="1"/>
          <p:nvPr/>
        </p:nvSpPr>
        <p:spPr>
          <a:xfrm>
            <a:off x="1812380" y="4970871"/>
            <a:ext cx="1032419" cy="398780"/>
          </a:xfrm>
          <a:prstGeom prst="rect">
            <a:avLst/>
          </a:prstGeom>
          <a:noFill/>
        </p:spPr>
        <p:txBody>
          <a:bodyPr wrap="square" rtlCol="0">
            <a:spAutoFit/>
          </a:bodyPr>
          <a:lstStyle/>
          <a:p>
            <a:r>
              <a:rPr lang="zh-CN" altLang="en-US" sz="2000" b="1" dirty="0">
                <a:solidFill>
                  <a:srgbClr val="0000CC"/>
                </a:solidFill>
                <a:latin typeface="仿宋" panose="02010609060101010101" charset="-122"/>
                <a:ea typeface="仿宋" panose="02010609060101010101" charset="-122"/>
              </a:rPr>
              <a:t>财</a:t>
            </a:r>
            <a:r>
              <a:rPr lang="zh-CN" altLang="en-US" sz="2000" b="1" dirty="0" smtClean="0">
                <a:solidFill>
                  <a:srgbClr val="0000CC"/>
                </a:solidFill>
                <a:latin typeface="仿宋" panose="02010609060101010101" charset="-122"/>
                <a:ea typeface="仿宋" panose="02010609060101010101" charset="-122"/>
              </a:rPr>
              <a:t>务处</a:t>
            </a:r>
            <a:endParaRPr lang="zh-CN" altLang="en-US" sz="2000" b="1" dirty="0">
              <a:solidFill>
                <a:srgbClr val="0000CC"/>
              </a:solidFill>
              <a:latin typeface="仿宋" panose="02010609060101010101" charset="-122"/>
              <a:ea typeface="仿宋" panose="02010609060101010101" charset="-122"/>
            </a:endParaRPr>
          </a:p>
        </p:txBody>
      </p:sp>
      <p:grpSp>
        <p:nvGrpSpPr>
          <p:cNvPr id="64" name="Group 4"/>
          <p:cNvGrpSpPr>
            <a:grpSpLocks noChangeAspect="1"/>
          </p:cNvGrpSpPr>
          <p:nvPr/>
        </p:nvGrpSpPr>
        <p:grpSpPr bwMode="auto">
          <a:xfrm>
            <a:off x="926465" y="3768090"/>
            <a:ext cx="381000" cy="446405"/>
            <a:chOff x="1776" y="1776"/>
            <a:chExt cx="64" cy="75"/>
          </a:xfrm>
          <a:solidFill>
            <a:srgbClr val="0E647C"/>
          </a:solidFill>
          <a:effectLst/>
        </p:grpSpPr>
        <p:sp>
          <p:nvSpPr>
            <p:cNvPr id="65"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6"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7"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8"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69" name="Group 4"/>
          <p:cNvGrpSpPr>
            <a:grpSpLocks noChangeAspect="1"/>
          </p:cNvGrpSpPr>
          <p:nvPr/>
        </p:nvGrpSpPr>
        <p:grpSpPr bwMode="auto">
          <a:xfrm>
            <a:off x="917575" y="4860290"/>
            <a:ext cx="381000" cy="446405"/>
            <a:chOff x="1776" y="1776"/>
            <a:chExt cx="64" cy="75"/>
          </a:xfrm>
          <a:solidFill>
            <a:srgbClr val="0E647C"/>
          </a:solidFill>
          <a:effectLst/>
        </p:grpSpPr>
        <p:sp>
          <p:nvSpPr>
            <p:cNvPr id="70" name="Freeform 5"/>
            <p:cNvSpPr/>
            <p:nvPr/>
          </p:nvSpPr>
          <p:spPr bwMode="auto">
            <a:xfrm>
              <a:off x="1795" y="1779"/>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1" name="Freeform 6"/>
            <p:cNvSpPr/>
            <p:nvPr/>
          </p:nvSpPr>
          <p:spPr bwMode="auto">
            <a:xfrm>
              <a:off x="1776" y="1810"/>
              <a:ext cx="64" cy="41"/>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2" name="Freeform 7"/>
            <p:cNvSpPr/>
            <p:nvPr/>
          </p:nvSpPr>
          <p:spPr bwMode="auto">
            <a:xfrm>
              <a:off x="1795" y="1776"/>
              <a:ext cx="29" cy="26"/>
            </a:xfrm>
            <a:custGeom>
              <a:avLst/>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73" name="Freeform 8"/>
            <p:cNvSpPr/>
            <p:nvPr/>
          </p:nvSpPr>
          <p:spPr bwMode="auto">
            <a:xfrm>
              <a:off x="1776" y="1807"/>
              <a:ext cx="64" cy="42"/>
            </a:xfrm>
            <a:custGeom>
              <a:avLst/>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100" name="文本框 99"/>
          <p:cNvSpPr txBox="1"/>
          <p:nvPr/>
        </p:nvSpPr>
        <p:spPr>
          <a:xfrm>
            <a:off x="3709670" y="2769870"/>
            <a:ext cx="8005445" cy="398780"/>
          </a:xfrm>
          <a:prstGeom prst="rect">
            <a:avLst/>
          </a:prstGeom>
          <a:noFill/>
          <a:ln w="9525">
            <a:noFill/>
          </a:ln>
        </p:spPr>
        <p:txBody>
          <a:bodyPr wrap="square">
            <a:spAutoFit/>
          </a:bodyPr>
          <a:lstStyle/>
          <a:p>
            <a:pPr marL="0"/>
            <a:r>
              <a:rPr lang="zh-CN" altLang="en-US" sz="2000" b="1">
                <a:latin typeface="仿宋" panose="02010609060101010101" charset="-122"/>
                <a:ea typeface="仿宋" panose="02010609060101010101" charset="-122"/>
              </a:rPr>
              <a:t>应做好非事业编制人员聘用合同（协议）及薪酬发放的审批工作。</a:t>
            </a:r>
            <a:endParaRPr lang="zh-CN" altLang="en-US" sz="2000" b="1">
              <a:latin typeface="仿宋" panose="02010609060101010101" charset="-122"/>
              <a:ea typeface="仿宋" panose="02010609060101010101" charset="-122"/>
            </a:endParaRPr>
          </a:p>
        </p:txBody>
      </p:sp>
      <p:sp>
        <p:nvSpPr>
          <p:cNvPr id="74" name="文本框 73"/>
          <p:cNvSpPr txBox="1"/>
          <p:nvPr/>
        </p:nvSpPr>
        <p:spPr>
          <a:xfrm>
            <a:off x="3709670" y="4784090"/>
            <a:ext cx="8128000" cy="706755"/>
          </a:xfrm>
          <a:prstGeom prst="rect">
            <a:avLst/>
          </a:prstGeom>
          <a:noFill/>
          <a:ln w="9525">
            <a:noFill/>
          </a:ln>
        </p:spPr>
        <p:txBody>
          <a:bodyPr wrap="square">
            <a:spAutoFit/>
          </a:bodyPr>
          <a:lstStyle/>
          <a:p>
            <a:pPr marL="0"/>
            <a:r>
              <a:rPr lang="zh-CN" altLang="en-US" sz="2000" b="1">
                <a:latin typeface="仿宋" panose="02010609060101010101" charset="-122"/>
                <a:ea typeface="仿宋" panose="02010609060101010101" charset="-122"/>
              </a:rPr>
              <a:t>应确保科研项目劳务费的及时发放，原则上应全部通过银行卡发放，并按规定代扣代缴个人所得税。</a:t>
            </a:r>
            <a:endParaRPr lang="zh-CN" altLang="en-US" sz="2000" b="1">
              <a:latin typeface="仿宋" panose="02010609060101010101" charset="-122"/>
              <a:ea typeface="仿宋" panose="02010609060101010101" charset="-122"/>
            </a:endParaRPr>
          </a:p>
        </p:txBody>
      </p:sp>
      <p:cxnSp>
        <p:nvCxnSpPr>
          <p:cNvPr id="75" name="直接连接符 74"/>
          <p:cNvCxnSpPr/>
          <p:nvPr/>
        </p:nvCxnSpPr>
        <p:spPr>
          <a:xfrm>
            <a:off x="3618230" y="846455"/>
            <a:ext cx="14605" cy="5460365"/>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3709670" y="3816985"/>
            <a:ext cx="8051165" cy="398780"/>
          </a:xfrm>
          <a:prstGeom prst="rect">
            <a:avLst/>
          </a:prstGeom>
          <a:noFill/>
          <a:ln w="9525">
            <a:noFill/>
          </a:ln>
        </p:spPr>
        <p:txBody>
          <a:bodyPr wrap="square">
            <a:spAutoFit/>
          </a:bodyPr>
          <a:lstStyle/>
          <a:p>
            <a:pPr marL="0" indent="0"/>
            <a:r>
              <a:rPr lang="zh-CN" altLang="en-US" sz="2000" b="1">
                <a:latin typeface="仿宋" panose="02010609060101010101" charset="-122"/>
                <a:ea typeface="仿宋" panose="02010609060101010101" charset="-122"/>
              </a:rPr>
              <a:t>应强化科研项目劳务费发放的监督检查工作，发现问题及时处理。</a:t>
            </a:r>
            <a:endParaRPr lang="zh-CN" altLang="en-US" sz="2000" b="1">
              <a:latin typeface="仿宋" panose="02010609060101010101" charset="-122"/>
              <a:ea typeface="仿宋" panose="02010609060101010101" charset="-122"/>
            </a:endParaRPr>
          </a:p>
        </p:txBody>
      </p:sp>
      <p:sp>
        <p:nvSpPr>
          <p:cNvPr id="77" name="文本框 76"/>
          <p:cNvSpPr txBox="1"/>
          <p:nvPr/>
        </p:nvSpPr>
        <p:spPr>
          <a:xfrm>
            <a:off x="3709670" y="1647825"/>
            <a:ext cx="5704840" cy="398780"/>
          </a:xfrm>
          <a:prstGeom prst="rect">
            <a:avLst/>
          </a:prstGeom>
          <a:noFill/>
          <a:ln w="9525">
            <a:noFill/>
          </a:ln>
        </p:spPr>
        <p:txBody>
          <a:bodyPr wrap="square">
            <a:spAutoFit/>
          </a:bodyPr>
          <a:lstStyle/>
          <a:p>
            <a:pPr marL="0" indent="0"/>
            <a:r>
              <a:rPr lang="zh-CN" altLang="en-US" sz="2000" b="1">
                <a:latin typeface="仿宋" panose="02010609060101010101" charset="-122"/>
                <a:ea typeface="仿宋" panose="02010609060101010101" charset="-122"/>
              </a:rPr>
              <a:t>应做好科研项目劳务费预算的编制指导工作。</a:t>
            </a:r>
            <a:endParaRPr lang="zh-CN" altLang="en-US"/>
          </a:p>
        </p:txBody>
      </p:sp>
    </p:spTree>
  </p:cSld>
  <p:clrMapOvr>
    <a:masterClrMapping/>
  </p:clrMapOvr>
  <p:transition>
    <p:pull/>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701681" y="0"/>
            <a:ext cx="0" cy="685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lowchart: Decision 78"/>
          <p:cNvSpPr/>
          <p:nvPr/>
        </p:nvSpPr>
        <p:spPr>
          <a:xfrm>
            <a:off x="792403" y="1666511"/>
            <a:ext cx="1833705" cy="1833705"/>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63" name="Flowchart: Decision 79"/>
          <p:cNvSpPr/>
          <p:nvPr/>
        </p:nvSpPr>
        <p:spPr>
          <a:xfrm>
            <a:off x="792403" y="1946885"/>
            <a:ext cx="1833705" cy="1833705"/>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94" name="TextBox 93"/>
          <p:cNvSpPr txBox="1"/>
          <p:nvPr/>
        </p:nvSpPr>
        <p:spPr>
          <a:xfrm>
            <a:off x="1317612" y="2530482"/>
            <a:ext cx="768350" cy="666115"/>
          </a:xfrm>
          <a:prstGeom prst="rect">
            <a:avLst/>
          </a:prstGeom>
          <a:noFill/>
        </p:spPr>
        <p:txBody>
          <a:bodyPr wrap="none" rtlCol="0">
            <a:spAutoFit/>
          </a:bodyPr>
          <a:lstStyle/>
          <a:p>
            <a:r>
              <a:rPr lang="en-US" altLang="zh-CN" sz="3735" b="1" dirty="0">
                <a:solidFill>
                  <a:srgbClr val="C00000"/>
                </a:solidFill>
                <a:latin typeface="微软雅黑" panose="020B0503020204020204" pitchFamily="34" charset="-122"/>
                <a:ea typeface="微软雅黑" panose="020B0503020204020204" pitchFamily="34" charset="-122"/>
              </a:rPr>
              <a:t>01</a:t>
            </a:r>
            <a:endParaRPr lang="en-US" altLang="zh-CN" sz="3735" b="1" dirty="0">
              <a:solidFill>
                <a:srgbClr val="C0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829349" y="2728351"/>
            <a:ext cx="4493538" cy="461665"/>
          </a:xfrm>
          <a:prstGeom prst="rect">
            <a:avLst/>
          </a:prstGeom>
          <a:noFill/>
        </p:spPr>
        <p:txBody>
          <a:bodyPr wrap="none" rtlCol="0">
            <a:spAutoFit/>
          </a:bodyPr>
          <a:lstStyle/>
          <a:p>
            <a:pPr algn="l"/>
            <a:r>
              <a:rPr lang="zh-CN" altLang="en-US" b="1" dirty="0">
                <a:solidFill>
                  <a:srgbClr val="C00000"/>
                </a:solidFill>
                <a:latin typeface="微软雅黑" panose="020B0503020204020204" pitchFamily="34" charset="-122"/>
                <a:ea typeface="微软雅黑" panose="020B0503020204020204" pitchFamily="34" charset="-122"/>
              </a:rPr>
              <a:t>纵向科研经费管理办</a:t>
            </a:r>
            <a:r>
              <a:rPr lang="zh-CN" altLang="en-US" b="1" dirty="0" smtClean="0">
                <a:solidFill>
                  <a:srgbClr val="C00000"/>
                </a:solidFill>
                <a:latin typeface="微软雅黑" panose="020B0503020204020204" pitchFamily="34" charset="-122"/>
                <a:ea typeface="微软雅黑" panose="020B0503020204020204" pitchFamily="34" charset="-122"/>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664335" y="3822065"/>
            <a:ext cx="10266045" cy="5715"/>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flipH="1">
            <a:off x="517162" y="2940997"/>
            <a:ext cx="275560" cy="275560"/>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58" name="椭圆 157"/>
          <p:cNvSpPr/>
          <p:nvPr/>
        </p:nvSpPr>
        <p:spPr>
          <a:xfrm flipH="1">
            <a:off x="1099731" y="3500258"/>
            <a:ext cx="564741" cy="564743"/>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60" name="椭圆 159"/>
          <p:cNvSpPr/>
          <p:nvPr/>
        </p:nvSpPr>
        <p:spPr>
          <a:xfrm flipH="1">
            <a:off x="2002155" y="1950085"/>
            <a:ext cx="230505" cy="213360"/>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pic>
        <p:nvPicPr>
          <p:cNvPr id="23" name="图片 22" descr="图片1"/>
          <p:cNvPicPr>
            <a:picLocks noChangeAspect="1"/>
          </p:cNvPicPr>
          <p:nvPr/>
        </p:nvPicPr>
        <p:blipFill>
          <a:blip r:embed="rId1" cstate="print"/>
          <a:stretch>
            <a:fillRect/>
          </a:stretch>
        </p:blipFill>
        <p:spPr>
          <a:xfrm>
            <a:off x="9670415" y="0"/>
            <a:ext cx="2521585" cy="2120900"/>
          </a:xfrm>
          <a:prstGeom prst="rect">
            <a:avLst/>
          </a:prstGeom>
        </p:spPr>
      </p:pic>
      <p:pic>
        <p:nvPicPr>
          <p:cNvPr id="16" name="图片 15" descr="图片2"/>
          <p:cNvPicPr>
            <a:picLocks noChangeAspect="1"/>
          </p:cNvPicPr>
          <p:nvPr/>
        </p:nvPicPr>
        <p:blipFill>
          <a:blip r:embed="rId2"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3" cstate="print"/>
          <a:srcRect t="24561" b="36881"/>
          <a:stretch>
            <a:fillRect/>
          </a:stretch>
        </p:blipFill>
        <p:spPr>
          <a:xfrm>
            <a:off x="8694420" y="6089015"/>
            <a:ext cx="3736975" cy="465455"/>
          </a:xfrm>
          <a:prstGeom prst="rect">
            <a:avLst/>
          </a:prstGeom>
        </p:spPr>
      </p:pic>
      <p:sp>
        <p:nvSpPr>
          <p:cNvPr id="18" name="文本框 17"/>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22</a:t>
            </a:r>
            <a:endParaRPr lang="en-US" altLang="zh-CN">
              <a:solidFill>
                <a:schemeClr val="bg1"/>
              </a:solidFill>
            </a:endParaRPr>
          </a:p>
        </p:txBody>
      </p:sp>
      <p:sp>
        <p:nvSpPr>
          <p:cNvPr id="40" name="TextBox 39"/>
          <p:cNvSpPr txBox="1"/>
          <p:nvPr/>
        </p:nvSpPr>
        <p:spPr>
          <a:xfrm>
            <a:off x="3442305" y="3081951"/>
            <a:ext cx="8392041" cy="707886"/>
          </a:xfrm>
          <a:prstGeom prst="rect">
            <a:avLst/>
          </a:prstGeom>
          <a:noFill/>
        </p:spPr>
        <p:txBody>
          <a:bodyPr wrap="none" rtlCol="0">
            <a:spAutoFit/>
          </a:bodyPr>
          <a:lstStyle/>
          <a:p>
            <a:pPr algn="l"/>
            <a:r>
              <a:rPr lang="zh-CN" altLang="en-US" sz="4000" dirty="0">
                <a:solidFill>
                  <a:srgbClr val="0000CC"/>
                </a:solidFill>
                <a:latin typeface="微软雅黑" panose="020B0503020204020204" pitchFamily="34" charset="-122"/>
                <a:ea typeface="微软雅黑" panose="020B0503020204020204" pitchFamily="34" charset="-122"/>
                <a:sym typeface="+mn-ea"/>
              </a:rPr>
              <a:t>纵向科研经费间接费用管</a:t>
            </a:r>
            <a:r>
              <a:rPr lang="zh-CN" altLang="en-US" sz="4000" dirty="0" smtClean="0">
                <a:solidFill>
                  <a:srgbClr val="0000CC"/>
                </a:solidFill>
                <a:latin typeface="微软雅黑" panose="020B0503020204020204" pitchFamily="34" charset="-122"/>
                <a:ea typeface="微软雅黑" panose="020B0503020204020204" pitchFamily="34" charset="-122"/>
                <a:sym typeface="+mn-ea"/>
              </a:rPr>
              <a:t>理暂行办</a:t>
            </a:r>
            <a:r>
              <a:rPr lang="zh-CN" altLang="en-US" sz="4000" dirty="0">
                <a:solidFill>
                  <a:srgbClr val="0000CC"/>
                </a:solidFill>
                <a:latin typeface="微软雅黑" panose="020B0503020204020204" pitchFamily="34" charset="-122"/>
                <a:ea typeface="微软雅黑" panose="020B0503020204020204" pitchFamily="34" charset="-122"/>
                <a:sym typeface="+mn-ea"/>
              </a:rPr>
              <a:t>法</a:t>
            </a:r>
            <a:endParaRPr lang="zh-CN" altLang="en-US" sz="28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3130015" y="3258224"/>
            <a:ext cx="275560" cy="275560"/>
          </a:xfrm>
          <a:prstGeom prst="ellipse">
            <a:avLst/>
          </a:prstGeom>
          <a:solidFill>
            <a:srgbClr val="0BAEB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Tree>
  </p:cSld>
  <p:clrMapOvr>
    <a:masterClrMapping/>
  </p:clrMapOvr>
  <p:transition>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V="1">
            <a:off x="-19050" y="664210"/>
            <a:ext cx="12160250" cy="127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650"/>
            <a:ext cx="3736975" cy="465455"/>
          </a:xfrm>
          <a:prstGeom prst="rect">
            <a:avLst/>
          </a:prstGeom>
        </p:spPr>
      </p:pic>
      <p:sp>
        <p:nvSpPr>
          <p:cNvPr id="3" name="文本框 2"/>
          <p:cNvSpPr txBox="1"/>
          <p:nvPr/>
        </p:nvSpPr>
        <p:spPr>
          <a:xfrm>
            <a:off x="1439545" y="201295"/>
            <a:ext cx="7773282" cy="646331"/>
          </a:xfrm>
          <a:prstGeom prst="rect">
            <a:avLst/>
          </a:prstGeom>
          <a:noFill/>
        </p:spPr>
        <p:txBody>
          <a:bodyPr wrap="none" rtlCol="0">
            <a:spAutoFit/>
          </a:bodyPr>
          <a:lstStyle/>
          <a:p>
            <a:r>
              <a:rPr lang="zh-CN" altLang="en-US" sz="1800"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sz="1800" b="1" dirty="0" smtClean="0">
                <a:solidFill>
                  <a:srgbClr val="C00000"/>
                </a:solidFill>
                <a:latin typeface="微软雅黑" panose="020B0503020204020204" pitchFamily="34" charset="-122"/>
                <a:ea typeface="微软雅黑" panose="020B0503020204020204" pitchFamily="34" charset="-122"/>
                <a:sym typeface="+mn-ea"/>
              </a:rPr>
              <a:t>法（试行）</a:t>
            </a:r>
            <a:r>
              <a:rPr lang="en-US" altLang="zh-CN" sz="1800" b="1" dirty="0" smtClean="0">
                <a:solidFill>
                  <a:srgbClr val="C00000"/>
                </a:solidFill>
                <a:latin typeface="微软雅黑" panose="020B0503020204020204" pitchFamily="34" charset="-122"/>
                <a:ea typeface="微软雅黑" panose="020B0503020204020204" pitchFamily="34" charset="-122"/>
                <a:sym typeface="+mn-ea"/>
              </a:rPr>
              <a:t>—      </a:t>
            </a:r>
            <a:r>
              <a:rPr lang="zh-CN" altLang="en-US" sz="1800" dirty="0">
                <a:solidFill>
                  <a:srgbClr val="0000CC"/>
                </a:solidFill>
                <a:latin typeface="微软雅黑" panose="020B0503020204020204" pitchFamily="34" charset="-122"/>
                <a:ea typeface="微软雅黑" panose="020B0503020204020204" pitchFamily="34" charset="-122"/>
                <a:sym typeface="+mn-ea"/>
              </a:rPr>
              <a:t>纵向科研经费间接费用管</a:t>
            </a:r>
            <a:r>
              <a:rPr lang="zh-CN" altLang="en-US" sz="1800" dirty="0" smtClean="0">
                <a:solidFill>
                  <a:srgbClr val="0000CC"/>
                </a:solidFill>
                <a:latin typeface="微软雅黑" panose="020B0503020204020204" pitchFamily="34" charset="-122"/>
                <a:ea typeface="微软雅黑" panose="020B0503020204020204" pitchFamily="34" charset="-122"/>
                <a:sym typeface="+mn-ea"/>
              </a:rPr>
              <a:t>理暂行办</a:t>
            </a:r>
            <a:r>
              <a:rPr lang="zh-CN" altLang="en-US" sz="1800" dirty="0">
                <a:solidFill>
                  <a:srgbClr val="0000CC"/>
                </a:solidFill>
                <a:latin typeface="微软雅黑" panose="020B0503020204020204" pitchFamily="34" charset="-122"/>
                <a:ea typeface="微软雅黑" panose="020B0503020204020204" pitchFamily="34" charset="-122"/>
                <a:sym typeface="+mn-ea"/>
              </a:rPr>
              <a:t>法</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4968240" y="494030"/>
            <a:ext cx="3658235" cy="460375"/>
          </a:xfrm>
          <a:prstGeom prst="rect">
            <a:avLst/>
          </a:prstGeom>
          <a:noFill/>
          <a:ln w="9525">
            <a:noFill/>
          </a:ln>
        </p:spPr>
        <p:txBody>
          <a:bodyPr wrap="square">
            <a:spAutoFit/>
          </a:bodyPr>
          <a:lstStyle/>
          <a:p>
            <a:pPr marL="0" indent="0" algn="ctr"/>
            <a:r>
              <a:rPr lang="zh-CN" altLang="en-US" b="1">
                <a:latin typeface="楷体" panose="02010609060101010101" charset="-122"/>
                <a:ea typeface="楷体" panose="02010609060101010101" charset="-122"/>
                <a:cs typeface="宋体" panose="02010600030101010101" pitchFamily="2" charset="-122"/>
              </a:rPr>
              <a:t> </a:t>
            </a:r>
            <a:endParaRPr lang="zh-CN" altLang="en-US" b="1">
              <a:latin typeface="楷体" panose="02010609060101010101" charset="-122"/>
              <a:ea typeface="楷体" panose="02010609060101010101" charset="-122"/>
              <a:cs typeface="宋体" panose="02010600030101010101" pitchFamily="2"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2" name="椭圆 1"/>
          <p:cNvSpPr/>
          <p:nvPr/>
        </p:nvSpPr>
        <p:spPr>
          <a:xfrm flipH="1">
            <a:off x="5050336" y="247781"/>
            <a:ext cx="275560" cy="275560"/>
          </a:xfrm>
          <a:prstGeom prst="ellipse">
            <a:avLst/>
          </a:prstGeom>
          <a:solidFill>
            <a:srgbClr val="0BAEB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23</a:t>
            </a:r>
            <a:endParaRPr lang="en-US" altLang="zh-CN">
              <a:solidFill>
                <a:schemeClr val="bg1"/>
              </a:solidFill>
            </a:endParaRPr>
          </a:p>
        </p:txBody>
      </p:sp>
      <p:pic>
        <p:nvPicPr>
          <p:cNvPr id="4" name="图片 3"/>
          <p:cNvPicPr>
            <a:picLocks noChangeAspect="1"/>
          </p:cNvPicPr>
          <p:nvPr/>
        </p:nvPicPr>
        <p:blipFill>
          <a:blip r:embed="rId3" cstate="print"/>
          <a:stretch>
            <a:fillRect/>
          </a:stretch>
        </p:blipFill>
        <p:spPr>
          <a:xfrm>
            <a:off x="3850640" y="1809750"/>
            <a:ext cx="8290560" cy="4010660"/>
          </a:xfrm>
          <a:prstGeom prst="rect">
            <a:avLst/>
          </a:prstGeom>
        </p:spPr>
      </p:pic>
      <p:sp>
        <p:nvSpPr>
          <p:cNvPr id="5" name="文本框 4"/>
          <p:cNvSpPr txBox="1"/>
          <p:nvPr/>
        </p:nvSpPr>
        <p:spPr>
          <a:xfrm>
            <a:off x="309880" y="2591435"/>
            <a:ext cx="3114675" cy="2922905"/>
          </a:xfrm>
          <a:prstGeom prst="rect">
            <a:avLst/>
          </a:prstGeom>
          <a:noFill/>
          <a:ln w="9525">
            <a:noFill/>
          </a:ln>
        </p:spPr>
        <p:txBody>
          <a:bodyPr wrap="square">
            <a:spAutoFit/>
          </a:bodyPr>
          <a:lstStyle/>
          <a:p>
            <a:pPr marL="0" algn="l"/>
            <a:r>
              <a:rPr lang="zh-CN" altLang="en-US" b="1">
                <a:solidFill>
                  <a:schemeClr val="accent5"/>
                </a:solidFill>
                <a:latin typeface="仿宋" panose="02010609060101010101" charset="-122"/>
                <a:ea typeface="仿宋" panose="02010609060101010101" charset="-122"/>
                <a:sym typeface="+mn-ea"/>
              </a:rPr>
              <a:t>间接费用</a:t>
            </a:r>
            <a:r>
              <a:rPr lang="zh-CN" altLang="en-US" sz="2000" b="1">
                <a:latin typeface="仿宋" panose="02010609060101010101" charset="-122"/>
                <a:ea typeface="仿宋" panose="02010609060101010101" charset="-122"/>
              </a:rPr>
              <a:t>是指项目承担单位在研究过程中发生的无法在直接费用中列支的相关费用。主要包括项目承担单位为项目研究提供的现有仪器设备及房屋，水、电、气、暖消耗，有关管理费用的补助支出，以及绩效支出等。</a:t>
            </a:r>
            <a:endParaRPr lang="zh-CN" altLang="en-US" sz="2000" b="1">
              <a:latin typeface="仿宋" panose="02010609060101010101" charset="-122"/>
              <a:ea typeface="仿宋" panose="02010609060101010101" charset="-122"/>
            </a:endParaRPr>
          </a:p>
        </p:txBody>
      </p:sp>
      <p:cxnSp>
        <p:nvCxnSpPr>
          <p:cNvPr id="75" name="直接连接符 74"/>
          <p:cNvCxnSpPr/>
          <p:nvPr/>
        </p:nvCxnSpPr>
        <p:spPr>
          <a:xfrm>
            <a:off x="3663950" y="1123950"/>
            <a:ext cx="14605" cy="5460365"/>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pic>
        <p:nvPicPr>
          <p:cNvPr id="6" name="图片 5" descr="1645453956-24"/>
          <p:cNvPicPr>
            <a:picLocks noChangeAspect="1"/>
          </p:cNvPicPr>
          <p:nvPr/>
        </p:nvPicPr>
        <p:blipFill>
          <a:blip r:embed="rId4" cstate="print"/>
          <a:stretch>
            <a:fillRect/>
          </a:stretch>
        </p:blipFill>
        <p:spPr>
          <a:xfrm>
            <a:off x="177165" y="1661160"/>
            <a:ext cx="685800" cy="685800"/>
          </a:xfrm>
          <a:prstGeom prst="rect">
            <a:avLst/>
          </a:prstGeom>
        </p:spPr>
      </p:pic>
      <p:pic>
        <p:nvPicPr>
          <p:cNvPr id="7" name="图片 6" descr="1645453956-24"/>
          <p:cNvPicPr>
            <a:picLocks noChangeAspect="1"/>
          </p:cNvPicPr>
          <p:nvPr/>
        </p:nvPicPr>
        <p:blipFill>
          <a:blip r:embed="rId4" cstate="print"/>
          <a:stretch>
            <a:fillRect/>
          </a:stretch>
        </p:blipFill>
        <p:spPr>
          <a:xfrm>
            <a:off x="4383405" y="1123950"/>
            <a:ext cx="685800" cy="685800"/>
          </a:xfrm>
          <a:prstGeom prst="rect">
            <a:avLst/>
          </a:prstGeom>
        </p:spPr>
      </p:pic>
      <p:sp>
        <p:nvSpPr>
          <p:cNvPr id="18" name="文本框 17"/>
          <p:cNvSpPr txBox="1"/>
          <p:nvPr/>
        </p:nvSpPr>
        <p:spPr>
          <a:xfrm>
            <a:off x="966470" y="1774190"/>
            <a:ext cx="2325370" cy="460375"/>
          </a:xfrm>
          <a:prstGeom prst="rect">
            <a:avLst/>
          </a:prstGeom>
          <a:noFill/>
        </p:spPr>
        <p:txBody>
          <a:bodyPr wrap="none" rtlCol="0" anchor="t">
            <a:spAutoFit/>
          </a:bodyPr>
          <a:lstStyle/>
          <a:p>
            <a:r>
              <a:rPr lang="zh-CN" altLang="en-US" b="1">
                <a:solidFill>
                  <a:schemeClr val="accent5"/>
                </a:solidFill>
                <a:latin typeface="仿宋" panose="02010609060101010101" charset="-122"/>
                <a:ea typeface="仿宋" panose="02010609060101010101" charset="-122"/>
                <a:sym typeface="+mn-ea"/>
              </a:rPr>
              <a:t>什么是间接费用</a:t>
            </a:r>
            <a:endParaRPr lang="zh-CN" altLang="en-US"/>
          </a:p>
        </p:txBody>
      </p:sp>
      <p:sp>
        <p:nvSpPr>
          <p:cNvPr id="19" name="文本框 18"/>
          <p:cNvSpPr txBox="1"/>
          <p:nvPr/>
        </p:nvSpPr>
        <p:spPr>
          <a:xfrm>
            <a:off x="5069205" y="1200785"/>
            <a:ext cx="3113405" cy="460375"/>
          </a:xfrm>
          <a:prstGeom prst="rect">
            <a:avLst/>
          </a:prstGeom>
          <a:noFill/>
        </p:spPr>
        <p:txBody>
          <a:bodyPr wrap="square" rtlCol="0" anchor="t">
            <a:spAutoFit/>
          </a:bodyPr>
          <a:lstStyle/>
          <a:p>
            <a:r>
              <a:rPr lang="zh-CN" altLang="en-US" b="1">
                <a:solidFill>
                  <a:schemeClr val="accent5"/>
                </a:solidFill>
                <a:latin typeface="仿宋" panose="02010609060101010101" charset="-122"/>
                <a:ea typeface="仿宋" panose="02010609060101010101" charset="-122"/>
                <a:sym typeface="+mn-ea"/>
              </a:rPr>
              <a:t>间接费用计算方法</a:t>
            </a:r>
            <a:endParaRPr lang="zh-CN" altLang="en-US"/>
          </a:p>
        </p:txBody>
      </p:sp>
    </p:spTree>
  </p:cSld>
  <p:clrMapOvr>
    <a:masterClrMapping/>
  </p:clrMapOvr>
  <p:transition>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V="1">
            <a:off x="-19050" y="664210"/>
            <a:ext cx="12160250" cy="127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650"/>
            <a:ext cx="3736975" cy="465455"/>
          </a:xfrm>
          <a:prstGeom prst="rect">
            <a:avLst/>
          </a:prstGeom>
        </p:spPr>
      </p:pic>
      <p:sp>
        <p:nvSpPr>
          <p:cNvPr id="3" name="文本框 2"/>
          <p:cNvSpPr txBox="1"/>
          <p:nvPr/>
        </p:nvSpPr>
        <p:spPr>
          <a:xfrm>
            <a:off x="1439545" y="201295"/>
            <a:ext cx="8048998" cy="646331"/>
          </a:xfrm>
          <a:prstGeom prst="rect">
            <a:avLst/>
          </a:prstGeom>
          <a:noFill/>
        </p:spPr>
        <p:txBody>
          <a:bodyPr wrap="none" rtlCol="0">
            <a:spAutoFit/>
          </a:bodyPr>
          <a:lstStyle/>
          <a:p>
            <a:r>
              <a:rPr lang="zh-CN" altLang="en-US" sz="1800"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sz="1800" b="1" dirty="0" smtClean="0">
                <a:solidFill>
                  <a:srgbClr val="C00000"/>
                </a:solidFill>
                <a:latin typeface="微软雅黑" panose="020B0503020204020204" pitchFamily="34" charset="-122"/>
                <a:ea typeface="微软雅黑" panose="020B0503020204020204" pitchFamily="34" charset="-122"/>
                <a:sym typeface="+mn-ea"/>
              </a:rPr>
              <a:t>法（试行）</a:t>
            </a:r>
            <a:r>
              <a:rPr lang="en-US" altLang="zh-CN" sz="1800" b="1" dirty="0" smtClean="0">
                <a:solidFill>
                  <a:srgbClr val="C00000"/>
                </a:solidFill>
                <a:latin typeface="微软雅黑" panose="020B0503020204020204" pitchFamily="34" charset="-122"/>
                <a:ea typeface="微软雅黑" panose="020B0503020204020204" pitchFamily="34" charset="-122"/>
                <a:sym typeface="+mn-ea"/>
              </a:rPr>
              <a:t>—       </a:t>
            </a:r>
            <a:r>
              <a:rPr lang="zh-CN" altLang="en-US" sz="1800" dirty="0" smtClean="0">
                <a:solidFill>
                  <a:srgbClr val="0000CC"/>
                </a:solidFill>
                <a:latin typeface="微软雅黑" panose="020B0503020204020204" pitchFamily="34" charset="-122"/>
                <a:ea typeface="微软雅黑" panose="020B0503020204020204" pitchFamily="34" charset="-122"/>
                <a:sym typeface="+mn-ea"/>
              </a:rPr>
              <a:t>纵</a:t>
            </a:r>
            <a:r>
              <a:rPr lang="zh-CN" altLang="en-US" sz="1800" dirty="0">
                <a:solidFill>
                  <a:srgbClr val="0000CC"/>
                </a:solidFill>
                <a:latin typeface="微软雅黑" panose="020B0503020204020204" pitchFamily="34" charset="-122"/>
                <a:ea typeface="微软雅黑" panose="020B0503020204020204" pitchFamily="34" charset="-122"/>
                <a:sym typeface="+mn-ea"/>
              </a:rPr>
              <a:t>向科研经费间接费用管</a:t>
            </a:r>
            <a:r>
              <a:rPr lang="zh-CN" altLang="en-US" sz="1800" dirty="0" smtClean="0">
                <a:solidFill>
                  <a:srgbClr val="0000CC"/>
                </a:solidFill>
                <a:latin typeface="微软雅黑" panose="020B0503020204020204" pitchFamily="34" charset="-122"/>
                <a:ea typeface="微软雅黑" panose="020B0503020204020204" pitchFamily="34" charset="-122"/>
                <a:sym typeface="+mn-ea"/>
              </a:rPr>
              <a:t>理暂行办</a:t>
            </a:r>
            <a:r>
              <a:rPr lang="zh-CN" altLang="en-US" sz="1800" dirty="0">
                <a:solidFill>
                  <a:srgbClr val="0000CC"/>
                </a:solidFill>
                <a:latin typeface="微软雅黑" panose="020B0503020204020204" pitchFamily="34" charset="-122"/>
                <a:ea typeface="微软雅黑" panose="020B0503020204020204" pitchFamily="34" charset="-122"/>
                <a:sym typeface="+mn-ea"/>
              </a:rPr>
              <a:t>法</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4968240" y="494030"/>
            <a:ext cx="3658235" cy="460375"/>
          </a:xfrm>
          <a:prstGeom prst="rect">
            <a:avLst/>
          </a:prstGeom>
          <a:noFill/>
          <a:ln w="9525">
            <a:noFill/>
          </a:ln>
        </p:spPr>
        <p:txBody>
          <a:bodyPr wrap="square">
            <a:spAutoFit/>
          </a:bodyPr>
          <a:lstStyle/>
          <a:p>
            <a:pPr marL="0" indent="0" algn="ctr"/>
            <a:r>
              <a:rPr lang="zh-CN" altLang="en-US" b="1">
                <a:latin typeface="楷体" panose="02010609060101010101" charset="-122"/>
                <a:ea typeface="楷体" panose="02010609060101010101" charset="-122"/>
                <a:cs typeface="宋体" panose="02010600030101010101" pitchFamily="2" charset="-122"/>
              </a:rPr>
              <a:t> </a:t>
            </a:r>
            <a:endParaRPr lang="zh-CN" altLang="en-US" b="1">
              <a:latin typeface="楷体" panose="02010609060101010101" charset="-122"/>
              <a:ea typeface="楷体" panose="02010609060101010101" charset="-122"/>
              <a:cs typeface="宋体" panose="02010600030101010101" pitchFamily="2"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2" name="椭圆 1"/>
          <p:cNvSpPr/>
          <p:nvPr/>
        </p:nvSpPr>
        <p:spPr>
          <a:xfrm flipH="1">
            <a:off x="5064850" y="262295"/>
            <a:ext cx="275560" cy="275560"/>
          </a:xfrm>
          <a:prstGeom prst="ellipse">
            <a:avLst/>
          </a:prstGeom>
          <a:solidFill>
            <a:srgbClr val="0BAEB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24</a:t>
            </a:r>
            <a:endParaRPr lang="en-US" altLang="zh-CN">
              <a:solidFill>
                <a:schemeClr val="bg1"/>
              </a:solidFill>
            </a:endParaRPr>
          </a:p>
        </p:txBody>
      </p:sp>
      <p:sp>
        <p:nvSpPr>
          <p:cNvPr id="5" name="文本框 4"/>
          <p:cNvSpPr txBox="1"/>
          <p:nvPr/>
        </p:nvSpPr>
        <p:spPr>
          <a:xfrm>
            <a:off x="533400" y="1636395"/>
            <a:ext cx="11658600" cy="2368550"/>
          </a:xfrm>
          <a:prstGeom prst="rect">
            <a:avLst/>
          </a:prstGeom>
          <a:noFill/>
          <a:ln w="9525">
            <a:noFill/>
          </a:ln>
        </p:spPr>
        <p:txBody>
          <a:bodyPr wrap="square">
            <a:spAutoFit/>
          </a:bodyPr>
          <a:lstStyle/>
          <a:p>
            <a:pPr marL="0"/>
            <a:r>
              <a:rPr lang="zh-CN" altLang="en-US" b="1">
                <a:latin typeface="仿宋" panose="02010609060101010101" charset="-122"/>
                <a:ea typeface="仿宋" panose="02010609060101010101" charset="-122"/>
              </a:rPr>
              <a:t>间接费用设立</a:t>
            </a:r>
            <a:r>
              <a:rPr lang="zh-CN" altLang="en-US" b="1">
                <a:solidFill>
                  <a:schemeClr val="accent5"/>
                </a:solidFill>
                <a:latin typeface="仿宋" panose="02010609060101010101" charset="-122"/>
                <a:ea typeface="仿宋" panose="02010609060101010101" charset="-122"/>
              </a:rPr>
              <a:t>管理费、绩效费用</a:t>
            </a:r>
            <a:r>
              <a:rPr lang="zh-CN" altLang="en-US" b="1">
                <a:latin typeface="仿宋" panose="02010609060101010101" charset="-122"/>
                <a:ea typeface="仿宋" panose="02010609060101010101" charset="-122"/>
              </a:rPr>
              <a:t>两个专户。经费到账后，按项目间接费用预算，分别拨入管理费专户和绩效费用专户。</a:t>
            </a:r>
            <a:endParaRPr lang="zh-CN" altLang="en-US" b="1">
              <a:latin typeface="仿宋" panose="02010609060101010101" charset="-122"/>
              <a:ea typeface="仿宋" panose="02010609060101010101" charset="-122"/>
            </a:endParaRPr>
          </a:p>
          <a:p>
            <a:pPr marL="0"/>
            <a:endParaRPr lang="zh-CN" altLang="en-US" b="1">
              <a:latin typeface="仿宋" panose="02010609060101010101" charset="-122"/>
              <a:ea typeface="仿宋" panose="02010609060101010101" charset="-122"/>
            </a:endParaRPr>
          </a:p>
          <a:p>
            <a:pPr marL="0"/>
            <a:r>
              <a:rPr lang="zh-CN" altLang="en-US" sz="2800" b="1">
                <a:solidFill>
                  <a:schemeClr val="accent5"/>
                </a:solidFill>
                <a:latin typeface="仿宋" panose="02010609060101010101" charset="-122"/>
                <a:ea typeface="仿宋" panose="02010609060101010101" charset="-122"/>
              </a:rPr>
              <a:t>管理费</a:t>
            </a:r>
            <a:r>
              <a:rPr lang="zh-CN" altLang="en-US" b="1">
                <a:latin typeface="仿宋" panose="02010609060101010101" charset="-122"/>
                <a:ea typeface="仿宋" panose="02010609060101010101" charset="-122"/>
              </a:rPr>
              <a:t>用于补偿学校科研管理成本的相关支出，在间接费用中优先足额列支。管理费按到帐经费总额核定，在不超过间接费用计提上限的前提下，按不低于项目经费总额的5%提取。</a:t>
            </a:r>
            <a:endParaRPr lang="zh-CN" altLang="en-US" b="1">
              <a:latin typeface="仿宋" panose="02010609060101010101" charset="-122"/>
              <a:ea typeface="仿宋" panose="02010609060101010101" charset="-122"/>
            </a:endParaRPr>
          </a:p>
        </p:txBody>
      </p:sp>
      <p:sp>
        <p:nvSpPr>
          <p:cNvPr id="20" name="椭圆 19"/>
          <p:cNvSpPr/>
          <p:nvPr/>
        </p:nvSpPr>
        <p:spPr>
          <a:xfrm flipH="1">
            <a:off x="297180" y="2870835"/>
            <a:ext cx="153035" cy="153035"/>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21" name="椭圆 20"/>
          <p:cNvSpPr/>
          <p:nvPr/>
        </p:nvSpPr>
        <p:spPr>
          <a:xfrm flipH="1">
            <a:off x="309880" y="4431030"/>
            <a:ext cx="153035" cy="153035"/>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22" name="文本框 21"/>
          <p:cNvSpPr txBox="1"/>
          <p:nvPr/>
        </p:nvSpPr>
        <p:spPr>
          <a:xfrm>
            <a:off x="501650" y="4218305"/>
            <a:ext cx="11312525" cy="1260475"/>
          </a:xfrm>
          <a:prstGeom prst="rect">
            <a:avLst/>
          </a:prstGeom>
          <a:noFill/>
          <a:ln w="9525">
            <a:noFill/>
          </a:ln>
        </p:spPr>
        <p:txBody>
          <a:bodyPr wrap="square">
            <a:spAutoFit/>
          </a:bodyPr>
          <a:lstStyle/>
          <a:p>
            <a:pPr marL="0" algn="l"/>
            <a:r>
              <a:rPr lang="zh-CN" altLang="en-US" sz="2800" b="1">
                <a:solidFill>
                  <a:schemeClr val="accent5"/>
                </a:solidFill>
                <a:latin typeface="仿宋" panose="02010609060101010101" charset="-122"/>
                <a:ea typeface="仿宋" panose="02010609060101010101" charset="-122"/>
              </a:rPr>
              <a:t>绩效费用</a:t>
            </a:r>
            <a:r>
              <a:rPr lang="zh-CN" altLang="en-US" sz="2400" b="1">
                <a:latin typeface="仿宋" panose="02010609060101010101" charset="-122"/>
                <a:ea typeface="仿宋" panose="02010609060101010101" charset="-122"/>
              </a:rPr>
              <a:t>是指学校为提高项目研究人员科研工作绩效，以奖金的形式发放给参与项目实际研究工作，并对总体目标做出贡献的项目组成员的相关支出。绩效费用按照不超过直接费用扣除设备购置费后的</a:t>
            </a:r>
            <a:r>
              <a:rPr lang="zh-CN" altLang="en-US" sz="2400" b="1">
                <a:solidFill>
                  <a:schemeClr val="accent5"/>
                </a:solidFill>
                <a:latin typeface="仿宋" panose="02010609060101010101" charset="-122"/>
                <a:ea typeface="仿宋" panose="02010609060101010101" charset="-122"/>
              </a:rPr>
              <a:t>5%</a:t>
            </a:r>
            <a:r>
              <a:rPr lang="zh-CN" altLang="en-US" sz="2400" b="1">
                <a:latin typeface="仿宋" panose="02010609060101010101" charset="-122"/>
                <a:ea typeface="仿宋" panose="02010609060101010101" charset="-122"/>
              </a:rPr>
              <a:t>计提。</a:t>
            </a:r>
            <a:endParaRPr lang="zh-CN" altLang="en-US" b="1">
              <a:latin typeface="仿宋" panose="02010609060101010101" charset="-122"/>
              <a:ea typeface="仿宋" panose="02010609060101010101" charset="-122"/>
            </a:endParaRPr>
          </a:p>
        </p:txBody>
      </p:sp>
    </p:spTree>
  </p:cSld>
  <p:clrMapOvr>
    <a:masterClrMapping/>
  </p:clrMapOvr>
  <p:transition>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V="1">
            <a:off x="-19050" y="664210"/>
            <a:ext cx="12160250" cy="127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650"/>
            <a:ext cx="3736975" cy="465455"/>
          </a:xfrm>
          <a:prstGeom prst="rect">
            <a:avLst/>
          </a:prstGeom>
        </p:spPr>
      </p:pic>
      <p:sp>
        <p:nvSpPr>
          <p:cNvPr id="3" name="文本框 2"/>
          <p:cNvSpPr txBox="1"/>
          <p:nvPr/>
        </p:nvSpPr>
        <p:spPr>
          <a:xfrm>
            <a:off x="1439545" y="201295"/>
            <a:ext cx="7773282" cy="646331"/>
          </a:xfrm>
          <a:prstGeom prst="rect">
            <a:avLst/>
          </a:prstGeom>
          <a:noFill/>
        </p:spPr>
        <p:txBody>
          <a:bodyPr wrap="none" rtlCol="0">
            <a:spAutoFit/>
          </a:bodyPr>
          <a:lstStyle/>
          <a:p>
            <a:r>
              <a:rPr lang="zh-CN" altLang="en-US" sz="1800"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sz="1800" b="1" dirty="0" smtClean="0">
                <a:solidFill>
                  <a:srgbClr val="C00000"/>
                </a:solidFill>
                <a:latin typeface="微软雅黑" panose="020B0503020204020204" pitchFamily="34" charset="-122"/>
                <a:ea typeface="微软雅黑" panose="020B0503020204020204" pitchFamily="34" charset="-122"/>
                <a:sym typeface="+mn-ea"/>
              </a:rPr>
              <a:t>法（试行）</a:t>
            </a:r>
            <a:r>
              <a:rPr lang="en-US" altLang="zh-CN" sz="1800" b="1" dirty="0" smtClean="0">
                <a:solidFill>
                  <a:srgbClr val="C00000"/>
                </a:solidFill>
                <a:latin typeface="微软雅黑" panose="020B0503020204020204" pitchFamily="34" charset="-122"/>
                <a:ea typeface="微软雅黑" panose="020B0503020204020204" pitchFamily="34" charset="-122"/>
                <a:sym typeface="+mn-ea"/>
              </a:rPr>
              <a:t>—      </a:t>
            </a:r>
            <a:r>
              <a:rPr lang="zh-CN" altLang="en-US" sz="1800" dirty="0">
                <a:solidFill>
                  <a:srgbClr val="0000CC"/>
                </a:solidFill>
                <a:latin typeface="微软雅黑" panose="020B0503020204020204" pitchFamily="34" charset="-122"/>
                <a:ea typeface="微软雅黑" panose="020B0503020204020204" pitchFamily="34" charset="-122"/>
                <a:sym typeface="+mn-ea"/>
              </a:rPr>
              <a:t>纵向科研经费间接费用管</a:t>
            </a:r>
            <a:r>
              <a:rPr lang="zh-CN" altLang="en-US" sz="1800" dirty="0" smtClean="0">
                <a:solidFill>
                  <a:srgbClr val="0000CC"/>
                </a:solidFill>
                <a:latin typeface="微软雅黑" panose="020B0503020204020204" pitchFamily="34" charset="-122"/>
                <a:ea typeface="微软雅黑" panose="020B0503020204020204" pitchFamily="34" charset="-122"/>
                <a:sym typeface="+mn-ea"/>
              </a:rPr>
              <a:t>理暂行办</a:t>
            </a:r>
            <a:r>
              <a:rPr lang="zh-CN" altLang="en-US" sz="1800" dirty="0">
                <a:solidFill>
                  <a:srgbClr val="0000CC"/>
                </a:solidFill>
                <a:latin typeface="微软雅黑" panose="020B0503020204020204" pitchFamily="34" charset="-122"/>
                <a:ea typeface="微软雅黑" panose="020B0503020204020204" pitchFamily="34" charset="-122"/>
                <a:sym typeface="+mn-ea"/>
              </a:rPr>
              <a:t>法</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4968240" y="494030"/>
            <a:ext cx="3658235" cy="460375"/>
          </a:xfrm>
          <a:prstGeom prst="rect">
            <a:avLst/>
          </a:prstGeom>
          <a:noFill/>
          <a:ln w="9525">
            <a:noFill/>
          </a:ln>
        </p:spPr>
        <p:txBody>
          <a:bodyPr wrap="square">
            <a:spAutoFit/>
          </a:bodyPr>
          <a:lstStyle/>
          <a:p>
            <a:pPr marL="0" indent="0" algn="ctr"/>
            <a:r>
              <a:rPr lang="zh-CN" altLang="en-US" b="1">
                <a:latin typeface="楷体" panose="02010609060101010101" charset="-122"/>
                <a:ea typeface="楷体" panose="02010609060101010101" charset="-122"/>
                <a:cs typeface="宋体" panose="02010600030101010101" pitchFamily="2" charset="-122"/>
              </a:rPr>
              <a:t> </a:t>
            </a:r>
            <a:endParaRPr lang="zh-CN" altLang="en-US" b="1">
              <a:latin typeface="楷体" panose="02010609060101010101" charset="-122"/>
              <a:ea typeface="楷体" panose="02010609060101010101" charset="-122"/>
              <a:cs typeface="宋体" panose="02010600030101010101" pitchFamily="2"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2" name="椭圆 1"/>
          <p:cNvSpPr/>
          <p:nvPr/>
        </p:nvSpPr>
        <p:spPr>
          <a:xfrm flipH="1">
            <a:off x="5079366" y="247780"/>
            <a:ext cx="275560" cy="275560"/>
          </a:xfrm>
          <a:prstGeom prst="ellipse">
            <a:avLst/>
          </a:prstGeom>
          <a:solidFill>
            <a:srgbClr val="0BAEB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25</a:t>
            </a:r>
            <a:endParaRPr lang="en-US" altLang="zh-CN">
              <a:solidFill>
                <a:schemeClr val="bg1"/>
              </a:solidFill>
            </a:endParaRPr>
          </a:p>
        </p:txBody>
      </p:sp>
      <p:sp>
        <p:nvSpPr>
          <p:cNvPr id="5" name="文本框 4"/>
          <p:cNvSpPr txBox="1"/>
          <p:nvPr/>
        </p:nvSpPr>
        <p:spPr>
          <a:xfrm>
            <a:off x="329565" y="1605915"/>
            <a:ext cx="11658600" cy="2306955"/>
          </a:xfrm>
          <a:prstGeom prst="rect">
            <a:avLst/>
          </a:prstGeom>
          <a:noFill/>
          <a:ln w="9525">
            <a:noFill/>
          </a:ln>
        </p:spPr>
        <p:txBody>
          <a:bodyPr wrap="square">
            <a:spAutoFit/>
          </a:bodyPr>
          <a:lstStyle/>
          <a:p>
            <a:pPr marL="0"/>
            <a:r>
              <a:rPr lang="zh-CN" altLang="en-US" b="1">
                <a:latin typeface="仿宋" panose="02010609060101010101" charset="-122"/>
                <a:ea typeface="仿宋" panose="02010609060101010101" charset="-122"/>
              </a:rPr>
              <a:t>项目中期：经审批后发放总额的50%；未通过中期评估的项目，绩效不予发放。</a:t>
            </a:r>
            <a:endParaRPr lang="zh-CN" altLang="en-US" b="1">
              <a:latin typeface="仿宋" panose="02010609060101010101" charset="-122"/>
              <a:ea typeface="仿宋" panose="02010609060101010101" charset="-122"/>
            </a:endParaRPr>
          </a:p>
          <a:p>
            <a:pPr marL="0"/>
            <a:r>
              <a:rPr lang="zh-CN" altLang="en-US" b="1">
                <a:latin typeface="仿宋" panose="02010609060101010101" charset="-122"/>
                <a:ea typeface="仿宋" panose="02010609060101010101" charset="-122"/>
              </a:rPr>
              <a:t>项目结项：通过验收发放绩效总额的50%。未通过结题验收的项目，绩效不予发放。</a:t>
            </a:r>
            <a:endParaRPr lang="zh-CN" altLang="en-US" b="1">
              <a:latin typeface="仿宋" panose="02010609060101010101" charset="-122"/>
              <a:ea typeface="仿宋" panose="02010609060101010101" charset="-122"/>
            </a:endParaRPr>
          </a:p>
          <a:p>
            <a:pPr marL="0"/>
            <a:r>
              <a:rPr lang="zh-CN" altLang="en-US" b="1">
                <a:latin typeface="仿宋" panose="02010609060101010101" charset="-122"/>
                <a:ea typeface="仿宋" panose="02010609060101010101" charset="-122"/>
              </a:rPr>
              <a:t>项目延期：在一年以内结题验收的，补发绩效总额的50%。</a:t>
            </a:r>
            <a:endParaRPr lang="zh-CN" altLang="en-US" b="1">
              <a:latin typeface="仿宋" panose="02010609060101010101" charset="-122"/>
              <a:ea typeface="仿宋" panose="02010609060101010101" charset="-122"/>
            </a:endParaRPr>
          </a:p>
          <a:p>
            <a:pPr marL="0"/>
            <a:r>
              <a:rPr lang="zh-CN" altLang="en-US" b="1">
                <a:latin typeface="仿宋" panose="02010609060101010101" charset="-122"/>
                <a:ea typeface="仿宋" panose="02010609060101010101" charset="-122"/>
              </a:rPr>
              <a:t>延期一年以上的项目，绩效剩余部分不再发放。</a:t>
            </a:r>
            <a:endParaRPr lang="zh-CN" altLang="en-US" b="1">
              <a:latin typeface="仿宋" panose="02010609060101010101" charset="-122"/>
              <a:ea typeface="仿宋" panose="02010609060101010101" charset="-122"/>
            </a:endParaRPr>
          </a:p>
          <a:p>
            <a:pPr marL="0"/>
            <a:r>
              <a:rPr lang="zh-CN" altLang="en-US" b="1">
                <a:latin typeface="仿宋" panose="02010609060101010101" charset="-122"/>
                <a:ea typeface="仿宋" panose="02010609060101010101" charset="-122"/>
              </a:rPr>
              <a:t>节余绩效费用：设立绩效奖励基金，用于奖励结题验收结果为优秀的项目，或用于学校科研项目基金。</a:t>
            </a:r>
            <a:endParaRPr lang="zh-CN" altLang="en-US" b="1">
              <a:latin typeface="仿宋" panose="02010609060101010101" charset="-122"/>
              <a:ea typeface="仿宋" panose="02010609060101010101" charset="-122"/>
            </a:endParaRPr>
          </a:p>
        </p:txBody>
      </p:sp>
      <p:pic>
        <p:nvPicPr>
          <p:cNvPr id="6" name="图片 5" descr="1645453956-24"/>
          <p:cNvPicPr>
            <a:picLocks noChangeAspect="1"/>
          </p:cNvPicPr>
          <p:nvPr/>
        </p:nvPicPr>
        <p:blipFill>
          <a:blip r:embed="rId3" cstate="print"/>
          <a:stretch>
            <a:fillRect/>
          </a:stretch>
        </p:blipFill>
        <p:spPr>
          <a:xfrm>
            <a:off x="1582420" y="920115"/>
            <a:ext cx="685800" cy="685800"/>
          </a:xfrm>
          <a:prstGeom prst="rect">
            <a:avLst/>
          </a:prstGeom>
        </p:spPr>
      </p:pic>
      <p:sp>
        <p:nvSpPr>
          <p:cNvPr id="18" name="文本框 17"/>
          <p:cNvSpPr txBox="1"/>
          <p:nvPr/>
        </p:nvSpPr>
        <p:spPr>
          <a:xfrm>
            <a:off x="2268220" y="954405"/>
            <a:ext cx="2631440" cy="460375"/>
          </a:xfrm>
          <a:prstGeom prst="rect">
            <a:avLst/>
          </a:prstGeom>
          <a:noFill/>
        </p:spPr>
        <p:txBody>
          <a:bodyPr wrap="none" rtlCol="0" anchor="t">
            <a:spAutoFit/>
          </a:bodyPr>
          <a:lstStyle/>
          <a:p>
            <a:r>
              <a:rPr lang="zh-CN" altLang="en-US" b="1">
                <a:solidFill>
                  <a:schemeClr val="accent5"/>
                </a:solidFill>
                <a:latin typeface="仿宋" panose="02010609060101010101" charset="-122"/>
                <a:ea typeface="仿宋" panose="02010609060101010101" charset="-122"/>
                <a:sym typeface="+mn-ea"/>
              </a:rPr>
              <a:t>绩效费用发放原则</a:t>
            </a:r>
            <a:endParaRPr lang="zh-CN" altLang="en-US"/>
          </a:p>
        </p:txBody>
      </p:sp>
      <p:sp>
        <p:nvSpPr>
          <p:cNvPr id="22" name="文本框 21"/>
          <p:cNvSpPr txBox="1"/>
          <p:nvPr/>
        </p:nvSpPr>
        <p:spPr>
          <a:xfrm>
            <a:off x="440055" y="4598670"/>
            <a:ext cx="11449050" cy="1198880"/>
          </a:xfrm>
          <a:prstGeom prst="rect">
            <a:avLst/>
          </a:prstGeom>
          <a:noFill/>
          <a:ln w="9525">
            <a:noFill/>
          </a:ln>
        </p:spPr>
        <p:txBody>
          <a:bodyPr wrap="square">
            <a:spAutoFit/>
          </a:bodyPr>
          <a:lstStyle/>
          <a:p>
            <a:pPr marL="0" algn="l"/>
            <a:r>
              <a:rPr lang="en-US" altLang="zh-CN" b="1">
                <a:latin typeface="仿宋" panose="02010609060101010101" charset="-122"/>
                <a:ea typeface="仿宋" panose="02010609060101010101" charset="-122"/>
              </a:rPr>
              <a:t>     </a:t>
            </a:r>
            <a:r>
              <a:rPr lang="zh-CN" altLang="en-US" b="1">
                <a:latin typeface="仿宋" panose="02010609060101010101" charset="-122"/>
                <a:ea typeface="仿宋" panose="02010609060101010101" charset="-122"/>
              </a:rPr>
              <a:t>项目负责人填写《河南应用技术职业学院纵向科研项目绩效费用发放申请表》         </a:t>
            </a:r>
            <a:endParaRPr lang="zh-CN" altLang="en-US" b="1">
              <a:latin typeface="仿宋" panose="02010609060101010101" charset="-122"/>
              <a:ea typeface="仿宋" panose="02010609060101010101" charset="-122"/>
            </a:endParaRPr>
          </a:p>
          <a:p>
            <a:pPr marL="0" algn="l"/>
            <a:r>
              <a:rPr lang="zh-CN" altLang="en-US" b="1">
                <a:latin typeface="仿宋" panose="02010609060101010101" charset="-122"/>
                <a:ea typeface="仿宋" panose="02010609060101010101" charset="-122"/>
              </a:rPr>
              <a:t>     科研处依据财务规定验收材料审核     </a:t>
            </a:r>
            <a:endParaRPr lang="zh-CN" altLang="en-US" b="1">
              <a:latin typeface="仿宋" panose="02010609060101010101" charset="-122"/>
              <a:ea typeface="仿宋" panose="02010609060101010101" charset="-122"/>
            </a:endParaRPr>
          </a:p>
          <a:p>
            <a:pPr marL="0" algn="l"/>
            <a:r>
              <a:rPr lang="zh-CN" altLang="en-US" b="1">
                <a:latin typeface="仿宋" panose="02010609060101010101" charset="-122"/>
                <a:ea typeface="仿宋" panose="02010609060101010101" charset="-122"/>
              </a:rPr>
              <a:t>     财务处扣除个人所得税后，将绩效费用通过代发方式转入对应个人银行账户。</a:t>
            </a:r>
            <a:endParaRPr lang="zh-CN" altLang="en-US" b="1">
              <a:latin typeface="仿宋" panose="02010609060101010101" charset="-122"/>
              <a:ea typeface="仿宋" panose="02010609060101010101" charset="-122"/>
            </a:endParaRPr>
          </a:p>
        </p:txBody>
      </p:sp>
      <p:pic>
        <p:nvPicPr>
          <p:cNvPr id="4" name="图片 3" descr="1645453956-24"/>
          <p:cNvPicPr>
            <a:picLocks noChangeAspect="1"/>
          </p:cNvPicPr>
          <p:nvPr/>
        </p:nvPicPr>
        <p:blipFill>
          <a:blip r:embed="rId3" cstate="print"/>
          <a:stretch>
            <a:fillRect/>
          </a:stretch>
        </p:blipFill>
        <p:spPr>
          <a:xfrm>
            <a:off x="1557020" y="3912870"/>
            <a:ext cx="685800" cy="685800"/>
          </a:xfrm>
          <a:prstGeom prst="rect">
            <a:avLst/>
          </a:prstGeom>
        </p:spPr>
      </p:pic>
      <p:sp>
        <p:nvSpPr>
          <p:cNvPr id="7" name="文本框 6"/>
          <p:cNvSpPr txBox="1"/>
          <p:nvPr/>
        </p:nvSpPr>
        <p:spPr>
          <a:xfrm>
            <a:off x="2242820" y="3916680"/>
            <a:ext cx="2631440" cy="460375"/>
          </a:xfrm>
          <a:prstGeom prst="rect">
            <a:avLst/>
          </a:prstGeom>
          <a:noFill/>
        </p:spPr>
        <p:txBody>
          <a:bodyPr wrap="none" rtlCol="0" anchor="t">
            <a:spAutoFit/>
          </a:bodyPr>
          <a:lstStyle/>
          <a:p>
            <a:r>
              <a:rPr lang="zh-CN" altLang="en-US" b="1">
                <a:solidFill>
                  <a:schemeClr val="accent5"/>
                </a:solidFill>
                <a:latin typeface="仿宋" panose="02010609060101010101" charset="-122"/>
                <a:ea typeface="仿宋" panose="02010609060101010101" charset="-122"/>
                <a:sym typeface="+mn-ea"/>
              </a:rPr>
              <a:t>绩效费用支取方法</a:t>
            </a:r>
            <a:endParaRPr lang="zh-CN" altLang="en-US"/>
          </a:p>
        </p:txBody>
      </p:sp>
      <p:sp>
        <p:nvSpPr>
          <p:cNvPr id="50" name="下箭头 49"/>
          <p:cNvSpPr/>
          <p:nvPr/>
        </p:nvSpPr>
        <p:spPr>
          <a:xfrm rot="16200000">
            <a:off x="756920" y="4949190"/>
            <a:ext cx="307975" cy="519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下箭头 18"/>
          <p:cNvSpPr/>
          <p:nvPr/>
        </p:nvSpPr>
        <p:spPr>
          <a:xfrm rot="16200000">
            <a:off x="756920" y="5346700"/>
            <a:ext cx="307975" cy="519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下箭头 22"/>
          <p:cNvSpPr/>
          <p:nvPr/>
        </p:nvSpPr>
        <p:spPr>
          <a:xfrm rot="16200000">
            <a:off x="773430" y="4580255"/>
            <a:ext cx="307975" cy="51943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p:pull/>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flipV="1">
            <a:off x="-19050" y="664210"/>
            <a:ext cx="12160250" cy="127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650"/>
            <a:ext cx="3736975" cy="465455"/>
          </a:xfrm>
          <a:prstGeom prst="rect">
            <a:avLst/>
          </a:prstGeom>
        </p:spPr>
      </p:pic>
      <p:sp>
        <p:nvSpPr>
          <p:cNvPr id="3" name="文本框 2"/>
          <p:cNvSpPr txBox="1"/>
          <p:nvPr/>
        </p:nvSpPr>
        <p:spPr>
          <a:xfrm>
            <a:off x="1439545" y="201295"/>
            <a:ext cx="7773282" cy="646331"/>
          </a:xfrm>
          <a:prstGeom prst="rect">
            <a:avLst/>
          </a:prstGeom>
          <a:noFill/>
        </p:spPr>
        <p:txBody>
          <a:bodyPr wrap="none" rtlCol="0">
            <a:spAutoFit/>
          </a:bodyPr>
          <a:lstStyle/>
          <a:p>
            <a:r>
              <a:rPr lang="zh-CN" altLang="en-US" sz="1800"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sz="1800" b="1" dirty="0" smtClean="0">
                <a:solidFill>
                  <a:srgbClr val="C00000"/>
                </a:solidFill>
                <a:latin typeface="微软雅黑" panose="020B0503020204020204" pitchFamily="34" charset="-122"/>
                <a:ea typeface="微软雅黑" panose="020B0503020204020204" pitchFamily="34" charset="-122"/>
                <a:sym typeface="+mn-ea"/>
              </a:rPr>
              <a:t>法（试行）</a:t>
            </a:r>
            <a:r>
              <a:rPr lang="en-US" altLang="zh-CN" sz="1800" b="1" dirty="0" smtClean="0">
                <a:solidFill>
                  <a:srgbClr val="C00000"/>
                </a:solidFill>
                <a:latin typeface="微软雅黑" panose="020B0503020204020204" pitchFamily="34" charset="-122"/>
                <a:ea typeface="微软雅黑" panose="020B0503020204020204" pitchFamily="34" charset="-122"/>
                <a:sym typeface="+mn-ea"/>
              </a:rPr>
              <a:t>—      </a:t>
            </a:r>
            <a:r>
              <a:rPr lang="zh-CN" altLang="en-US" sz="1800" dirty="0">
                <a:solidFill>
                  <a:srgbClr val="0000CC"/>
                </a:solidFill>
                <a:latin typeface="微软雅黑" panose="020B0503020204020204" pitchFamily="34" charset="-122"/>
                <a:ea typeface="微软雅黑" panose="020B0503020204020204" pitchFamily="34" charset="-122"/>
                <a:sym typeface="+mn-ea"/>
              </a:rPr>
              <a:t>纵向科研经费间接费用管</a:t>
            </a:r>
            <a:r>
              <a:rPr lang="zh-CN" altLang="en-US" sz="1800" dirty="0" smtClean="0">
                <a:solidFill>
                  <a:srgbClr val="0000CC"/>
                </a:solidFill>
                <a:latin typeface="微软雅黑" panose="020B0503020204020204" pitchFamily="34" charset="-122"/>
                <a:ea typeface="微软雅黑" panose="020B0503020204020204" pitchFamily="34" charset="-122"/>
                <a:sym typeface="+mn-ea"/>
              </a:rPr>
              <a:t>理暂行办</a:t>
            </a:r>
            <a:r>
              <a:rPr lang="zh-CN" altLang="en-US" sz="1800" dirty="0">
                <a:solidFill>
                  <a:srgbClr val="0000CC"/>
                </a:solidFill>
                <a:latin typeface="微软雅黑" panose="020B0503020204020204" pitchFamily="34" charset="-122"/>
                <a:ea typeface="微软雅黑" panose="020B0503020204020204" pitchFamily="34" charset="-122"/>
                <a:sym typeface="+mn-ea"/>
              </a:rPr>
              <a:t>法</a:t>
            </a:r>
            <a:endPar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sz="1800" b="1" dirty="0">
              <a:solidFill>
                <a:srgbClr val="C00000"/>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4968240" y="494030"/>
            <a:ext cx="3658235" cy="460375"/>
          </a:xfrm>
          <a:prstGeom prst="rect">
            <a:avLst/>
          </a:prstGeom>
          <a:noFill/>
          <a:ln w="9525">
            <a:noFill/>
          </a:ln>
        </p:spPr>
        <p:txBody>
          <a:bodyPr wrap="square">
            <a:spAutoFit/>
          </a:bodyPr>
          <a:lstStyle/>
          <a:p>
            <a:pPr marL="0" indent="0" algn="ctr"/>
            <a:r>
              <a:rPr lang="zh-CN" altLang="en-US" b="1">
                <a:latin typeface="楷体" panose="02010609060101010101" charset="-122"/>
                <a:ea typeface="楷体" panose="02010609060101010101" charset="-122"/>
                <a:cs typeface="宋体" panose="02010600030101010101" pitchFamily="2" charset="-122"/>
              </a:rPr>
              <a:t> </a:t>
            </a:r>
            <a:endParaRPr lang="zh-CN" altLang="en-US" b="1">
              <a:latin typeface="楷体" panose="02010609060101010101" charset="-122"/>
              <a:ea typeface="楷体" panose="02010609060101010101" charset="-122"/>
              <a:cs typeface="宋体" panose="02010600030101010101" pitchFamily="2"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2" name="椭圆 1"/>
          <p:cNvSpPr/>
          <p:nvPr/>
        </p:nvSpPr>
        <p:spPr>
          <a:xfrm flipH="1">
            <a:off x="5064832" y="218752"/>
            <a:ext cx="275560" cy="275560"/>
          </a:xfrm>
          <a:prstGeom prst="ellipse">
            <a:avLst/>
          </a:prstGeom>
          <a:solidFill>
            <a:srgbClr val="0BAEBF"/>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26</a:t>
            </a:r>
            <a:endParaRPr lang="en-US" altLang="zh-CN">
              <a:solidFill>
                <a:schemeClr val="bg1"/>
              </a:solidFill>
            </a:endParaRPr>
          </a:p>
        </p:txBody>
      </p:sp>
      <p:sp>
        <p:nvSpPr>
          <p:cNvPr id="5" name="文本框 4"/>
          <p:cNvSpPr txBox="1"/>
          <p:nvPr/>
        </p:nvSpPr>
        <p:spPr>
          <a:xfrm>
            <a:off x="482600" y="1605915"/>
            <a:ext cx="11658600" cy="3507740"/>
          </a:xfrm>
          <a:prstGeom prst="rect">
            <a:avLst/>
          </a:prstGeom>
          <a:noFill/>
          <a:ln w="9525">
            <a:noFill/>
          </a:ln>
        </p:spPr>
        <p:txBody>
          <a:bodyPr wrap="square">
            <a:spAutoFit/>
          </a:bodyPr>
          <a:lstStyle/>
          <a:p>
            <a:pPr marL="0"/>
            <a:r>
              <a:rPr lang="zh-CN" altLang="en-US" b="1">
                <a:latin typeface="仿宋" panose="02010609060101010101" charset="-122"/>
                <a:ea typeface="仿宋" panose="02010609060101010101" charset="-122"/>
              </a:rPr>
              <a:t>未按要求及时报送项目相关材料，包括计划任务书(合同书)、预算书、年度进展报告、中期总结报告、验收材料及其他相关文件等；</a:t>
            </a:r>
            <a:endParaRPr lang="zh-CN" altLang="en-US" b="1">
              <a:latin typeface="仿宋" panose="02010609060101010101" charset="-122"/>
              <a:ea typeface="仿宋" panose="02010609060101010101" charset="-122"/>
            </a:endParaRPr>
          </a:p>
          <a:p>
            <a:pPr marL="0"/>
            <a:endParaRPr lang="zh-CN" altLang="en-US" sz="1200" b="1">
              <a:latin typeface="仿宋" panose="02010609060101010101" charset="-122"/>
              <a:ea typeface="仿宋" panose="02010609060101010101" charset="-122"/>
            </a:endParaRPr>
          </a:p>
          <a:p>
            <a:pPr marL="0"/>
            <a:r>
              <a:rPr lang="zh-CN" altLang="en-US" b="1">
                <a:latin typeface="仿宋" panose="02010609060101010101" charset="-122"/>
                <a:ea typeface="仿宋" panose="02010609060101010101" charset="-122"/>
              </a:rPr>
              <a:t>在项目执行过程中，对项目负责人、参加人员、经费预算、研究目标、研究内容等重要事项的调整未按要求提前报批；</a:t>
            </a:r>
            <a:endParaRPr lang="zh-CN" altLang="en-US" b="1">
              <a:latin typeface="仿宋" panose="02010609060101010101" charset="-122"/>
              <a:ea typeface="仿宋" panose="02010609060101010101" charset="-122"/>
            </a:endParaRPr>
          </a:p>
          <a:p>
            <a:pPr marL="0"/>
            <a:endParaRPr lang="zh-CN" altLang="en-US" sz="1400" b="1">
              <a:latin typeface="仿宋" panose="02010609060101010101" charset="-122"/>
              <a:ea typeface="仿宋" panose="02010609060101010101" charset="-122"/>
            </a:endParaRPr>
          </a:p>
          <a:p>
            <a:pPr marL="0"/>
            <a:r>
              <a:rPr lang="zh-CN" altLang="en-US" b="1">
                <a:latin typeface="仿宋" panose="02010609060101010101" charset="-122"/>
                <a:ea typeface="仿宋" panose="02010609060101010101" charset="-122"/>
              </a:rPr>
              <a:t>年度执行情况不良或中止、验收不合格的项目（课题）；</a:t>
            </a:r>
            <a:endParaRPr lang="zh-CN" altLang="en-US" b="1">
              <a:latin typeface="仿宋" panose="02010609060101010101" charset="-122"/>
              <a:ea typeface="仿宋" panose="02010609060101010101" charset="-122"/>
            </a:endParaRPr>
          </a:p>
          <a:p>
            <a:pPr marL="0"/>
            <a:endParaRPr lang="zh-CN" altLang="en-US" sz="1400" b="1">
              <a:latin typeface="仿宋" panose="02010609060101010101" charset="-122"/>
              <a:ea typeface="仿宋" panose="02010609060101010101" charset="-122"/>
            </a:endParaRPr>
          </a:p>
          <a:p>
            <a:pPr marL="0"/>
            <a:r>
              <a:rPr lang="zh-CN" altLang="en-US" b="1">
                <a:latin typeface="仿宋" panose="02010609060101010101" charset="-122"/>
                <a:ea typeface="仿宋" panose="02010609060101010101" charset="-122"/>
              </a:rPr>
              <a:t>无正当理由，项目未按合同进度执行，或未按期落实上级主管部门提出的整改要求等</a:t>
            </a:r>
            <a:endParaRPr lang="zh-CN" altLang="en-US" b="1">
              <a:latin typeface="仿宋" panose="02010609060101010101" charset="-122"/>
              <a:ea typeface="仿宋" panose="02010609060101010101" charset="-122"/>
            </a:endParaRPr>
          </a:p>
          <a:p>
            <a:pPr marL="0"/>
            <a:endParaRPr lang="zh-CN" altLang="en-US" sz="1400" b="1">
              <a:latin typeface="仿宋" panose="02010609060101010101" charset="-122"/>
              <a:ea typeface="仿宋" panose="02010609060101010101" charset="-122"/>
            </a:endParaRPr>
          </a:p>
          <a:p>
            <a:pPr marL="0"/>
            <a:r>
              <a:rPr lang="zh-CN" altLang="en-US" b="1">
                <a:latin typeface="仿宋" panose="02010609060101010101" charset="-122"/>
                <a:ea typeface="仿宋" panose="02010609060101010101" charset="-122"/>
              </a:rPr>
              <a:t>存在违反国家法律法规、学校规章制度或其他影响学校声誉的行为。</a:t>
            </a:r>
            <a:endParaRPr lang="zh-CN" altLang="en-US" b="1">
              <a:latin typeface="仿宋" panose="02010609060101010101" charset="-122"/>
              <a:ea typeface="仿宋" panose="02010609060101010101" charset="-122"/>
            </a:endParaRPr>
          </a:p>
        </p:txBody>
      </p:sp>
      <p:pic>
        <p:nvPicPr>
          <p:cNvPr id="6" name="图片 5" descr="1645453956-24"/>
          <p:cNvPicPr>
            <a:picLocks noChangeAspect="1"/>
          </p:cNvPicPr>
          <p:nvPr/>
        </p:nvPicPr>
        <p:blipFill>
          <a:blip r:embed="rId3" cstate="print"/>
          <a:stretch>
            <a:fillRect/>
          </a:stretch>
        </p:blipFill>
        <p:spPr>
          <a:xfrm>
            <a:off x="1582420" y="920115"/>
            <a:ext cx="685800" cy="685800"/>
          </a:xfrm>
          <a:prstGeom prst="rect">
            <a:avLst/>
          </a:prstGeom>
        </p:spPr>
      </p:pic>
      <p:sp>
        <p:nvSpPr>
          <p:cNvPr id="18" name="文本框 17"/>
          <p:cNvSpPr txBox="1"/>
          <p:nvPr/>
        </p:nvSpPr>
        <p:spPr>
          <a:xfrm>
            <a:off x="2268220" y="954405"/>
            <a:ext cx="3549650" cy="460375"/>
          </a:xfrm>
          <a:prstGeom prst="rect">
            <a:avLst/>
          </a:prstGeom>
          <a:noFill/>
        </p:spPr>
        <p:txBody>
          <a:bodyPr wrap="none" rtlCol="0" anchor="t">
            <a:spAutoFit/>
          </a:bodyPr>
          <a:lstStyle/>
          <a:p>
            <a:r>
              <a:rPr lang="zh-CN" altLang="en-US" b="1">
                <a:solidFill>
                  <a:schemeClr val="accent5"/>
                </a:solidFill>
                <a:latin typeface="仿宋" panose="02010609060101010101" charset="-122"/>
                <a:ea typeface="仿宋" panose="02010609060101010101" charset="-122"/>
                <a:sym typeface="+mn-ea"/>
              </a:rPr>
              <a:t>不符合绩效费用发放原则</a:t>
            </a:r>
            <a:endParaRPr lang="zh-CN" altLang="en-US"/>
          </a:p>
        </p:txBody>
      </p:sp>
      <p:sp>
        <p:nvSpPr>
          <p:cNvPr id="20" name="椭圆 19"/>
          <p:cNvSpPr/>
          <p:nvPr/>
        </p:nvSpPr>
        <p:spPr>
          <a:xfrm flipH="1">
            <a:off x="389255" y="1758315"/>
            <a:ext cx="153035" cy="153035"/>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21" name="椭圆 20"/>
          <p:cNvSpPr/>
          <p:nvPr/>
        </p:nvSpPr>
        <p:spPr>
          <a:xfrm flipH="1">
            <a:off x="390525" y="2647315"/>
            <a:ext cx="153035" cy="153035"/>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24" name="椭圆 23"/>
          <p:cNvSpPr/>
          <p:nvPr/>
        </p:nvSpPr>
        <p:spPr>
          <a:xfrm flipH="1">
            <a:off x="380365" y="3566795"/>
            <a:ext cx="153035" cy="153035"/>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25" name="椭圆 24"/>
          <p:cNvSpPr/>
          <p:nvPr/>
        </p:nvSpPr>
        <p:spPr>
          <a:xfrm flipH="1">
            <a:off x="395605" y="4191635"/>
            <a:ext cx="153035" cy="153035"/>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26" name="椭圆 25"/>
          <p:cNvSpPr/>
          <p:nvPr/>
        </p:nvSpPr>
        <p:spPr>
          <a:xfrm flipH="1">
            <a:off x="395605" y="4747895"/>
            <a:ext cx="153035" cy="153035"/>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Tree>
  </p:cSld>
  <p:clrMapOvr>
    <a:masterClrMapping/>
  </p:clrMapOvr>
  <p:transition>
    <p:pull/>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701681" y="0"/>
            <a:ext cx="0" cy="685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lowchart: Decision 78"/>
          <p:cNvSpPr/>
          <p:nvPr/>
        </p:nvSpPr>
        <p:spPr>
          <a:xfrm>
            <a:off x="792403" y="1666511"/>
            <a:ext cx="1833705" cy="1833705"/>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63" name="Flowchart: Decision 79"/>
          <p:cNvSpPr/>
          <p:nvPr/>
        </p:nvSpPr>
        <p:spPr>
          <a:xfrm>
            <a:off x="792403" y="1946885"/>
            <a:ext cx="1833705" cy="1833705"/>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94" name="TextBox 93"/>
          <p:cNvSpPr txBox="1"/>
          <p:nvPr/>
        </p:nvSpPr>
        <p:spPr>
          <a:xfrm>
            <a:off x="1317612" y="2530482"/>
            <a:ext cx="768350" cy="666115"/>
          </a:xfrm>
          <a:prstGeom prst="rect">
            <a:avLst/>
          </a:prstGeom>
          <a:noFill/>
        </p:spPr>
        <p:txBody>
          <a:bodyPr wrap="none" rtlCol="0">
            <a:spAutoFit/>
          </a:bodyPr>
          <a:lstStyle/>
          <a:p>
            <a:r>
              <a:rPr lang="en-US" altLang="zh-CN" sz="3735" b="1" dirty="0">
                <a:solidFill>
                  <a:srgbClr val="C00000"/>
                </a:solidFill>
                <a:latin typeface="微软雅黑" panose="020B0503020204020204" pitchFamily="34" charset="-122"/>
                <a:ea typeface="微软雅黑" panose="020B0503020204020204" pitchFamily="34" charset="-122"/>
              </a:rPr>
              <a:t>02</a:t>
            </a:r>
            <a:endParaRPr lang="en-US" altLang="zh-CN" sz="3735" b="1" dirty="0">
              <a:solidFill>
                <a:srgbClr val="C0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829349" y="2804551"/>
            <a:ext cx="8802410" cy="830997"/>
          </a:xfrm>
          <a:prstGeom prst="rect">
            <a:avLst/>
          </a:prstGeom>
          <a:noFill/>
        </p:spPr>
        <p:txBody>
          <a:bodyPr wrap="none" rtlCol="0">
            <a:spAutoFit/>
          </a:bodyPr>
          <a:lstStyle/>
          <a:p>
            <a:pPr algn="l"/>
            <a:r>
              <a:rPr lang="zh-CN" altLang="en-US" sz="4800" b="1" dirty="0">
                <a:solidFill>
                  <a:srgbClr val="C00000"/>
                </a:solidFill>
                <a:latin typeface="微软雅黑" panose="020B0503020204020204" pitchFamily="34" charset="-122"/>
                <a:ea typeface="微软雅黑" panose="020B0503020204020204" pitchFamily="34" charset="-122"/>
              </a:rPr>
              <a:t>横向科研经费管理办</a:t>
            </a:r>
            <a:r>
              <a:rPr lang="zh-CN" altLang="en-US" sz="4800" b="1" dirty="0" smtClean="0">
                <a:solidFill>
                  <a:srgbClr val="C00000"/>
                </a:solidFill>
                <a:latin typeface="微软雅黑" panose="020B0503020204020204" pitchFamily="34" charset="-122"/>
                <a:ea typeface="微软雅黑" panose="020B0503020204020204" pitchFamily="34" charset="-122"/>
              </a:rPr>
              <a:t>法（试行）</a:t>
            </a:r>
            <a:endParaRPr lang="zh-CN" altLang="en-US" sz="4800" b="1" dirty="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a:stCxn id="158" idx="2"/>
          </p:cNvCxnSpPr>
          <p:nvPr/>
        </p:nvCxnSpPr>
        <p:spPr>
          <a:xfrm flipV="1">
            <a:off x="1664335" y="3767455"/>
            <a:ext cx="8421370" cy="152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flipH="1">
            <a:off x="517162" y="2940997"/>
            <a:ext cx="275560" cy="275560"/>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58" name="椭圆 157"/>
          <p:cNvSpPr/>
          <p:nvPr/>
        </p:nvSpPr>
        <p:spPr>
          <a:xfrm flipH="1">
            <a:off x="1099731" y="3500258"/>
            <a:ext cx="564741" cy="564743"/>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60" name="椭圆 159"/>
          <p:cNvSpPr/>
          <p:nvPr/>
        </p:nvSpPr>
        <p:spPr>
          <a:xfrm flipH="1">
            <a:off x="2002155" y="1950085"/>
            <a:ext cx="230505" cy="213360"/>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pic>
        <p:nvPicPr>
          <p:cNvPr id="23" name="图片 22" descr="图片1"/>
          <p:cNvPicPr>
            <a:picLocks noChangeAspect="1"/>
          </p:cNvPicPr>
          <p:nvPr/>
        </p:nvPicPr>
        <p:blipFill>
          <a:blip r:embed="rId1" cstate="print"/>
          <a:stretch>
            <a:fillRect/>
          </a:stretch>
        </p:blipFill>
        <p:spPr>
          <a:xfrm>
            <a:off x="9670415" y="0"/>
            <a:ext cx="2521585" cy="2120900"/>
          </a:xfrm>
          <a:prstGeom prst="rect">
            <a:avLst/>
          </a:prstGeom>
        </p:spPr>
      </p:pic>
      <p:pic>
        <p:nvPicPr>
          <p:cNvPr id="16" name="图片 15" descr="图片2"/>
          <p:cNvPicPr>
            <a:picLocks noChangeAspect="1"/>
          </p:cNvPicPr>
          <p:nvPr/>
        </p:nvPicPr>
        <p:blipFill>
          <a:blip r:embed="rId2"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3" cstate="print"/>
          <a:srcRect t="24561" b="36881"/>
          <a:stretch>
            <a:fillRect/>
          </a:stretch>
        </p:blipFill>
        <p:spPr>
          <a:xfrm>
            <a:off x="8694420" y="6089015"/>
            <a:ext cx="3736975" cy="465455"/>
          </a:xfrm>
          <a:prstGeom prst="rect">
            <a:avLst/>
          </a:prstGeom>
        </p:spPr>
      </p:pic>
      <p:sp>
        <p:nvSpPr>
          <p:cNvPr id="18" name="文本框 17"/>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27</a:t>
            </a:r>
            <a:endParaRPr lang="en-US" altLang="zh-CN">
              <a:solidFill>
                <a:schemeClr val="bg1"/>
              </a:solidFill>
            </a:endParaRPr>
          </a:p>
        </p:txBody>
      </p:sp>
    </p:spTree>
  </p:cSld>
  <p:clrMapOvr>
    <a:masterClrMapping/>
  </p:clrMapOvr>
  <p:transition>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6035" y="689610"/>
            <a:ext cx="12224385" cy="762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横向科研经费管理办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4130" y="0"/>
            <a:ext cx="1301115" cy="1200785"/>
            <a:chOff x="2087" y="4873"/>
            <a:chExt cx="2049"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02</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28</a:t>
            </a:r>
            <a:endParaRPr lang="en-US" altLang="zh-CN">
              <a:solidFill>
                <a:schemeClr val="bg1"/>
              </a:solidFill>
            </a:endParaRPr>
          </a:p>
        </p:txBody>
      </p:sp>
      <p:sp>
        <p:nvSpPr>
          <p:cNvPr id="5" name="文本框 4"/>
          <p:cNvSpPr txBox="1"/>
          <p:nvPr/>
        </p:nvSpPr>
        <p:spPr>
          <a:xfrm>
            <a:off x="1170940" y="3435985"/>
            <a:ext cx="4635500" cy="2306955"/>
          </a:xfrm>
          <a:prstGeom prst="rect">
            <a:avLst/>
          </a:prstGeom>
          <a:noFill/>
          <a:ln w="9525">
            <a:noFill/>
          </a:ln>
        </p:spPr>
        <p:txBody>
          <a:bodyPr wrap="square">
            <a:spAutoFit/>
          </a:bodyPr>
          <a:lstStyle/>
          <a:p>
            <a:pPr marL="0" indent="0" latinLnBrk="0">
              <a:lnSpc>
                <a:spcPct val="100000"/>
              </a:lnSpc>
            </a:pPr>
            <a:r>
              <a:rPr lang="en-US" altLang="zh-CN" b="1">
                <a:solidFill>
                  <a:srgbClr val="0000CC"/>
                </a:solidFill>
                <a:latin typeface="仿宋" panose="02010609060101010101" charset="-122"/>
                <a:ea typeface="仿宋" panose="02010609060101010101" charset="-122"/>
                <a:cs typeface="宋体" panose="02010600030101010101" pitchFamily="2" charset="-122"/>
              </a:rPr>
              <a:t>1.</a:t>
            </a:r>
            <a:r>
              <a:rPr lang="zh-CN" altLang="en-US" b="1">
                <a:solidFill>
                  <a:srgbClr val="0000CC"/>
                </a:solidFill>
                <a:latin typeface="仿宋" panose="02010609060101010101" charset="-122"/>
                <a:ea typeface="仿宋" panose="02010609060101010101" charset="-122"/>
                <a:cs typeface="宋体" panose="02010600030101010101" pitchFamily="2" charset="-122"/>
              </a:rPr>
              <a:t>名称。</a:t>
            </a:r>
            <a:endParaRPr lang="zh-CN" altLang="en-US" b="1">
              <a:solidFill>
                <a:srgbClr val="0000CC"/>
              </a:solidFill>
              <a:latin typeface="仿宋" panose="02010609060101010101" charset="-122"/>
              <a:ea typeface="仿宋" panose="02010609060101010101" charset="-122"/>
              <a:cs typeface="宋体" panose="02010600030101010101" pitchFamily="2" charset="-122"/>
            </a:endParaRPr>
          </a:p>
          <a:p>
            <a:pPr marL="0" indent="0" latinLnBrk="0">
              <a:lnSpc>
                <a:spcPct val="100000"/>
              </a:lnSpc>
            </a:pPr>
            <a:r>
              <a:rPr lang="en-US" altLang="zh-CN" b="1">
                <a:solidFill>
                  <a:srgbClr val="0000CC"/>
                </a:solidFill>
                <a:latin typeface="仿宋" panose="02010609060101010101" charset="-122"/>
                <a:ea typeface="仿宋" panose="02010609060101010101" charset="-122"/>
                <a:cs typeface="宋体" panose="02010600030101010101" pitchFamily="2" charset="-122"/>
              </a:rPr>
              <a:t>2.</a:t>
            </a:r>
            <a:r>
              <a:rPr lang="zh-CN" altLang="en-US" b="1">
                <a:solidFill>
                  <a:srgbClr val="0000CC"/>
                </a:solidFill>
                <a:latin typeface="仿宋" panose="02010609060101010101" charset="-122"/>
                <a:ea typeface="仿宋" panose="02010609060101010101" charset="-122"/>
                <a:cs typeface="宋体" panose="02010600030101010101" pitchFamily="2" charset="-122"/>
              </a:rPr>
              <a:t>项目内容、范围和要求。</a:t>
            </a:r>
            <a:endParaRPr lang="zh-CN" altLang="en-US" b="1">
              <a:solidFill>
                <a:srgbClr val="0000CC"/>
              </a:solidFill>
              <a:latin typeface="仿宋" panose="02010609060101010101" charset="-122"/>
              <a:ea typeface="仿宋" panose="02010609060101010101" charset="-122"/>
              <a:cs typeface="宋体" panose="02010600030101010101" pitchFamily="2" charset="-122"/>
            </a:endParaRPr>
          </a:p>
          <a:p>
            <a:pPr marL="0" indent="0" latinLnBrk="0">
              <a:lnSpc>
                <a:spcPct val="100000"/>
              </a:lnSpc>
            </a:pPr>
            <a:r>
              <a:rPr lang="en-US" altLang="zh-CN" b="1">
                <a:solidFill>
                  <a:srgbClr val="0000CC"/>
                </a:solidFill>
                <a:latin typeface="仿宋" panose="02010609060101010101" charset="-122"/>
                <a:ea typeface="仿宋" panose="02010609060101010101" charset="-122"/>
                <a:cs typeface="宋体" panose="02010600030101010101" pitchFamily="2" charset="-122"/>
              </a:rPr>
              <a:t>3.</a:t>
            </a:r>
            <a:r>
              <a:rPr lang="zh-CN" altLang="en-US" b="1">
                <a:solidFill>
                  <a:srgbClr val="0000CC"/>
                </a:solidFill>
                <a:latin typeface="仿宋" panose="02010609060101010101" charset="-122"/>
                <a:ea typeface="仿宋" panose="02010609060101010101" charset="-122"/>
                <a:cs typeface="宋体" panose="02010600030101010101" pitchFamily="2" charset="-122"/>
              </a:rPr>
              <a:t>履行合同的计划、进度、期限和方式。</a:t>
            </a:r>
            <a:endParaRPr lang="zh-CN" altLang="en-US" b="1">
              <a:solidFill>
                <a:srgbClr val="0000CC"/>
              </a:solidFill>
              <a:latin typeface="仿宋" panose="02010609060101010101" charset="-122"/>
              <a:ea typeface="仿宋" panose="02010609060101010101" charset="-122"/>
              <a:cs typeface="宋体" panose="02010600030101010101" pitchFamily="2" charset="-122"/>
            </a:endParaRPr>
          </a:p>
          <a:p>
            <a:pPr marL="0" indent="0" latinLnBrk="0">
              <a:lnSpc>
                <a:spcPct val="100000"/>
              </a:lnSpc>
            </a:pPr>
            <a:r>
              <a:rPr lang="en-US" altLang="zh-CN" b="1">
                <a:solidFill>
                  <a:srgbClr val="0000CC"/>
                </a:solidFill>
                <a:latin typeface="仿宋" panose="02010609060101010101" charset="-122"/>
                <a:ea typeface="仿宋" panose="02010609060101010101" charset="-122"/>
                <a:cs typeface="宋体" panose="02010600030101010101" pitchFamily="2" charset="-122"/>
              </a:rPr>
              <a:t>4.</a:t>
            </a:r>
            <a:r>
              <a:rPr lang="zh-CN" altLang="en-US" b="1">
                <a:solidFill>
                  <a:srgbClr val="0000CC"/>
                </a:solidFill>
                <a:latin typeface="仿宋" panose="02010609060101010101" charset="-122"/>
                <a:ea typeface="仿宋" panose="02010609060101010101" charset="-122"/>
                <a:cs typeface="宋体" panose="02010600030101010101" pitchFamily="2" charset="-122"/>
              </a:rPr>
              <a:t>技术情报和资料的保密	</a:t>
            </a:r>
            <a:endParaRPr lang="zh-CN" altLang="en-US" b="1">
              <a:solidFill>
                <a:srgbClr val="0000CC"/>
              </a:solidFill>
              <a:latin typeface="仿宋" panose="02010609060101010101" charset="-122"/>
              <a:ea typeface="仿宋" panose="02010609060101010101" charset="-122"/>
              <a:cs typeface="宋体" panose="02010600030101010101" pitchFamily="2" charset="-122"/>
            </a:endParaRPr>
          </a:p>
          <a:p>
            <a:pPr marL="0" indent="0" latinLnBrk="0">
              <a:lnSpc>
                <a:spcPct val="100000"/>
              </a:lnSpc>
            </a:pPr>
            <a:r>
              <a:rPr lang="en-US" altLang="zh-CN" b="1">
                <a:solidFill>
                  <a:srgbClr val="0000CC"/>
                </a:solidFill>
                <a:latin typeface="仿宋" panose="02010609060101010101" charset="-122"/>
                <a:ea typeface="仿宋" panose="02010609060101010101" charset="-122"/>
                <a:cs typeface="宋体" panose="02010600030101010101" pitchFamily="2" charset="-122"/>
              </a:rPr>
              <a:t>5.</a:t>
            </a:r>
            <a:r>
              <a:rPr lang="zh-CN" altLang="en-US" b="1">
                <a:solidFill>
                  <a:srgbClr val="0000CC"/>
                </a:solidFill>
                <a:latin typeface="仿宋" panose="02010609060101010101" charset="-122"/>
                <a:ea typeface="仿宋" panose="02010609060101010101" charset="-122"/>
                <a:cs typeface="宋体" panose="02010600030101010101" pitchFamily="2" charset="-122"/>
              </a:rPr>
              <a:t>风险责任的承担。</a:t>
            </a:r>
            <a:endParaRPr lang="zh-CN" altLang="en-US">
              <a:latin typeface="仿宋" panose="02010609060101010101" charset="-122"/>
              <a:ea typeface="仿宋" panose="02010609060101010101" charset="-122"/>
            </a:endParaRPr>
          </a:p>
        </p:txBody>
      </p:sp>
      <p:sp>
        <p:nvSpPr>
          <p:cNvPr id="18" name="文本框 17"/>
          <p:cNvSpPr txBox="1"/>
          <p:nvPr/>
        </p:nvSpPr>
        <p:spPr>
          <a:xfrm>
            <a:off x="4849495" y="2914015"/>
            <a:ext cx="1970405" cy="521970"/>
          </a:xfrm>
          <a:prstGeom prst="rect">
            <a:avLst/>
          </a:prstGeom>
          <a:noFill/>
        </p:spPr>
        <p:txBody>
          <a:bodyPr wrap="none" rtlCol="0" anchor="t">
            <a:spAutoFit/>
          </a:bodyPr>
          <a:lstStyle/>
          <a:p>
            <a:r>
              <a:rPr lang="zh-CN" altLang="en-US" sz="2800" b="1">
                <a:solidFill>
                  <a:schemeClr val="accent5"/>
                </a:solidFill>
                <a:latin typeface="仿宋" panose="02010609060101010101" charset="-122"/>
                <a:ea typeface="仿宋" panose="02010609060101010101" charset="-122"/>
              </a:rPr>
              <a:t>合同的内容</a:t>
            </a:r>
            <a:endParaRPr lang="zh-CN" altLang="en-US" sz="2800" b="1">
              <a:solidFill>
                <a:schemeClr val="accent5"/>
              </a:solidFill>
              <a:latin typeface="仿宋" panose="02010609060101010101" charset="-122"/>
              <a:ea typeface="仿宋" panose="02010609060101010101" charset="-122"/>
            </a:endParaRPr>
          </a:p>
        </p:txBody>
      </p:sp>
      <p:sp>
        <p:nvSpPr>
          <p:cNvPr id="6" name="圆角矩形 5"/>
          <p:cNvSpPr/>
          <p:nvPr/>
        </p:nvSpPr>
        <p:spPr>
          <a:xfrm>
            <a:off x="954405" y="3436620"/>
            <a:ext cx="10262870" cy="2497455"/>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t01ec743143ba899f53"/>
          <p:cNvPicPr>
            <a:picLocks noChangeAspect="1"/>
          </p:cNvPicPr>
          <p:nvPr/>
        </p:nvPicPr>
        <p:blipFill>
          <a:blip r:embed="rId3" cstate="print"/>
          <a:stretch>
            <a:fillRect/>
          </a:stretch>
        </p:blipFill>
        <p:spPr>
          <a:xfrm>
            <a:off x="177165" y="4229735"/>
            <a:ext cx="718820" cy="718820"/>
          </a:xfrm>
          <a:prstGeom prst="rect">
            <a:avLst/>
          </a:prstGeom>
        </p:spPr>
      </p:pic>
      <p:sp>
        <p:nvSpPr>
          <p:cNvPr id="19" name="文本框 18"/>
          <p:cNvSpPr txBox="1"/>
          <p:nvPr/>
        </p:nvSpPr>
        <p:spPr>
          <a:xfrm>
            <a:off x="5949315" y="3620770"/>
            <a:ext cx="5267960" cy="1938020"/>
          </a:xfrm>
          <a:prstGeom prst="rect">
            <a:avLst/>
          </a:prstGeom>
          <a:noFill/>
          <a:ln w="9525">
            <a:noFill/>
          </a:ln>
        </p:spPr>
        <p:txBody>
          <a:bodyPr wrap="square">
            <a:spAutoFit/>
          </a:bodyPr>
          <a:lstStyle/>
          <a:p>
            <a:pPr marL="0">
              <a:lnSpc>
                <a:spcPct val="100000"/>
              </a:lnSpc>
            </a:pPr>
            <a:r>
              <a:rPr lang="zh-CN" altLang="en-US" b="1">
                <a:solidFill>
                  <a:srgbClr val="0000CC"/>
                </a:solidFill>
                <a:latin typeface="仿宋" panose="02010609060101010101" charset="-122"/>
                <a:ea typeface="仿宋" panose="02010609060101010101" charset="-122"/>
                <a:cs typeface="宋体" panose="02010600030101010101" pitchFamily="2" charset="-122"/>
              </a:rPr>
              <a:t>6.验收标准和方法。</a:t>
            </a:r>
            <a:endParaRPr lang="zh-CN" altLang="en-US" b="1">
              <a:solidFill>
                <a:srgbClr val="0000CC"/>
              </a:solidFill>
              <a:latin typeface="仿宋" panose="02010609060101010101" charset="-122"/>
              <a:ea typeface="仿宋" panose="02010609060101010101" charset="-122"/>
              <a:cs typeface="宋体" panose="02010600030101010101" pitchFamily="2" charset="-122"/>
            </a:endParaRPr>
          </a:p>
          <a:p>
            <a:pPr marL="0">
              <a:lnSpc>
                <a:spcPct val="100000"/>
              </a:lnSpc>
            </a:pPr>
            <a:r>
              <a:rPr lang="zh-CN" altLang="en-US" b="1">
                <a:solidFill>
                  <a:srgbClr val="0000CC"/>
                </a:solidFill>
                <a:latin typeface="仿宋" panose="02010609060101010101" charset="-122"/>
                <a:ea typeface="仿宋" panose="02010609060101010101" charset="-122"/>
                <a:cs typeface="宋体" panose="02010600030101010101" pitchFamily="2" charset="-122"/>
              </a:rPr>
              <a:t>7.研究经费、报酬及其支付方式。</a:t>
            </a:r>
            <a:endParaRPr lang="zh-CN" altLang="en-US" b="1">
              <a:solidFill>
                <a:srgbClr val="0000CC"/>
              </a:solidFill>
              <a:latin typeface="仿宋" panose="02010609060101010101" charset="-122"/>
              <a:ea typeface="仿宋" panose="02010609060101010101" charset="-122"/>
              <a:cs typeface="宋体" panose="02010600030101010101" pitchFamily="2" charset="-122"/>
            </a:endParaRPr>
          </a:p>
          <a:p>
            <a:pPr marL="0">
              <a:lnSpc>
                <a:spcPct val="100000"/>
              </a:lnSpc>
            </a:pPr>
            <a:r>
              <a:rPr lang="zh-CN" altLang="en-US" b="1">
                <a:solidFill>
                  <a:srgbClr val="0000CC"/>
                </a:solidFill>
                <a:latin typeface="仿宋" panose="02010609060101010101" charset="-122"/>
                <a:ea typeface="仿宋" panose="02010609060101010101" charset="-122"/>
                <a:cs typeface="宋体" panose="02010600030101010101" pitchFamily="2" charset="-122"/>
              </a:rPr>
              <a:t>8.技术成果的归属和收益分成办法。</a:t>
            </a:r>
            <a:endParaRPr lang="zh-CN" altLang="en-US" b="1">
              <a:solidFill>
                <a:srgbClr val="0000CC"/>
              </a:solidFill>
              <a:latin typeface="仿宋" panose="02010609060101010101" charset="-122"/>
              <a:ea typeface="仿宋" panose="02010609060101010101" charset="-122"/>
              <a:cs typeface="宋体" panose="02010600030101010101" pitchFamily="2" charset="-122"/>
            </a:endParaRPr>
          </a:p>
          <a:p>
            <a:pPr marL="0">
              <a:lnSpc>
                <a:spcPct val="100000"/>
              </a:lnSpc>
            </a:pPr>
            <a:r>
              <a:rPr lang="zh-CN" altLang="en-US" b="1">
                <a:solidFill>
                  <a:srgbClr val="0000CC"/>
                </a:solidFill>
                <a:latin typeface="仿宋" panose="02010609060101010101" charset="-122"/>
                <a:ea typeface="仿宋" panose="02010609060101010101" charset="-122"/>
                <a:cs typeface="宋体" panose="02010600030101010101" pitchFamily="2" charset="-122"/>
              </a:rPr>
              <a:t>9.违约金的计算和支付。</a:t>
            </a:r>
            <a:endParaRPr lang="zh-CN" altLang="en-US" b="1">
              <a:solidFill>
                <a:srgbClr val="0000CC"/>
              </a:solidFill>
              <a:latin typeface="仿宋" panose="02010609060101010101" charset="-122"/>
              <a:ea typeface="仿宋" panose="02010609060101010101" charset="-122"/>
              <a:cs typeface="宋体" panose="02010600030101010101" pitchFamily="2" charset="-122"/>
            </a:endParaRPr>
          </a:p>
          <a:p>
            <a:pPr marL="0">
              <a:lnSpc>
                <a:spcPct val="100000"/>
              </a:lnSpc>
            </a:pPr>
            <a:r>
              <a:rPr lang="zh-CN" altLang="en-US" b="1">
                <a:solidFill>
                  <a:srgbClr val="0000CC"/>
                </a:solidFill>
                <a:latin typeface="仿宋" panose="02010609060101010101" charset="-122"/>
                <a:ea typeface="仿宋" panose="02010609060101010101" charset="-122"/>
                <a:cs typeface="宋体" panose="02010600030101010101" pitchFamily="2" charset="-122"/>
              </a:rPr>
              <a:t>10.解决争议的办法。</a:t>
            </a:r>
            <a:endParaRPr lang="zh-CN" altLang="en-US" b="1">
              <a:solidFill>
                <a:srgbClr val="0000CC"/>
              </a:solidFill>
              <a:latin typeface="仿宋" panose="02010609060101010101" charset="-122"/>
              <a:ea typeface="仿宋" panose="02010609060101010101" charset="-122"/>
              <a:cs typeface="宋体" panose="02010600030101010101" pitchFamily="2" charset="-122"/>
            </a:endParaRPr>
          </a:p>
        </p:txBody>
      </p:sp>
      <p:cxnSp>
        <p:nvCxnSpPr>
          <p:cNvPr id="75" name="直接连接符 74"/>
          <p:cNvCxnSpPr/>
          <p:nvPr/>
        </p:nvCxnSpPr>
        <p:spPr>
          <a:xfrm flipH="1">
            <a:off x="5833745" y="3559810"/>
            <a:ext cx="1905" cy="227838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170940" y="1365885"/>
            <a:ext cx="10656570" cy="1383665"/>
          </a:xfrm>
          <a:prstGeom prst="rect">
            <a:avLst/>
          </a:prstGeom>
          <a:noFill/>
          <a:ln w="9525">
            <a:noFill/>
          </a:ln>
        </p:spPr>
        <p:txBody>
          <a:bodyPr wrap="square">
            <a:spAutoFit/>
          </a:bodyPr>
          <a:lstStyle/>
          <a:p>
            <a:pPr marL="0" algn="l">
              <a:lnSpc>
                <a:spcPct val="100000"/>
              </a:lnSpc>
            </a:pPr>
            <a:r>
              <a:rPr lang="zh-CN" altLang="en-US" sz="2800" b="1">
                <a:latin typeface="仿宋" panose="02010609060101010101" charset="-122"/>
                <a:ea typeface="仿宋" panose="02010609060101010101" charset="-122"/>
              </a:rPr>
              <a:t>承担横向科研项目须以河南应用技术职业学院名义签订书面合同，按照《合同法》有关规定，事先确立双方的权利和义务。合作各方必须具备履行合同的条件和能力。</a:t>
            </a:r>
            <a:endParaRPr lang="zh-CN" altLang="en-US" sz="2800" b="1">
              <a:latin typeface="仿宋" panose="02010609060101010101" charset="-122"/>
              <a:ea typeface="仿宋" panose="02010609060101010101" charset="-122"/>
            </a:endParaRPr>
          </a:p>
        </p:txBody>
      </p:sp>
      <p:pic>
        <p:nvPicPr>
          <p:cNvPr id="2" name="图片 1" descr="t01ec743143ba899f53"/>
          <p:cNvPicPr>
            <a:picLocks noChangeAspect="1"/>
          </p:cNvPicPr>
          <p:nvPr/>
        </p:nvPicPr>
        <p:blipFill>
          <a:blip r:embed="rId4" cstate="print"/>
          <a:stretch>
            <a:fillRect/>
          </a:stretch>
        </p:blipFill>
        <p:spPr>
          <a:xfrm>
            <a:off x="177165" y="1365885"/>
            <a:ext cx="746760" cy="746760"/>
          </a:xfrm>
          <a:prstGeom prst="rect">
            <a:avLst/>
          </a:prstGeom>
        </p:spPr>
      </p:pic>
    </p:spTree>
  </p:cSld>
  <p:clrMapOvr>
    <a:masterClrMapping/>
  </p:clrMapOvr>
  <p:transition>
    <p:pull/>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19050" y="665480"/>
            <a:ext cx="12217400" cy="1778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横向科研经费管理办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4130" y="0"/>
            <a:ext cx="1301115" cy="1200785"/>
            <a:chOff x="2087" y="4873"/>
            <a:chExt cx="2049"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02</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29</a:t>
            </a:r>
            <a:endParaRPr lang="en-US" altLang="zh-CN">
              <a:solidFill>
                <a:schemeClr val="bg1"/>
              </a:solidFill>
            </a:endParaRPr>
          </a:p>
        </p:txBody>
      </p:sp>
      <p:sp>
        <p:nvSpPr>
          <p:cNvPr id="18" name="文本框 17"/>
          <p:cNvSpPr txBox="1"/>
          <p:nvPr/>
        </p:nvSpPr>
        <p:spPr>
          <a:xfrm>
            <a:off x="2701290" y="1276350"/>
            <a:ext cx="4830445" cy="521970"/>
          </a:xfrm>
          <a:prstGeom prst="rect">
            <a:avLst/>
          </a:prstGeom>
          <a:noFill/>
        </p:spPr>
        <p:txBody>
          <a:bodyPr wrap="none" rtlCol="0" anchor="t">
            <a:spAutoFit/>
          </a:bodyPr>
          <a:lstStyle/>
          <a:p>
            <a:pPr algn="l"/>
            <a:r>
              <a:rPr lang="zh-CN" altLang="en-US" sz="2800" b="1">
                <a:solidFill>
                  <a:schemeClr val="accent5"/>
                </a:solidFill>
                <a:latin typeface="仿宋" panose="02010609060101010101" charset="-122"/>
                <a:ea typeface="仿宋" panose="02010609060101010101" charset="-122"/>
              </a:rPr>
              <a:t>横向科研项目合同的签订程序</a:t>
            </a:r>
            <a:endParaRPr lang="zh-CN" altLang="en-US" sz="2800" b="1">
              <a:solidFill>
                <a:schemeClr val="accent5"/>
              </a:solidFill>
              <a:latin typeface="仿宋" panose="02010609060101010101" charset="-122"/>
              <a:ea typeface="仿宋" panose="02010609060101010101" charset="-122"/>
            </a:endParaRPr>
          </a:p>
        </p:txBody>
      </p:sp>
      <p:sp>
        <p:nvSpPr>
          <p:cNvPr id="6" name="圆角矩形 5"/>
          <p:cNvSpPr/>
          <p:nvPr/>
        </p:nvSpPr>
        <p:spPr>
          <a:xfrm>
            <a:off x="544195" y="1798320"/>
            <a:ext cx="11007090" cy="406908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754380" y="2176780"/>
            <a:ext cx="10796905" cy="3322955"/>
          </a:xfrm>
          <a:prstGeom prst="rect">
            <a:avLst/>
          </a:prstGeom>
          <a:noFill/>
        </p:spPr>
        <p:txBody>
          <a:bodyPr wrap="square" rtlCol="0" anchor="t">
            <a:spAutoFit/>
          </a:bodyPr>
          <a:lstStyle/>
          <a:p>
            <a:pPr algn="l">
              <a:lnSpc>
                <a:spcPct val="150000"/>
              </a:lnSpc>
            </a:pPr>
            <a:r>
              <a:rPr lang="zh-CN" altLang="en-US" sz="2800" b="1">
                <a:solidFill>
                  <a:schemeClr val="tx1"/>
                </a:solidFill>
                <a:latin typeface="仿宋" panose="02010609060101010101" charset="-122"/>
                <a:ea typeface="仿宋" panose="02010609060101010101" charset="-122"/>
              </a:rPr>
              <a:t>1.项目主持人拟定横向科研项目合同书，按照有关要求认真 填写。</a:t>
            </a:r>
            <a:endParaRPr lang="zh-CN" altLang="en-US" sz="2800" b="1">
              <a:solidFill>
                <a:schemeClr val="tx1"/>
              </a:solidFill>
              <a:latin typeface="仿宋" panose="02010609060101010101" charset="-122"/>
              <a:ea typeface="仿宋" panose="02010609060101010101" charset="-122"/>
            </a:endParaRPr>
          </a:p>
          <a:p>
            <a:pPr algn="l">
              <a:lnSpc>
                <a:spcPct val="150000"/>
              </a:lnSpc>
            </a:pPr>
            <a:r>
              <a:rPr lang="zh-CN" altLang="en-US" sz="2800" b="1">
                <a:solidFill>
                  <a:schemeClr val="tx1"/>
                </a:solidFill>
                <a:latin typeface="仿宋" panose="02010609060101010101" charset="-122"/>
                <a:ea typeface="仿宋" panose="02010609060101010101" charset="-122"/>
              </a:rPr>
              <a:t>2.将填写好的合同书报院领导审核后，按规定办理审核签字手续。</a:t>
            </a:r>
            <a:endParaRPr lang="zh-CN" altLang="en-US" sz="2800" b="1">
              <a:solidFill>
                <a:schemeClr val="tx1"/>
              </a:solidFill>
              <a:latin typeface="仿宋" panose="02010609060101010101" charset="-122"/>
              <a:ea typeface="仿宋" panose="02010609060101010101" charset="-122"/>
            </a:endParaRPr>
          </a:p>
          <a:p>
            <a:pPr algn="l">
              <a:lnSpc>
                <a:spcPct val="150000"/>
              </a:lnSpc>
            </a:pPr>
            <a:r>
              <a:rPr lang="zh-CN" altLang="en-US" sz="2800" b="1">
                <a:solidFill>
                  <a:schemeClr val="tx1"/>
                </a:solidFill>
                <a:latin typeface="仿宋" panose="02010609060101010101" charset="-122"/>
                <a:ea typeface="仿宋" panose="02010609060101010101" charset="-122"/>
              </a:rPr>
              <a:t>3.将合同书交对方单位签字盖章（亦可由对方先行签字盖章）。</a:t>
            </a:r>
            <a:endParaRPr lang="zh-CN" altLang="en-US" sz="2800" b="1">
              <a:solidFill>
                <a:schemeClr val="tx1"/>
              </a:solidFill>
              <a:latin typeface="仿宋" panose="02010609060101010101" charset="-122"/>
              <a:ea typeface="仿宋" panose="02010609060101010101" charset="-122"/>
            </a:endParaRPr>
          </a:p>
          <a:p>
            <a:pPr algn="l">
              <a:lnSpc>
                <a:spcPct val="150000"/>
              </a:lnSpc>
            </a:pPr>
            <a:r>
              <a:rPr lang="zh-CN" altLang="en-US" sz="2800" b="1">
                <a:solidFill>
                  <a:schemeClr val="tx1"/>
                </a:solidFill>
                <a:latin typeface="仿宋" panose="02010609060101010101" charset="-122"/>
                <a:ea typeface="仿宋" panose="02010609060101010101" charset="-122"/>
              </a:rPr>
              <a:t>4.合同书签署完毕后存档备案，以便作为科研工作量核算、科研奖励及晋升职称的依据。</a:t>
            </a:r>
            <a:endParaRPr lang="zh-CN" altLang="en-US" sz="2800" b="1">
              <a:solidFill>
                <a:schemeClr val="tx1"/>
              </a:solidFill>
              <a:latin typeface="仿宋" panose="02010609060101010101" charset="-122"/>
              <a:ea typeface="仿宋" panose="02010609060101010101" charset="-122"/>
            </a:endParaRPr>
          </a:p>
        </p:txBody>
      </p:sp>
      <p:pic>
        <p:nvPicPr>
          <p:cNvPr id="21" name="图片 20" descr="1645453956-24"/>
          <p:cNvPicPr>
            <a:picLocks noChangeAspect="1"/>
          </p:cNvPicPr>
          <p:nvPr/>
        </p:nvPicPr>
        <p:blipFill>
          <a:blip r:embed="rId3" cstate="print"/>
          <a:stretch>
            <a:fillRect/>
          </a:stretch>
        </p:blipFill>
        <p:spPr>
          <a:xfrm>
            <a:off x="2015490" y="1200785"/>
            <a:ext cx="685800" cy="685800"/>
          </a:xfrm>
          <a:prstGeom prst="rect">
            <a:avLst/>
          </a:prstGeom>
        </p:spPr>
      </p:pic>
    </p:spTree>
  </p:cSld>
  <p:clrMapOvr>
    <a:masterClrMapping/>
  </p:clrMapOvr>
  <p:transition>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1701681" y="0"/>
            <a:ext cx="0" cy="685800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1" name="Flowchart: Decision 78"/>
          <p:cNvSpPr/>
          <p:nvPr/>
        </p:nvSpPr>
        <p:spPr>
          <a:xfrm>
            <a:off x="792403" y="1666511"/>
            <a:ext cx="1833705" cy="1833705"/>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63" name="Flowchart: Decision 79"/>
          <p:cNvSpPr/>
          <p:nvPr/>
        </p:nvSpPr>
        <p:spPr>
          <a:xfrm>
            <a:off x="792403" y="1946885"/>
            <a:ext cx="1833705" cy="1833705"/>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94" name="TextBox 93"/>
          <p:cNvSpPr txBox="1"/>
          <p:nvPr/>
        </p:nvSpPr>
        <p:spPr>
          <a:xfrm>
            <a:off x="1317612" y="2530482"/>
            <a:ext cx="768350" cy="666115"/>
          </a:xfrm>
          <a:prstGeom prst="rect">
            <a:avLst/>
          </a:prstGeom>
          <a:noFill/>
        </p:spPr>
        <p:txBody>
          <a:bodyPr wrap="none" rtlCol="0">
            <a:spAutoFit/>
          </a:bodyPr>
          <a:lstStyle/>
          <a:p>
            <a:r>
              <a:rPr lang="en-US" altLang="zh-CN" sz="3735" b="1" dirty="0">
                <a:solidFill>
                  <a:srgbClr val="C00000"/>
                </a:solidFill>
                <a:latin typeface="微软雅黑" panose="020B0503020204020204" pitchFamily="34" charset="-122"/>
                <a:ea typeface="微软雅黑" panose="020B0503020204020204" pitchFamily="34" charset="-122"/>
              </a:rPr>
              <a:t>01</a:t>
            </a:r>
            <a:endParaRPr lang="en-US" altLang="zh-CN" sz="3735" b="1" dirty="0">
              <a:solidFill>
                <a:srgbClr val="C00000"/>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2829349" y="2804551"/>
            <a:ext cx="8802410" cy="830997"/>
          </a:xfrm>
          <a:prstGeom prst="rect">
            <a:avLst/>
          </a:prstGeom>
          <a:noFill/>
        </p:spPr>
        <p:txBody>
          <a:bodyPr wrap="none" rtlCol="0">
            <a:spAutoFit/>
          </a:bodyPr>
          <a:lstStyle/>
          <a:p>
            <a:pPr algn="l"/>
            <a:r>
              <a:rPr lang="zh-CN" altLang="en-US" sz="4800" b="1" dirty="0">
                <a:solidFill>
                  <a:srgbClr val="C00000"/>
                </a:solidFill>
                <a:latin typeface="微软雅黑" panose="020B0503020204020204" pitchFamily="34" charset="-122"/>
                <a:ea typeface="微软雅黑" panose="020B0503020204020204" pitchFamily="34" charset="-122"/>
              </a:rPr>
              <a:t>纵向科研经费管</a:t>
            </a:r>
            <a:r>
              <a:rPr lang="zh-CN" altLang="en-US" sz="4800" b="1" dirty="0" smtClean="0">
                <a:solidFill>
                  <a:srgbClr val="C00000"/>
                </a:solidFill>
                <a:latin typeface="微软雅黑" panose="020B0503020204020204" pitchFamily="34" charset="-122"/>
                <a:ea typeface="微软雅黑" panose="020B0503020204020204" pitchFamily="34" charset="-122"/>
              </a:rPr>
              <a:t>理办法（试行）</a:t>
            </a:r>
            <a:endParaRPr lang="zh-CN" altLang="en-US" sz="4800" b="1" dirty="0">
              <a:solidFill>
                <a:srgbClr val="C00000"/>
              </a:solidFill>
              <a:latin typeface="微软雅黑" panose="020B0503020204020204" pitchFamily="34" charset="-122"/>
              <a:ea typeface="微软雅黑" panose="020B0503020204020204" pitchFamily="34" charset="-122"/>
            </a:endParaRPr>
          </a:p>
        </p:txBody>
      </p:sp>
      <p:cxnSp>
        <p:nvCxnSpPr>
          <p:cNvPr id="8" name="直接连接符 7"/>
          <p:cNvCxnSpPr>
            <a:stCxn id="158" idx="2"/>
          </p:cNvCxnSpPr>
          <p:nvPr/>
        </p:nvCxnSpPr>
        <p:spPr>
          <a:xfrm flipV="1">
            <a:off x="1664335" y="3767455"/>
            <a:ext cx="8421370" cy="1524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flipH="1">
            <a:off x="517162" y="2940997"/>
            <a:ext cx="275560" cy="275560"/>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58" name="椭圆 157"/>
          <p:cNvSpPr/>
          <p:nvPr/>
        </p:nvSpPr>
        <p:spPr>
          <a:xfrm flipH="1">
            <a:off x="1099731" y="3500258"/>
            <a:ext cx="564741" cy="564743"/>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60" name="椭圆 159"/>
          <p:cNvSpPr/>
          <p:nvPr/>
        </p:nvSpPr>
        <p:spPr>
          <a:xfrm flipH="1">
            <a:off x="2002155" y="1950085"/>
            <a:ext cx="230505" cy="213360"/>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pic>
        <p:nvPicPr>
          <p:cNvPr id="23" name="图片 22" descr="图片1"/>
          <p:cNvPicPr>
            <a:picLocks noChangeAspect="1"/>
          </p:cNvPicPr>
          <p:nvPr/>
        </p:nvPicPr>
        <p:blipFill>
          <a:blip r:embed="rId1" cstate="print"/>
          <a:stretch>
            <a:fillRect/>
          </a:stretch>
        </p:blipFill>
        <p:spPr>
          <a:xfrm>
            <a:off x="9670415" y="0"/>
            <a:ext cx="2521585" cy="2120900"/>
          </a:xfrm>
          <a:prstGeom prst="rect">
            <a:avLst/>
          </a:prstGeom>
        </p:spPr>
      </p:pic>
      <p:pic>
        <p:nvPicPr>
          <p:cNvPr id="16" name="图片 15" descr="图片2"/>
          <p:cNvPicPr>
            <a:picLocks noChangeAspect="1"/>
          </p:cNvPicPr>
          <p:nvPr/>
        </p:nvPicPr>
        <p:blipFill>
          <a:blip r:embed="rId2"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3" cstate="print"/>
          <a:srcRect t="24561" b="36881"/>
          <a:stretch>
            <a:fillRect/>
          </a:stretch>
        </p:blipFill>
        <p:spPr>
          <a:xfrm>
            <a:off x="8694420" y="6089015"/>
            <a:ext cx="3736975" cy="465455"/>
          </a:xfrm>
          <a:prstGeom prst="rect">
            <a:avLst/>
          </a:prstGeom>
        </p:spPr>
      </p:pic>
      <p:sp>
        <p:nvSpPr>
          <p:cNvPr id="18" name="文本框 17"/>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03</a:t>
            </a:r>
            <a:endParaRPr lang="en-US" altLang="zh-CN">
              <a:solidFill>
                <a:schemeClr val="bg1"/>
              </a:solidFill>
            </a:endParaRPr>
          </a:p>
        </p:txBody>
      </p:sp>
    </p:spTree>
  </p:cSld>
  <p:clrMapOvr>
    <a:masterClrMapping/>
  </p:clrMapOvr>
  <p:transition>
    <p:pull/>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84479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18" name="文本框 17"/>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30</a:t>
            </a:r>
            <a:endParaRPr lang="en-US" altLang="zh-CN">
              <a:solidFill>
                <a:schemeClr val="bg1"/>
              </a:solidFill>
            </a:endParaRPr>
          </a:p>
        </p:txBody>
      </p:sp>
      <p:cxnSp>
        <p:nvCxnSpPr>
          <p:cNvPr id="35" name="直接连接符 34"/>
          <p:cNvCxnSpPr/>
          <p:nvPr/>
        </p:nvCxnSpPr>
        <p:spPr>
          <a:xfrm>
            <a:off x="-19050" y="665480"/>
            <a:ext cx="12217400" cy="1778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横向科研经费管理办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24130" y="0"/>
            <a:ext cx="1301115" cy="1200785"/>
            <a:chOff x="2087" y="4873"/>
            <a:chExt cx="2049" cy="1891"/>
          </a:xfrm>
        </p:grpSpPr>
        <p:sp>
          <p:nvSpPr>
            <p:cNvPr id="40"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1"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2"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02</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43" name="椭圆 42"/>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44" name="椭圆 43"/>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45" name="椭圆 44"/>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grpSp>
        <p:nvGrpSpPr>
          <p:cNvPr id="90" name="组合 89"/>
          <p:cNvGrpSpPr/>
          <p:nvPr/>
        </p:nvGrpSpPr>
        <p:grpSpPr>
          <a:xfrm>
            <a:off x="4670425" y="1200785"/>
            <a:ext cx="3565525" cy="946785"/>
            <a:chOff x="7037" y="2434"/>
            <a:chExt cx="3428" cy="1492"/>
          </a:xfrm>
        </p:grpSpPr>
        <p:sp>
          <p:nvSpPr>
            <p:cNvPr id="87" name="矩形 86"/>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7278" y="2573"/>
              <a:ext cx="2947" cy="1214"/>
            </a:xfrm>
            <a:prstGeom prst="rect">
              <a:avLst/>
            </a:prstGeom>
            <a:blipFill rotWithShape="1">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4921250" y="1412875"/>
            <a:ext cx="3305810"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横向科研项目实施</a:t>
            </a:r>
            <a:endParaRPr lang="zh-CN" altLang="en-US" sz="2800" b="1">
              <a:solidFill>
                <a:srgbClr val="0000CC"/>
              </a:solidFill>
              <a:latin typeface="仿宋" panose="02010609060101010101" charset="-122"/>
              <a:ea typeface="仿宋" panose="02010609060101010101" charset="-122"/>
            </a:endParaRPr>
          </a:p>
        </p:txBody>
      </p:sp>
      <p:sp>
        <p:nvSpPr>
          <p:cNvPr id="111" name="文本框 110"/>
          <p:cNvSpPr txBox="1"/>
          <p:nvPr/>
        </p:nvSpPr>
        <p:spPr>
          <a:xfrm>
            <a:off x="2487295" y="2230120"/>
            <a:ext cx="9197975" cy="829945"/>
          </a:xfrm>
          <a:prstGeom prst="rect">
            <a:avLst/>
          </a:prstGeom>
          <a:noFill/>
          <a:ln w="9525">
            <a:noFill/>
          </a:ln>
        </p:spPr>
        <p:txBody>
          <a:bodyPr wrap="square">
            <a:spAutoFit/>
          </a:bodyPr>
          <a:lstStyle/>
          <a:p>
            <a:pPr marL="0"/>
            <a:r>
              <a:rPr lang="zh-CN" altLang="en-US" b="1">
                <a:latin typeface="仿宋" panose="02010609060101010101" charset="-122"/>
                <a:ea typeface="仿宋" panose="02010609060101010101" charset="-122"/>
                <a:cs typeface="宋体" panose="02010600030101010101" pitchFamily="2" charset="-122"/>
                <a:sym typeface="+mn-ea"/>
              </a:rPr>
              <a:t>必须征得委托方、合作方同意，并订立补充合同（协议），与原合同一并存档备案。</a:t>
            </a:r>
            <a:endParaRPr lang="zh-CN" altLang="en-US" b="1">
              <a:latin typeface="仿宋" panose="02010609060101010101" charset="-122"/>
              <a:ea typeface="仿宋" panose="02010609060101010101" charset="-122"/>
              <a:cs typeface="宋体" panose="02010600030101010101" pitchFamily="2" charset="-122"/>
              <a:sym typeface="+mn-ea"/>
            </a:endParaRPr>
          </a:p>
        </p:txBody>
      </p:sp>
      <p:cxnSp>
        <p:nvCxnSpPr>
          <p:cNvPr id="75" name="直接连接符 74"/>
          <p:cNvCxnSpPr/>
          <p:nvPr/>
        </p:nvCxnSpPr>
        <p:spPr>
          <a:xfrm flipH="1">
            <a:off x="2348865" y="2230120"/>
            <a:ext cx="1905" cy="3858895"/>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755015" y="2230120"/>
            <a:ext cx="1612900" cy="521970"/>
          </a:xfrm>
          <a:prstGeom prst="rect">
            <a:avLst/>
          </a:prstGeom>
          <a:noFill/>
        </p:spPr>
        <p:txBody>
          <a:bodyPr wrap="none" rtlCol="0" anchor="t">
            <a:spAutoFit/>
          </a:bodyPr>
          <a:lstStyle/>
          <a:p>
            <a:r>
              <a:rPr lang="zh-CN" altLang="en-US" sz="2800" b="1">
                <a:solidFill>
                  <a:schemeClr val="accent5"/>
                </a:solidFill>
                <a:latin typeface="仿宋" panose="02010609060101010101" charset="-122"/>
                <a:ea typeface="仿宋" panose="02010609060101010101" charset="-122"/>
                <a:cs typeface="宋体" panose="02010600030101010101" pitchFamily="2" charset="-122"/>
                <a:sym typeface="+mn-ea"/>
              </a:rPr>
              <a:t>变更合同</a:t>
            </a:r>
            <a:endParaRPr lang="zh-CN" altLang="en-US" sz="2800"/>
          </a:p>
        </p:txBody>
      </p:sp>
      <p:sp>
        <p:nvSpPr>
          <p:cNvPr id="3" name="文本框 2"/>
          <p:cNvSpPr txBox="1"/>
          <p:nvPr/>
        </p:nvSpPr>
        <p:spPr>
          <a:xfrm>
            <a:off x="755015" y="3168015"/>
            <a:ext cx="1612900" cy="521970"/>
          </a:xfrm>
          <a:prstGeom prst="rect">
            <a:avLst/>
          </a:prstGeom>
          <a:noFill/>
        </p:spPr>
        <p:txBody>
          <a:bodyPr wrap="none" rtlCol="0" anchor="t">
            <a:spAutoFit/>
          </a:bodyPr>
          <a:lstStyle/>
          <a:p>
            <a:r>
              <a:rPr lang="zh-CN" altLang="en-US" sz="2800" b="1">
                <a:solidFill>
                  <a:schemeClr val="accent5"/>
                </a:solidFill>
                <a:latin typeface="仿宋" panose="02010609060101010101" charset="-122"/>
                <a:ea typeface="仿宋" panose="02010609060101010101" charset="-122"/>
                <a:cs typeface="宋体" panose="02010600030101010101" pitchFamily="2" charset="-122"/>
              </a:rPr>
              <a:t>人员变更</a:t>
            </a:r>
            <a:endParaRPr lang="zh-CN" altLang="en-US" sz="2800" b="1">
              <a:solidFill>
                <a:schemeClr val="accent5"/>
              </a:solidFill>
              <a:latin typeface="仿宋" panose="02010609060101010101" charset="-122"/>
              <a:ea typeface="仿宋" panose="02010609060101010101" charset="-122"/>
              <a:cs typeface="宋体" panose="02010600030101010101" pitchFamily="2" charset="-122"/>
            </a:endParaRPr>
          </a:p>
        </p:txBody>
      </p:sp>
      <p:sp>
        <p:nvSpPr>
          <p:cNvPr id="100" name="文本框 99"/>
          <p:cNvSpPr txBox="1"/>
          <p:nvPr/>
        </p:nvSpPr>
        <p:spPr>
          <a:xfrm>
            <a:off x="2348865" y="3168015"/>
            <a:ext cx="9651365" cy="829945"/>
          </a:xfrm>
          <a:prstGeom prst="rect">
            <a:avLst/>
          </a:prstGeom>
          <a:noFill/>
          <a:ln w="9525">
            <a:noFill/>
          </a:ln>
        </p:spPr>
        <p:txBody>
          <a:bodyPr wrap="square">
            <a:spAutoFit/>
          </a:bodyPr>
          <a:lstStyle/>
          <a:p>
            <a:pPr marL="0"/>
            <a:r>
              <a:rPr lang="zh-CN" altLang="en-US" b="1">
                <a:latin typeface="仿宋" panose="02010609060101010101" charset="-122"/>
                <a:ea typeface="仿宋" panose="02010609060101010101" charset="-122"/>
                <a:cs typeface="宋体" panose="02010600030101010101" pitchFamily="2" charset="-122"/>
              </a:rPr>
              <a:t>主持人变更：应在项目结项前6个月以上</a:t>
            </a:r>
            <a:endParaRPr lang="zh-CN" altLang="en-US" b="1">
              <a:latin typeface="仿宋" panose="02010609060101010101" charset="-122"/>
              <a:ea typeface="仿宋" panose="02010609060101010101" charset="-122"/>
              <a:cs typeface="宋体" panose="02010600030101010101" pitchFamily="2" charset="-122"/>
            </a:endParaRPr>
          </a:p>
          <a:p>
            <a:pPr marL="0"/>
            <a:r>
              <a:rPr lang="zh-CN" altLang="en-US" b="1">
                <a:latin typeface="仿宋" panose="02010609060101010101" charset="-122"/>
                <a:ea typeface="仿宋" panose="02010609060101010101" charset="-122"/>
                <a:cs typeface="宋体" panose="02010600030101010101" pitchFamily="2" charset="-122"/>
              </a:rPr>
              <a:t>其他人变更：</a:t>
            </a:r>
            <a:r>
              <a:rPr lang="zh-CN" altLang="en-US" b="1">
                <a:latin typeface="仿宋" panose="02010609060101010101" charset="-122"/>
                <a:ea typeface="仿宋" panose="02010609060101010101" charset="-122"/>
                <a:cs typeface="宋体" panose="02010600030101010101" pitchFamily="2" charset="-122"/>
                <a:sym typeface="+mn-ea"/>
              </a:rPr>
              <a:t>应在项目结项前</a:t>
            </a:r>
            <a:r>
              <a:rPr lang="en-US" altLang="zh-CN" b="1">
                <a:latin typeface="仿宋" panose="02010609060101010101" charset="-122"/>
                <a:ea typeface="仿宋" panose="02010609060101010101" charset="-122"/>
                <a:cs typeface="宋体" panose="02010600030101010101" pitchFamily="2" charset="-122"/>
                <a:sym typeface="+mn-ea"/>
              </a:rPr>
              <a:t>3</a:t>
            </a:r>
            <a:r>
              <a:rPr lang="zh-CN" altLang="en-US" b="1">
                <a:latin typeface="仿宋" panose="02010609060101010101" charset="-122"/>
                <a:ea typeface="仿宋" panose="02010609060101010101" charset="-122"/>
                <a:cs typeface="宋体" panose="02010600030101010101" pitchFamily="2" charset="-122"/>
                <a:sym typeface="+mn-ea"/>
              </a:rPr>
              <a:t>个月以上</a:t>
            </a:r>
            <a:endParaRPr lang="zh-CN" altLang="en-US" b="1">
              <a:latin typeface="仿宋" panose="02010609060101010101" charset="-122"/>
              <a:ea typeface="仿宋" panose="02010609060101010101" charset="-122"/>
              <a:cs typeface="宋体" panose="02010600030101010101" pitchFamily="2" charset="-122"/>
            </a:endParaRPr>
          </a:p>
        </p:txBody>
      </p:sp>
      <p:sp>
        <p:nvSpPr>
          <p:cNvPr id="4" name="文本框 3"/>
          <p:cNvSpPr txBox="1"/>
          <p:nvPr/>
        </p:nvSpPr>
        <p:spPr>
          <a:xfrm>
            <a:off x="735965" y="4352290"/>
            <a:ext cx="1612900" cy="521970"/>
          </a:xfrm>
          <a:prstGeom prst="rect">
            <a:avLst/>
          </a:prstGeom>
          <a:noFill/>
        </p:spPr>
        <p:txBody>
          <a:bodyPr wrap="none" rtlCol="0" anchor="t">
            <a:spAutoFit/>
          </a:bodyPr>
          <a:lstStyle/>
          <a:p>
            <a:r>
              <a:rPr lang="zh-CN" altLang="en-US" sz="2800" b="1">
                <a:solidFill>
                  <a:schemeClr val="accent5"/>
                </a:solidFill>
                <a:latin typeface="仿宋" panose="02010609060101010101" charset="-122"/>
                <a:ea typeface="仿宋" panose="02010609060101010101" charset="-122"/>
                <a:cs typeface="宋体" panose="02010600030101010101" pitchFamily="2" charset="-122"/>
              </a:rPr>
              <a:t>材料提交</a:t>
            </a:r>
            <a:endParaRPr lang="zh-CN" altLang="en-US" sz="2800" b="1">
              <a:solidFill>
                <a:schemeClr val="accent5"/>
              </a:solidFill>
              <a:latin typeface="仿宋" panose="02010609060101010101" charset="-122"/>
              <a:ea typeface="仿宋" panose="02010609060101010101" charset="-122"/>
              <a:cs typeface="宋体" panose="02010600030101010101" pitchFamily="2" charset="-122"/>
            </a:endParaRPr>
          </a:p>
        </p:txBody>
      </p:sp>
      <p:sp>
        <p:nvSpPr>
          <p:cNvPr id="5" name="文本框 4"/>
          <p:cNvSpPr txBox="1"/>
          <p:nvPr/>
        </p:nvSpPr>
        <p:spPr>
          <a:xfrm>
            <a:off x="2367915" y="4352290"/>
            <a:ext cx="9317355" cy="1568450"/>
          </a:xfrm>
          <a:prstGeom prst="rect">
            <a:avLst/>
          </a:prstGeom>
          <a:noFill/>
          <a:ln w="9525">
            <a:noFill/>
          </a:ln>
        </p:spPr>
        <p:txBody>
          <a:bodyPr wrap="square">
            <a:spAutoFit/>
          </a:bodyPr>
          <a:lstStyle/>
          <a:p>
            <a:pPr marL="0" indent="0"/>
            <a:r>
              <a:rPr lang="zh-CN" altLang="en-US" sz="2400" b="1">
                <a:latin typeface="仿宋" panose="02010609060101010101" charset="-122"/>
                <a:ea typeface="仿宋" panose="02010609060101010101" charset="-122"/>
                <a:cs typeface="宋体" panose="02010600030101010101" pitchFamily="2" charset="-122"/>
              </a:rPr>
              <a:t>技术研发类项目：</a:t>
            </a:r>
            <a:r>
              <a:rPr lang="zh-CN" altLang="en-US" b="1">
                <a:latin typeface="仿宋" panose="02010609060101010101" charset="-122"/>
                <a:ea typeface="仿宋" panose="02010609060101010101" charset="-122"/>
                <a:cs typeface="宋体" panose="02010600030101010101" pitchFamily="2" charset="-122"/>
                <a:sym typeface="+mn-ea"/>
              </a:rPr>
              <a:t>每年6、12月份，</a:t>
            </a:r>
            <a:r>
              <a:rPr lang="zh-CN" altLang="en-US" sz="2400" b="1">
                <a:latin typeface="仿宋" panose="02010609060101010101" charset="-122"/>
                <a:ea typeface="仿宋" panose="02010609060101010101" charset="-122"/>
                <a:cs typeface="宋体" panose="02010600030101010101" pitchFamily="2" charset="-122"/>
              </a:rPr>
              <a:t>项目主持人向学校提交项目进展报告及阶段性研究成果。</a:t>
            </a:r>
            <a:endParaRPr lang="zh-CN" altLang="en-US" sz="2400" b="1">
              <a:latin typeface="仿宋" panose="02010609060101010101" charset="-122"/>
              <a:ea typeface="仿宋" panose="02010609060101010101" charset="-122"/>
              <a:cs typeface="宋体" panose="02010600030101010101" pitchFamily="2" charset="-122"/>
            </a:endParaRPr>
          </a:p>
          <a:p>
            <a:pPr marL="0" algn="l"/>
            <a:r>
              <a:rPr lang="zh-CN" altLang="en-US" b="1">
                <a:latin typeface="仿宋" panose="02010609060101010101" charset="-122"/>
                <a:ea typeface="仿宋" panose="02010609060101010101" charset="-122"/>
                <a:cs typeface="宋体" panose="02010600030101010101" pitchFamily="2" charset="-122"/>
              </a:rPr>
              <a:t>技术服务、技术咨询、职业培训类项目：项目主持人向学校提交工作阶段性总结和企业反馈意见。</a:t>
            </a:r>
            <a:endParaRPr lang="zh-CN" altLang="en-US" b="1">
              <a:latin typeface="仿宋" panose="02010609060101010101" charset="-122"/>
              <a:ea typeface="仿宋" panose="02010609060101010101" charset="-122"/>
              <a:cs typeface="宋体" panose="02010600030101010101" pitchFamily="2" charset="-122"/>
            </a:endParaRPr>
          </a:p>
        </p:txBody>
      </p:sp>
    </p:spTree>
  </p:cSld>
  <p:clrMapOvr>
    <a:masterClrMapping/>
  </p:clrMapOvr>
  <p:transition>
    <p:pull/>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19050" y="665480"/>
            <a:ext cx="12217400" cy="1778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横向科研经费管理办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4130" y="0"/>
            <a:ext cx="1301115" cy="1200785"/>
            <a:chOff x="2087" y="4873"/>
            <a:chExt cx="2049"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02</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31</a:t>
            </a:r>
            <a:endParaRPr lang="en-US" altLang="zh-CN">
              <a:solidFill>
                <a:schemeClr val="bg1"/>
              </a:solidFill>
            </a:endParaRPr>
          </a:p>
        </p:txBody>
      </p:sp>
      <p:sp>
        <p:nvSpPr>
          <p:cNvPr id="18" name="文本框 17"/>
          <p:cNvSpPr txBox="1"/>
          <p:nvPr/>
        </p:nvSpPr>
        <p:spPr>
          <a:xfrm>
            <a:off x="1170940" y="1572895"/>
            <a:ext cx="5187950" cy="521970"/>
          </a:xfrm>
          <a:prstGeom prst="rect">
            <a:avLst/>
          </a:prstGeom>
          <a:noFill/>
        </p:spPr>
        <p:txBody>
          <a:bodyPr wrap="none" rtlCol="0" anchor="t">
            <a:spAutoFit/>
          </a:bodyPr>
          <a:lstStyle/>
          <a:p>
            <a:pPr algn="l"/>
            <a:r>
              <a:rPr lang="zh-CN" altLang="en-US" sz="2800" b="1">
                <a:solidFill>
                  <a:schemeClr val="accent5"/>
                </a:solidFill>
                <a:latin typeface="仿宋" panose="02010609060101010101" charset="-122"/>
                <a:ea typeface="仿宋" panose="02010609060101010101" charset="-122"/>
              </a:rPr>
              <a:t>横向科研项目折算工作量的方法</a:t>
            </a:r>
            <a:endParaRPr lang="en-US" altLang="zh-CN" sz="2800" b="1">
              <a:solidFill>
                <a:schemeClr val="accent5"/>
              </a:solidFill>
              <a:latin typeface="仿宋" panose="02010609060101010101" charset="-122"/>
              <a:ea typeface="仿宋" panose="02010609060101010101" charset="-122"/>
            </a:endParaRPr>
          </a:p>
        </p:txBody>
      </p:sp>
      <p:sp>
        <p:nvSpPr>
          <p:cNvPr id="20" name="文本框 19"/>
          <p:cNvSpPr txBox="1"/>
          <p:nvPr/>
        </p:nvSpPr>
        <p:spPr>
          <a:xfrm>
            <a:off x="754380" y="2176780"/>
            <a:ext cx="10796905" cy="2030095"/>
          </a:xfrm>
          <a:prstGeom prst="rect">
            <a:avLst/>
          </a:prstGeom>
          <a:noFill/>
        </p:spPr>
        <p:txBody>
          <a:bodyPr wrap="square" rtlCol="0" anchor="t">
            <a:spAutoFit/>
          </a:bodyPr>
          <a:lstStyle/>
          <a:p>
            <a:pPr algn="l">
              <a:lnSpc>
                <a:spcPct val="150000"/>
              </a:lnSpc>
            </a:pPr>
            <a:r>
              <a:rPr lang="zh-CN" altLang="en-US" sz="2800" b="1">
                <a:solidFill>
                  <a:schemeClr val="tx1"/>
                </a:solidFill>
                <a:latin typeface="仿宋" panose="02010609060101010101" charset="-122"/>
                <a:ea typeface="仿宋" panose="02010609060101010101" charset="-122"/>
              </a:rPr>
              <a:t>3-10万元（含3万元）视为主持一项市厅级科研项目；</a:t>
            </a:r>
            <a:endParaRPr lang="zh-CN" altLang="en-US" sz="2800" b="1">
              <a:solidFill>
                <a:schemeClr val="tx1"/>
              </a:solidFill>
              <a:latin typeface="仿宋" panose="02010609060101010101" charset="-122"/>
              <a:ea typeface="仿宋" panose="02010609060101010101" charset="-122"/>
            </a:endParaRPr>
          </a:p>
          <a:p>
            <a:pPr algn="l">
              <a:lnSpc>
                <a:spcPct val="150000"/>
              </a:lnSpc>
            </a:pPr>
            <a:r>
              <a:rPr lang="zh-CN" altLang="en-US" sz="2800" b="1">
                <a:solidFill>
                  <a:schemeClr val="tx1"/>
                </a:solidFill>
                <a:latin typeface="仿宋" panose="02010609060101010101" charset="-122"/>
                <a:ea typeface="仿宋" panose="02010609060101010101" charset="-122"/>
              </a:rPr>
              <a:t>10-20万元（含10万元）视为主持一项省部级科研项目；</a:t>
            </a:r>
            <a:endParaRPr lang="zh-CN" altLang="en-US" sz="2800" b="1">
              <a:solidFill>
                <a:schemeClr val="tx1"/>
              </a:solidFill>
              <a:latin typeface="仿宋" panose="02010609060101010101" charset="-122"/>
              <a:ea typeface="仿宋" panose="02010609060101010101" charset="-122"/>
            </a:endParaRPr>
          </a:p>
          <a:p>
            <a:pPr algn="l">
              <a:lnSpc>
                <a:spcPct val="150000"/>
              </a:lnSpc>
            </a:pPr>
            <a:r>
              <a:rPr lang="zh-CN" altLang="en-US" sz="2800" b="1">
                <a:solidFill>
                  <a:schemeClr val="tx1"/>
                </a:solidFill>
                <a:latin typeface="仿宋" panose="02010609060101010101" charset="-122"/>
                <a:ea typeface="仿宋" panose="02010609060101010101" charset="-122"/>
              </a:rPr>
              <a:t>20万元以上（含20万元）视为主持一项国家级科研项目。</a:t>
            </a:r>
            <a:endParaRPr lang="zh-CN" altLang="en-US" sz="2800" b="1">
              <a:solidFill>
                <a:schemeClr val="tx1"/>
              </a:solidFill>
              <a:latin typeface="仿宋" panose="02010609060101010101" charset="-122"/>
              <a:ea typeface="仿宋" panose="02010609060101010101" charset="-122"/>
            </a:endParaRPr>
          </a:p>
        </p:txBody>
      </p:sp>
      <p:pic>
        <p:nvPicPr>
          <p:cNvPr id="21" name="图片 20" descr="1645453956-24"/>
          <p:cNvPicPr>
            <a:picLocks noChangeAspect="1"/>
          </p:cNvPicPr>
          <p:nvPr/>
        </p:nvPicPr>
        <p:blipFill>
          <a:blip r:embed="rId3" cstate="print"/>
          <a:stretch>
            <a:fillRect/>
          </a:stretch>
        </p:blipFill>
        <p:spPr>
          <a:xfrm>
            <a:off x="309880" y="1490980"/>
            <a:ext cx="685800" cy="685800"/>
          </a:xfrm>
          <a:prstGeom prst="rect">
            <a:avLst/>
          </a:prstGeom>
        </p:spPr>
      </p:pic>
    </p:spTree>
  </p:cSld>
  <p:clrMapOvr>
    <a:masterClrMapping/>
  </p:clrMapOvr>
  <p:transition>
    <p:pull/>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19050" y="665480"/>
            <a:ext cx="12217400" cy="1778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横向科研经费管理办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4130" y="0"/>
            <a:ext cx="1301115" cy="1200785"/>
            <a:chOff x="2087" y="4873"/>
            <a:chExt cx="2049"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02</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115" name="文本框 114"/>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32</a:t>
            </a:r>
            <a:endParaRPr lang="en-US" altLang="zh-CN">
              <a:solidFill>
                <a:schemeClr val="bg1"/>
              </a:solidFill>
            </a:endParaRPr>
          </a:p>
        </p:txBody>
      </p:sp>
      <p:sp>
        <p:nvSpPr>
          <p:cNvPr id="18" name="文本框 17"/>
          <p:cNvSpPr txBox="1"/>
          <p:nvPr/>
        </p:nvSpPr>
        <p:spPr>
          <a:xfrm>
            <a:off x="1627505" y="1015365"/>
            <a:ext cx="3042920" cy="521970"/>
          </a:xfrm>
          <a:prstGeom prst="rect">
            <a:avLst/>
          </a:prstGeom>
          <a:noFill/>
        </p:spPr>
        <p:txBody>
          <a:bodyPr wrap="none" rtlCol="0" anchor="t">
            <a:spAutoFit/>
          </a:bodyPr>
          <a:lstStyle/>
          <a:p>
            <a:pPr algn="l"/>
            <a:r>
              <a:rPr lang="zh-CN" altLang="en-US" sz="2800" b="1">
                <a:solidFill>
                  <a:schemeClr val="accent5"/>
                </a:solidFill>
                <a:latin typeface="仿宋" panose="02010609060101010101" charset="-122"/>
                <a:ea typeface="仿宋" panose="02010609060101010101" charset="-122"/>
              </a:rPr>
              <a:t>横向科研项目说明</a:t>
            </a:r>
            <a:endParaRPr lang="en-US" altLang="zh-CN" sz="2800" b="1">
              <a:solidFill>
                <a:schemeClr val="accent5"/>
              </a:solidFill>
              <a:latin typeface="仿宋" panose="02010609060101010101" charset="-122"/>
              <a:ea typeface="仿宋" panose="02010609060101010101" charset="-122"/>
            </a:endParaRPr>
          </a:p>
        </p:txBody>
      </p:sp>
      <p:pic>
        <p:nvPicPr>
          <p:cNvPr id="21" name="图片 20" descr="1645453956-24"/>
          <p:cNvPicPr>
            <a:picLocks noChangeAspect="1"/>
          </p:cNvPicPr>
          <p:nvPr/>
        </p:nvPicPr>
        <p:blipFill>
          <a:blip r:embed="rId3" cstate="print"/>
          <a:stretch>
            <a:fillRect/>
          </a:stretch>
        </p:blipFill>
        <p:spPr>
          <a:xfrm>
            <a:off x="1170940" y="933450"/>
            <a:ext cx="685800" cy="685800"/>
          </a:xfrm>
          <a:prstGeom prst="rect">
            <a:avLst/>
          </a:prstGeom>
        </p:spPr>
      </p:pic>
      <p:sp>
        <p:nvSpPr>
          <p:cNvPr id="2" name="文本框 1"/>
          <p:cNvSpPr txBox="1"/>
          <p:nvPr/>
        </p:nvSpPr>
        <p:spPr>
          <a:xfrm>
            <a:off x="672465" y="1619250"/>
            <a:ext cx="10970895" cy="4677410"/>
          </a:xfrm>
          <a:prstGeom prst="rect">
            <a:avLst/>
          </a:prstGeom>
          <a:noFill/>
          <a:ln w="9525">
            <a:noFill/>
          </a:ln>
        </p:spPr>
        <p:txBody>
          <a:bodyPr wrap="square">
            <a:spAutoFit/>
          </a:bodyPr>
          <a:lstStyle/>
          <a:p>
            <a:pPr marL="0" algn="l"/>
            <a:r>
              <a:rPr lang="zh-CN" altLang="en-US" b="1" i="1">
                <a:solidFill>
                  <a:schemeClr val="accent5"/>
                </a:solidFill>
                <a:latin typeface="仿宋" panose="02010609060101010101" charset="-122"/>
                <a:ea typeface="仿宋" panose="02010609060101010101" charset="-122"/>
                <a:cs typeface="宋体" panose="02010600030101010101" pitchFamily="2" charset="-122"/>
              </a:rPr>
              <a:t>备份：</a:t>
            </a:r>
            <a:r>
              <a:rPr lang="zh-CN" altLang="en-US" b="1">
                <a:latin typeface="仿宋" panose="02010609060101010101" charset="-122"/>
                <a:ea typeface="仿宋" panose="02010609060101010101" charset="-122"/>
                <a:cs typeface="宋体" panose="02010600030101010101" pitchFamily="2" charset="-122"/>
              </a:rPr>
              <a:t>横向科研项目的有关技术资料及验收证明、研究总结报告或技术报告（含有关图片）、鉴定证书、获奖证书、价值评估报告等，均应备份存档，以便查阅、宣传、推广和转化。</a:t>
            </a:r>
            <a:endParaRPr lang="zh-CN" altLang="en-US" b="1">
              <a:latin typeface="仿宋" panose="02010609060101010101" charset="-122"/>
              <a:ea typeface="仿宋" panose="02010609060101010101" charset="-122"/>
              <a:cs typeface="宋体" panose="02010600030101010101" pitchFamily="2" charset="-122"/>
            </a:endParaRPr>
          </a:p>
          <a:p>
            <a:pPr marL="0" algn="l"/>
            <a:endParaRPr lang="zh-CN" altLang="en-US" sz="1400" b="1" i="1">
              <a:solidFill>
                <a:schemeClr val="accent5"/>
              </a:solidFill>
              <a:latin typeface="仿宋" panose="02010609060101010101" charset="-122"/>
              <a:ea typeface="仿宋" panose="02010609060101010101" charset="-122"/>
              <a:cs typeface="宋体" panose="02010600030101010101" pitchFamily="2" charset="-122"/>
            </a:endParaRPr>
          </a:p>
          <a:p>
            <a:pPr marL="0" algn="l"/>
            <a:r>
              <a:rPr lang="zh-CN" altLang="en-US" b="1" i="1">
                <a:solidFill>
                  <a:schemeClr val="accent5"/>
                </a:solidFill>
                <a:latin typeface="仿宋" panose="02010609060101010101" charset="-122"/>
                <a:ea typeface="仿宋" panose="02010609060101010101" charset="-122"/>
                <a:cs typeface="宋体" panose="02010600030101010101" pitchFamily="2" charset="-122"/>
              </a:rPr>
              <a:t>成果：</a:t>
            </a:r>
            <a:r>
              <a:rPr lang="zh-CN" altLang="en-US" b="1">
                <a:latin typeface="仿宋" panose="02010609060101010101" charset="-122"/>
                <a:ea typeface="仿宋" panose="02010609060101010101" charset="-122"/>
                <a:cs typeface="宋体" panose="02010600030101010101" pitchFamily="2" charset="-122"/>
              </a:rPr>
              <a:t>横向科研项目研究取得的无形资产（知识产权等成果）归学校所有或依照技术合同的有关条款分割。成果转化所得经济收入，按项目组与学校签订的协议进行分割。</a:t>
            </a:r>
            <a:endParaRPr lang="zh-CN" altLang="en-US" b="1">
              <a:latin typeface="仿宋" panose="02010609060101010101" charset="-122"/>
              <a:ea typeface="仿宋" panose="02010609060101010101" charset="-122"/>
              <a:cs typeface="宋体" panose="02010600030101010101" pitchFamily="2" charset="-122"/>
            </a:endParaRPr>
          </a:p>
          <a:p>
            <a:pPr marL="0" algn="l"/>
            <a:endParaRPr lang="zh-CN" altLang="en-US" sz="1000" b="1">
              <a:latin typeface="仿宋" panose="02010609060101010101" charset="-122"/>
              <a:ea typeface="仿宋" panose="02010609060101010101" charset="-122"/>
              <a:cs typeface="宋体" panose="02010600030101010101" pitchFamily="2" charset="-122"/>
            </a:endParaRPr>
          </a:p>
          <a:p>
            <a:pPr marL="0" algn="l"/>
            <a:r>
              <a:rPr lang="zh-CN" altLang="en-US" b="1" i="1">
                <a:solidFill>
                  <a:schemeClr val="accent5"/>
                </a:solidFill>
                <a:latin typeface="仿宋" panose="02010609060101010101" charset="-122"/>
                <a:ea typeface="仿宋" panose="02010609060101010101" charset="-122"/>
                <a:cs typeface="宋体" panose="02010600030101010101" pitchFamily="2" charset="-122"/>
              </a:rPr>
              <a:t>量化：</a:t>
            </a:r>
            <a:r>
              <a:rPr lang="zh-CN" altLang="en-US" b="1">
                <a:latin typeface="仿宋" panose="02010609060101010101" charset="-122"/>
                <a:ea typeface="仿宋" panose="02010609060101010101" charset="-122"/>
                <a:cs typeface="宋体" panose="02010600030101010101" pitchFamily="2" charset="-122"/>
              </a:rPr>
              <a:t>横向科研项目在职称评审和年终科研量化时，按第九条对应纵向科研项目进行科研成绩的记分。</a:t>
            </a:r>
            <a:endParaRPr lang="zh-CN" altLang="en-US" b="1">
              <a:latin typeface="仿宋" panose="02010609060101010101" charset="-122"/>
              <a:ea typeface="仿宋" panose="02010609060101010101" charset="-122"/>
              <a:cs typeface="宋体" panose="02010600030101010101" pitchFamily="2" charset="-122"/>
            </a:endParaRPr>
          </a:p>
          <a:p>
            <a:pPr marL="0" algn="l"/>
            <a:endParaRPr lang="zh-CN" altLang="en-US" sz="1000" b="1">
              <a:latin typeface="仿宋" panose="02010609060101010101" charset="-122"/>
              <a:ea typeface="仿宋" panose="02010609060101010101" charset="-122"/>
              <a:cs typeface="宋体" panose="02010600030101010101" pitchFamily="2" charset="-122"/>
            </a:endParaRPr>
          </a:p>
          <a:p>
            <a:pPr marL="0" algn="l"/>
            <a:r>
              <a:rPr lang="zh-CN" altLang="en-US" b="1" i="1">
                <a:solidFill>
                  <a:schemeClr val="accent5"/>
                </a:solidFill>
                <a:latin typeface="仿宋" panose="02010609060101010101" charset="-122"/>
                <a:ea typeface="仿宋" panose="02010609060101010101" charset="-122"/>
                <a:cs typeface="宋体" panose="02010600030101010101" pitchFamily="2" charset="-122"/>
              </a:rPr>
              <a:t>处分：</a:t>
            </a:r>
            <a:r>
              <a:rPr lang="zh-CN" altLang="en-US" b="1">
                <a:latin typeface="仿宋" panose="02010609060101010101" charset="-122"/>
                <a:ea typeface="仿宋" panose="02010609060101010101" charset="-122"/>
                <a:cs typeface="宋体" panose="02010600030101010101" pitchFamily="2" charset="-122"/>
              </a:rPr>
              <a:t>凡在横向科研项目立项、资金使用、鉴定验收等过程中弄虚作假的，将追回相关责任人在项目研究中获得的利益，并视情节给予相应的行政纪律处分；违反法律法规的，由司法部门追究其法律责任。</a:t>
            </a:r>
            <a:endParaRPr lang="zh-CN" altLang="en-US" b="1">
              <a:latin typeface="仿宋" panose="02010609060101010101" charset="-122"/>
              <a:ea typeface="仿宋" panose="02010609060101010101" charset="-122"/>
              <a:cs typeface="宋体" panose="02010600030101010101" pitchFamily="2" charset="-122"/>
            </a:endParaRPr>
          </a:p>
        </p:txBody>
      </p:sp>
    </p:spTree>
  </p:cSld>
  <p:clrMapOvr>
    <a:masterClrMapping/>
  </p:clrMapOvr>
  <p:transition>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84479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18" name="文本框 17"/>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33</a:t>
            </a:r>
            <a:endParaRPr lang="en-US" altLang="zh-CN">
              <a:solidFill>
                <a:schemeClr val="bg1"/>
              </a:solidFill>
            </a:endParaRPr>
          </a:p>
        </p:txBody>
      </p:sp>
      <p:cxnSp>
        <p:nvCxnSpPr>
          <p:cNvPr id="35" name="直接连接符 34"/>
          <p:cNvCxnSpPr/>
          <p:nvPr/>
        </p:nvCxnSpPr>
        <p:spPr>
          <a:xfrm>
            <a:off x="-19050" y="665480"/>
            <a:ext cx="12217400" cy="1778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横向科研经费管理办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24130" y="0"/>
            <a:ext cx="1301115" cy="1200785"/>
            <a:chOff x="2087" y="4873"/>
            <a:chExt cx="2049" cy="1891"/>
          </a:xfrm>
        </p:grpSpPr>
        <p:sp>
          <p:nvSpPr>
            <p:cNvPr id="40"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1"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2"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02</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43" name="椭圆 42"/>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44" name="椭圆 43"/>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45" name="椭圆 44"/>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grpSp>
        <p:nvGrpSpPr>
          <p:cNvPr id="90" name="组合 89"/>
          <p:cNvGrpSpPr/>
          <p:nvPr/>
        </p:nvGrpSpPr>
        <p:grpSpPr>
          <a:xfrm>
            <a:off x="3359150" y="1201420"/>
            <a:ext cx="5384165" cy="946785"/>
            <a:chOff x="7037" y="2434"/>
            <a:chExt cx="3428" cy="1492"/>
          </a:xfrm>
        </p:grpSpPr>
        <p:sp>
          <p:nvSpPr>
            <p:cNvPr id="87" name="矩形 86"/>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7278" y="2573"/>
              <a:ext cx="2947" cy="1214"/>
            </a:xfrm>
            <a:prstGeom prst="rect">
              <a:avLst/>
            </a:prstGeom>
            <a:blipFill rotWithShape="1">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3737610" y="1413510"/>
            <a:ext cx="4867275"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横向科研经费的管理和使用</a:t>
            </a:r>
            <a:endParaRPr lang="zh-CN" altLang="en-US" sz="2800" b="1">
              <a:solidFill>
                <a:srgbClr val="0000CC"/>
              </a:solidFill>
              <a:latin typeface="仿宋" panose="02010609060101010101" charset="-122"/>
              <a:ea typeface="仿宋" panose="02010609060101010101" charset="-122"/>
            </a:endParaRPr>
          </a:p>
        </p:txBody>
      </p:sp>
      <p:sp>
        <p:nvSpPr>
          <p:cNvPr id="93" name="矩形 92"/>
          <p:cNvSpPr/>
          <p:nvPr/>
        </p:nvSpPr>
        <p:spPr>
          <a:xfrm>
            <a:off x="1002665" y="2148840"/>
            <a:ext cx="10704195" cy="3571875"/>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a:off x="1170940" y="2411730"/>
            <a:ext cx="10268585" cy="3046095"/>
          </a:xfrm>
          <a:prstGeom prst="rect">
            <a:avLst/>
          </a:prstGeom>
          <a:noFill/>
          <a:ln w="9525">
            <a:noFill/>
          </a:ln>
        </p:spPr>
        <p:txBody>
          <a:bodyPr wrap="square">
            <a:spAutoFit/>
          </a:bodyPr>
          <a:lstStyle/>
          <a:p>
            <a:pPr marL="0" algn="l"/>
            <a:r>
              <a:rPr lang="zh-CN" altLang="en-US" b="1">
                <a:solidFill>
                  <a:schemeClr val="accent5"/>
                </a:solidFill>
                <a:latin typeface="仿宋" panose="02010609060101010101" charset="-122"/>
                <a:ea typeface="仿宋" panose="02010609060101010101" charset="-122"/>
                <a:cs typeface="宋体" panose="02010600030101010101" pitchFamily="2" charset="-122"/>
                <a:sym typeface="+mn-ea"/>
              </a:rPr>
              <a:t>1.专款专用。</a:t>
            </a:r>
            <a:r>
              <a:rPr lang="zh-CN" altLang="en-US" b="1">
                <a:latin typeface="仿宋" panose="02010609060101010101" charset="-122"/>
                <a:ea typeface="仿宋" panose="02010609060101010101" charset="-122"/>
                <a:cs typeface="宋体" panose="02010600030101010101" pitchFamily="2" charset="-122"/>
                <a:sym typeface="+mn-ea"/>
              </a:rPr>
              <a:t>财务处按横向科研项目开设账户，</a:t>
            </a:r>
            <a:endParaRPr lang="zh-CN" altLang="en-US" b="1">
              <a:latin typeface="仿宋" panose="02010609060101010101" charset="-122"/>
              <a:ea typeface="仿宋" panose="02010609060101010101" charset="-122"/>
              <a:cs typeface="宋体" panose="02010600030101010101" pitchFamily="2" charset="-122"/>
              <a:sym typeface="+mn-ea"/>
            </a:endParaRPr>
          </a:p>
          <a:p>
            <a:pPr marL="0" algn="l"/>
            <a:r>
              <a:rPr lang="zh-CN" altLang="en-US" b="1">
                <a:solidFill>
                  <a:schemeClr val="accent5"/>
                </a:solidFill>
                <a:latin typeface="仿宋" panose="02010609060101010101" charset="-122"/>
                <a:ea typeface="仿宋" panose="02010609060101010101" charset="-122"/>
                <a:cs typeface="宋体" panose="02010600030101010101" pitchFamily="2" charset="-122"/>
                <a:sym typeface="+mn-ea"/>
              </a:rPr>
              <a:t>2.金额分配：</a:t>
            </a:r>
            <a:endParaRPr lang="zh-CN" altLang="en-US" b="1">
              <a:solidFill>
                <a:schemeClr val="accent5"/>
              </a:solidFill>
              <a:latin typeface="仿宋" panose="02010609060101010101" charset="-122"/>
              <a:ea typeface="仿宋" panose="02010609060101010101" charset="-122"/>
              <a:cs typeface="宋体" panose="02010600030101010101" pitchFamily="2" charset="-122"/>
              <a:sym typeface="+mn-ea"/>
            </a:endParaRPr>
          </a:p>
          <a:p>
            <a:pPr marL="0" algn="l"/>
            <a:r>
              <a:rPr lang="zh-CN" altLang="en-US" b="1">
                <a:solidFill>
                  <a:schemeClr val="accent5"/>
                </a:solidFill>
                <a:latin typeface="仿宋" panose="02010609060101010101" charset="-122"/>
                <a:ea typeface="仿宋" panose="02010609060101010101" charset="-122"/>
                <a:cs typeface="宋体" panose="02010600030101010101" pitchFamily="2" charset="-122"/>
                <a:sym typeface="+mn-ea"/>
              </a:rPr>
              <a:t>技术服务项目</a:t>
            </a:r>
            <a:r>
              <a:rPr lang="zh-CN" altLang="en-US" b="1">
                <a:latin typeface="仿宋" panose="02010609060101010101" charset="-122"/>
                <a:ea typeface="仿宋" panose="02010609060101010101" charset="-122"/>
                <a:cs typeface="宋体" panose="02010600030101010101" pitchFamily="2" charset="-122"/>
                <a:sym typeface="+mn-ea"/>
              </a:rPr>
              <a:t>到账总额10%为管理费；到账经费的90%作为项目组开展工作的差旅费、招待费和劳务费；</a:t>
            </a:r>
            <a:endParaRPr lang="zh-CN" altLang="en-US" b="1">
              <a:latin typeface="仿宋" panose="02010609060101010101" charset="-122"/>
              <a:ea typeface="仿宋" panose="02010609060101010101" charset="-122"/>
              <a:cs typeface="宋体" panose="02010600030101010101" pitchFamily="2" charset="-122"/>
              <a:sym typeface="+mn-ea"/>
            </a:endParaRPr>
          </a:p>
          <a:p>
            <a:pPr marL="0" algn="l"/>
            <a:r>
              <a:rPr lang="zh-CN" altLang="en-US" b="1">
                <a:latin typeface="仿宋" panose="02010609060101010101" charset="-122"/>
                <a:ea typeface="仿宋" panose="02010609060101010101" charset="-122"/>
                <a:cs typeface="宋体" panose="02010600030101010101" pitchFamily="2" charset="-122"/>
                <a:sym typeface="+mn-ea"/>
              </a:rPr>
              <a:t>0.5万元（含0.5万元）项目主持人签字，经财务审核报销；</a:t>
            </a:r>
            <a:endParaRPr lang="zh-CN" altLang="en-US" b="1">
              <a:latin typeface="仿宋" panose="02010609060101010101" charset="-122"/>
              <a:ea typeface="仿宋" panose="02010609060101010101" charset="-122"/>
              <a:cs typeface="宋体" panose="02010600030101010101" pitchFamily="2" charset="-122"/>
              <a:sym typeface="+mn-ea"/>
            </a:endParaRPr>
          </a:p>
          <a:p>
            <a:pPr marL="0" algn="l"/>
            <a:r>
              <a:rPr lang="zh-CN" altLang="en-US" b="1">
                <a:latin typeface="仿宋" panose="02010609060101010101" charset="-122"/>
                <a:ea typeface="仿宋" panose="02010609060101010101" charset="-122"/>
                <a:cs typeface="宋体" panose="02010600030101010101" pitchFamily="2" charset="-122"/>
                <a:sym typeface="+mn-ea"/>
              </a:rPr>
              <a:t>0.5万元以上须经学校领导签字后报账。</a:t>
            </a:r>
            <a:endParaRPr lang="zh-CN" altLang="en-US" b="1">
              <a:latin typeface="仿宋" panose="02010609060101010101" charset="-122"/>
              <a:ea typeface="仿宋" panose="02010609060101010101" charset="-122"/>
              <a:cs typeface="宋体" panose="02010600030101010101" pitchFamily="2" charset="-122"/>
              <a:sym typeface="+mn-ea"/>
            </a:endParaRPr>
          </a:p>
          <a:p>
            <a:pPr marL="0" algn="l"/>
            <a:r>
              <a:rPr lang="zh-CN" altLang="en-US" b="1">
                <a:solidFill>
                  <a:schemeClr val="accent5"/>
                </a:solidFill>
                <a:latin typeface="仿宋" panose="02010609060101010101" charset="-122"/>
                <a:ea typeface="仿宋" panose="02010609060101010101" charset="-122"/>
                <a:cs typeface="宋体" panose="02010600030101010101" pitchFamily="2" charset="-122"/>
                <a:sym typeface="+mn-ea"/>
              </a:rPr>
              <a:t>技术研发项目</a:t>
            </a:r>
            <a:r>
              <a:rPr lang="zh-CN" altLang="en-US" b="1">
                <a:latin typeface="仿宋" panose="02010609060101010101" charset="-122"/>
                <a:ea typeface="仿宋" panose="02010609060101010101" charset="-122"/>
                <a:cs typeface="宋体" panose="02010600030101010101" pitchFamily="2" charset="-122"/>
                <a:sym typeface="+mn-ea"/>
              </a:rPr>
              <a:t>到账总额的5%作为科研管理费，余下95%的经费作为项目组业务费。</a:t>
            </a:r>
            <a:endParaRPr lang="zh-CN" altLang="en-US" b="1">
              <a:latin typeface="仿宋" panose="02010609060101010101" charset="-122"/>
              <a:ea typeface="仿宋" panose="02010609060101010101" charset="-122"/>
              <a:cs typeface="宋体" panose="02010600030101010101" pitchFamily="2" charset="-122"/>
              <a:sym typeface="+mn-ea"/>
            </a:endParaRPr>
          </a:p>
        </p:txBody>
      </p:sp>
    </p:spTree>
  </p:cSld>
  <p:clrMapOvr>
    <a:masterClrMapping/>
  </p:clrMapOvr>
  <p:transition>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18" name="文本框 17"/>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34</a:t>
            </a:r>
            <a:endParaRPr lang="en-US" altLang="zh-CN">
              <a:solidFill>
                <a:schemeClr val="bg1"/>
              </a:solidFill>
            </a:endParaRPr>
          </a:p>
        </p:txBody>
      </p:sp>
      <p:grpSp>
        <p:nvGrpSpPr>
          <p:cNvPr id="45" name="组合 44"/>
          <p:cNvGrpSpPr/>
          <p:nvPr/>
        </p:nvGrpSpPr>
        <p:grpSpPr>
          <a:xfrm>
            <a:off x="290195" y="1491615"/>
            <a:ext cx="3764280" cy="2969260"/>
            <a:chOff x="488" y="1752"/>
            <a:chExt cx="5928" cy="4676"/>
          </a:xfrm>
        </p:grpSpPr>
        <p:sp>
          <p:nvSpPr>
            <p:cNvPr id="19" name="圆角矩形 18"/>
            <p:cNvSpPr/>
            <p:nvPr/>
          </p:nvSpPr>
          <p:spPr>
            <a:xfrm>
              <a:off x="488" y="2219"/>
              <a:ext cx="5928" cy="4209"/>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101" y="1752"/>
              <a:ext cx="2877" cy="867"/>
              <a:chOff x="4838820" y="2375552"/>
              <a:chExt cx="5544616" cy="1200507"/>
            </a:xfrm>
          </p:grpSpPr>
          <p:sp>
            <p:nvSpPr>
              <p:cNvPr id="4"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2156" y="1824"/>
              <a:ext cx="2282" cy="725"/>
            </a:xfrm>
            <a:prstGeom prst="rect">
              <a:avLst/>
            </a:prstGeom>
            <a:noFill/>
          </p:spPr>
          <p:txBody>
            <a:bodyPr wrap="square" rtlCol="0">
              <a:spAutoFit/>
            </a:bodyPr>
            <a:lstStyle/>
            <a:p>
              <a:r>
                <a:rPr lang="en-US" altLang="zh-CN" b="1">
                  <a:solidFill>
                    <a:srgbClr val="0000CC"/>
                  </a:solidFill>
                  <a:latin typeface="黑体" panose="02010609060101010101" charset="-122"/>
                  <a:ea typeface="黑体" panose="02010609060101010101" charset="-122"/>
                </a:rPr>
                <a:t>1</a:t>
              </a:r>
              <a:r>
                <a:rPr lang="zh-CN" altLang="en-US" b="1">
                  <a:solidFill>
                    <a:srgbClr val="0000CC"/>
                  </a:solidFill>
                  <a:latin typeface="黑体" panose="02010609060101010101" charset="-122"/>
                  <a:ea typeface="黑体" panose="02010609060101010101" charset="-122"/>
                </a:rPr>
                <a:t>设备费</a:t>
              </a:r>
              <a:endParaRPr lang="zh-CN" altLang="en-US" b="1">
                <a:solidFill>
                  <a:srgbClr val="0000CC"/>
                </a:solidFill>
                <a:latin typeface="黑体" panose="02010609060101010101" charset="-122"/>
                <a:ea typeface="黑体" panose="02010609060101010101" charset="-122"/>
              </a:endParaRPr>
            </a:p>
          </p:txBody>
        </p:sp>
        <p:sp>
          <p:nvSpPr>
            <p:cNvPr id="30" name="文本框 29"/>
            <p:cNvSpPr txBox="1"/>
            <p:nvPr/>
          </p:nvSpPr>
          <p:spPr>
            <a:xfrm>
              <a:off x="581" y="2619"/>
              <a:ext cx="5741" cy="3633"/>
            </a:xfrm>
            <a:prstGeom prst="rect">
              <a:avLst/>
            </a:prstGeom>
            <a:noFill/>
            <a:ln w="9525">
              <a:noFill/>
            </a:ln>
          </p:spPr>
          <p:txBody>
            <a:bodyPr wrap="square">
              <a:spAutoFit/>
            </a:bodyPr>
            <a:lstStyle/>
            <a:p>
              <a:pPr marL="0" indent="0"/>
              <a:r>
                <a:rPr lang="zh-CN" altLang="en-US" b="1">
                  <a:solidFill>
                    <a:srgbClr val="080808"/>
                  </a:solidFill>
                  <a:latin typeface="仿宋" panose="02010609060101010101" charset="-122"/>
                  <a:ea typeface="仿宋" panose="02010609060101010101" charset="-122"/>
                  <a:cs typeface="宋体" panose="02010600030101010101" pitchFamily="2" charset="-122"/>
                </a:rPr>
                <a:t>在项目研究过程中购置或试制专用仪器设备，对现有仪器设备进行升级改造，租赁外单位仪器设备，以及购建项目研发所必须的设施等发生的费用。</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grpSp>
      <p:grpSp>
        <p:nvGrpSpPr>
          <p:cNvPr id="46" name="组合 45"/>
          <p:cNvGrpSpPr/>
          <p:nvPr/>
        </p:nvGrpSpPr>
        <p:grpSpPr>
          <a:xfrm>
            <a:off x="269875" y="4352925"/>
            <a:ext cx="3804920" cy="2115820"/>
            <a:chOff x="425" y="6257"/>
            <a:chExt cx="5992" cy="3868"/>
          </a:xfrm>
        </p:grpSpPr>
        <p:sp>
          <p:nvSpPr>
            <p:cNvPr id="20" name="圆角矩形 19"/>
            <p:cNvSpPr/>
            <p:nvPr/>
          </p:nvSpPr>
          <p:spPr>
            <a:xfrm>
              <a:off x="425" y="6888"/>
              <a:ext cx="5992" cy="3237"/>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1914" y="6257"/>
              <a:ext cx="3251" cy="867"/>
              <a:chOff x="4838820" y="2375552"/>
              <a:chExt cx="5544616" cy="1200507"/>
            </a:xfrm>
          </p:grpSpPr>
          <p:sp>
            <p:nvSpPr>
              <p:cNvPr id="22"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3"/>
              <p:cNvSpPr/>
              <p:nvPr/>
            </p:nvSpPr>
            <p:spPr>
              <a:xfrm>
                <a:off x="4901117"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4"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2225" y="6277"/>
              <a:ext cx="2578" cy="842"/>
            </a:xfrm>
            <a:prstGeom prst="rect">
              <a:avLst/>
            </a:prstGeom>
            <a:noFill/>
          </p:spPr>
          <p:txBody>
            <a:bodyPr wrap="square" rtlCol="0">
              <a:spAutoFit/>
            </a:bodyPr>
            <a:lstStyle/>
            <a:p>
              <a:r>
                <a:rPr lang="en-US" altLang="zh-CN" b="1">
                  <a:solidFill>
                    <a:srgbClr val="0000CC"/>
                  </a:solidFill>
                  <a:latin typeface="黑体" panose="02010609060101010101" charset="-122"/>
                  <a:ea typeface="黑体" panose="02010609060101010101" charset="-122"/>
                </a:rPr>
                <a:t>2</a:t>
              </a:r>
              <a:r>
                <a:rPr lang="zh-CN" altLang="en-US" b="1">
                  <a:solidFill>
                    <a:srgbClr val="0000CC"/>
                  </a:solidFill>
                  <a:latin typeface="黑体" panose="02010609060101010101" charset="-122"/>
                  <a:ea typeface="黑体" panose="02010609060101010101" charset="-122"/>
                </a:rPr>
                <a:t>材料费</a:t>
              </a:r>
              <a:endParaRPr lang="zh-CN" altLang="en-US" b="1">
                <a:solidFill>
                  <a:srgbClr val="0000CC"/>
                </a:solidFill>
                <a:latin typeface="黑体" panose="02010609060101010101" charset="-122"/>
                <a:ea typeface="黑体" panose="02010609060101010101" charset="-122"/>
              </a:endParaRPr>
            </a:p>
          </p:txBody>
        </p:sp>
        <p:sp>
          <p:nvSpPr>
            <p:cNvPr id="31" name="文本框 30"/>
            <p:cNvSpPr txBox="1"/>
            <p:nvPr/>
          </p:nvSpPr>
          <p:spPr>
            <a:xfrm>
              <a:off x="712" y="7073"/>
              <a:ext cx="5657" cy="2867"/>
            </a:xfrm>
            <a:prstGeom prst="rect">
              <a:avLst/>
            </a:prstGeom>
            <a:noFill/>
            <a:ln w="9525">
              <a:noFill/>
            </a:ln>
          </p:spPr>
          <p:txBody>
            <a:bodyPr wrap="square">
              <a:spAutoFit/>
            </a:bodyPr>
            <a:lstStyle/>
            <a:p>
              <a:pPr marL="0" indent="15240"/>
              <a:r>
                <a:rPr lang="zh-CN" altLang="en-US" b="1">
                  <a:solidFill>
                    <a:srgbClr val="080808"/>
                  </a:solidFill>
                  <a:latin typeface="仿宋" panose="02010609060101010101" charset="-122"/>
                  <a:ea typeface="仿宋" panose="02010609060101010101" charset="-122"/>
                  <a:cs typeface="宋体" panose="02010600030101010101" pitchFamily="2" charset="-122"/>
                </a:rPr>
                <a:t>在项目研究开发过程中消耗的各种原材料、辅助材料等低值易耗品的采购及运输、装卸、整理等费用</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grpSp>
      <p:grpSp>
        <p:nvGrpSpPr>
          <p:cNvPr id="48" name="组合 47"/>
          <p:cNvGrpSpPr/>
          <p:nvPr/>
        </p:nvGrpSpPr>
        <p:grpSpPr>
          <a:xfrm>
            <a:off x="4269105" y="964565"/>
            <a:ext cx="3701415" cy="2969895"/>
            <a:chOff x="6727" y="4966"/>
            <a:chExt cx="5829" cy="4677"/>
          </a:xfrm>
        </p:grpSpPr>
        <p:sp>
          <p:nvSpPr>
            <p:cNvPr id="33" name="圆角矩形 32"/>
            <p:cNvSpPr/>
            <p:nvPr/>
          </p:nvSpPr>
          <p:spPr>
            <a:xfrm>
              <a:off x="6727" y="5537"/>
              <a:ext cx="5829" cy="4106"/>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8034" y="4966"/>
              <a:ext cx="3192" cy="867"/>
              <a:chOff x="4838820" y="2375552"/>
              <a:chExt cx="5544616" cy="1200507"/>
            </a:xfrm>
          </p:grpSpPr>
          <p:sp>
            <p:nvSpPr>
              <p:cNvPr id="35"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5"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8148" y="5035"/>
              <a:ext cx="2881" cy="725"/>
            </a:xfrm>
            <a:prstGeom prst="rect">
              <a:avLst/>
            </a:prstGeom>
            <a:noFill/>
          </p:spPr>
          <p:txBody>
            <a:bodyPr wrap="square" rtlCol="0">
              <a:spAutoFit/>
            </a:bodyPr>
            <a:lstStyle/>
            <a:p>
              <a:r>
                <a:rPr lang="en-US" altLang="zh-CN" b="1">
                  <a:solidFill>
                    <a:srgbClr val="0000CC"/>
                  </a:solidFill>
                  <a:latin typeface="黑体" panose="02010609060101010101" charset="-122"/>
                  <a:ea typeface="黑体" panose="02010609060101010101" charset="-122"/>
                </a:rPr>
                <a:t>3</a:t>
              </a:r>
              <a:r>
                <a:rPr lang="zh-CN" altLang="en-US" b="1">
                  <a:solidFill>
                    <a:srgbClr val="0000CC"/>
                  </a:solidFill>
                  <a:latin typeface="黑体" panose="02010609060101010101" charset="-122"/>
                  <a:ea typeface="黑体" panose="02010609060101010101" charset="-122"/>
                </a:rPr>
                <a:t> 测试费</a:t>
              </a:r>
              <a:endParaRPr lang="zh-CN" altLang="en-US" b="1">
                <a:solidFill>
                  <a:srgbClr val="0000CC"/>
                </a:solidFill>
                <a:latin typeface="黑体" panose="02010609060101010101" charset="-122"/>
                <a:ea typeface="黑体" panose="02010609060101010101" charset="-122"/>
              </a:endParaRPr>
            </a:p>
          </p:txBody>
        </p:sp>
        <p:sp>
          <p:nvSpPr>
            <p:cNvPr id="38" name="文本框 37"/>
            <p:cNvSpPr txBox="1"/>
            <p:nvPr/>
          </p:nvSpPr>
          <p:spPr>
            <a:xfrm>
              <a:off x="6927" y="5906"/>
              <a:ext cx="5263" cy="3633"/>
            </a:xfrm>
            <a:prstGeom prst="rect">
              <a:avLst/>
            </a:prstGeom>
            <a:noFill/>
            <a:ln w="9525">
              <a:noFill/>
            </a:ln>
          </p:spPr>
          <p:txBody>
            <a:bodyPr wrap="square">
              <a:spAutoFit/>
            </a:bodyPr>
            <a:lstStyle/>
            <a:p>
              <a:pPr marL="0" indent="54610"/>
              <a:r>
                <a:rPr lang="zh-CN" altLang="en-US" b="1">
                  <a:solidFill>
                    <a:srgbClr val="080808"/>
                  </a:solidFill>
                  <a:latin typeface="仿宋" panose="02010609060101010101" charset="-122"/>
                  <a:ea typeface="仿宋" panose="02010609060101010101" charset="-122"/>
                  <a:cs typeface="宋体" panose="02010600030101010101" pitchFamily="2" charset="-122"/>
                </a:rPr>
                <a:t>在项目研究开发过程中支付给外单位(包括项目承担单位内部独立经济核算单位)的检验、测试、化验及加工等费用。</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grpSp>
      <p:sp>
        <p:nvSpPr>
          <p:cNvPr id="39" name="圆角矩形 38"/>
          <p:cNvSpPr/>
          <p:nvPr/>
        </p:nvSpPr>
        <p:spPr>
          <a:xfrm>
            <a:off x="8235950" y="1369695"/>
            <a:ext cx="3792220" cy="2266950"/>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8833485" y="877570"/>
            <a:ext cx="2487930" cy="533400"/>
            <a:chOff x="4838820" y="2375552"/>
            <a:chExt cx="5544616" cy="1200507"/>
          </a:xfrm>
        </p:grpSpPr>
        <p:sp>
          <p:nvSpPr>
            <p:cNvPr id="41"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6"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9253855" y="925195"/>
            <a:ext cx="1987550" cy="460375"/>
          </a:xfrm>
          <a:prstGeom prst="rect">
            <a:avLst/>
          </a:prstGeom>
          <a:noFill/>
        </p:spPr>
        <p:txBody>
          <a:bodyPr wrap="square" rtlCol="0">
            <a:spAutoFit/>
          </a:bodyPr>
          <a:lstStyle/>
          <a:p>
            <a:r>
              <a:rPr lang="en-US" altLang="zh-CN" b="1">
                <a:solidFill>
                  <a:srgbClr val="0000CC"/>
                </a:solidFill>
                <a:latin typeface="黑体" panose="02010609060101010101" charset="-122"/>
                <a:ea typeface="黑体" panose="02010609060101010101" charset="-122"/>
              </a:rPr>
              <a:t>5</a:t>
            </a:r>
            <a:r>
              <a:rPr lang="zh-CN" altLang="en-US" b="1">
                <a:solidFill>
                  <a:srgbClr val="0000CC"/>
                </a:solidFill>
                <a:latin typeface="黑体" panose="02010609060101010101" charset="-122"/>
                <a:ea typeface="黑体" panose="02010609060101010101" charset="-122"/>
              </a:rPr>
              <a:t> 差旅费</a:t>
            </a:r>
            <a:endParaRPr lang="zh-CN" altLang="en-US" b="1">
              <a:solidFill>
                <a:srgbClr val="0000CC"/>
              </a:solidFill>
              <a:latin typeface="黑体" panose="02010609060101010101" charset="-122"/>
              <a:ea typeface="黑体" panose="02010609060101010101" charset="-122"/>
            </a:endParaRPr>
          </a:p>
        </p:txBody>
      </p:sp>
      <p:sp>
        <p:nvSpPr>
          <p:cNvPr id="44" name="文本框 43"/>
          <p:cNvSpPr txBox="1"/>
          <p:nvPr/>
        </p:nvSpPr>
        <p:spPr>
          <a:xfrm>
            <a:off x="8392160" y="1338580"/>
            <a:ext cx="3503295" cy="2306955"/>
          </a:xfrm>
          <a:prstGeom prst="rect">
            <a:avLst/>
          </a:prstGeom>
          <a:noFill/>
          <a:ln w="9525">
            <a:noFill/>
          </a:ln>
        </p:spPr>
        <p:txBody>
          <a:bodyPr wrap="square">
            <a:spAutoFit/>
          </a:bodyPr>
          <a:lstStyle/>
          <a:p>
            <a:pPr marL="0" indent="15240"/>
            <a:r>
              <a:rPr lang="zh-CN" altLang="en-US" b="1">
                <a:solidFill>
                  <a:srgbClr val="080808"/>
                </a:solidFill>
                <a:latin typeface="仿宋" panose="02010609060101010101" charset="-122"/>
                <a:ea typeface="仿宋" panose="02010609060101010101" charset="-122"/>
                <a:cs typeface="宋体" panose="02010600030101010101" pitchFamily="2" charset="-122"/>
              </a:rPr>
              <a:t>在项目研究开发过程中开展科学实验(试验)、科学考察、业务调研、学术交流等所发生的外埠差旅费、市内交通费用等。</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sp>
        <p:nvSpPr>
          <p:cNvPr id="49" name="圆角矩形 48"/>
          <p:cNvSpPr/>
          <p:nvPr/>
        </p:nvSpPr>
        <p:spPr>
          <a:xfrm>
            <a:off x="4269105" y="4081145"/>
            <a:ext cx="3700780" cy="2294255"/>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4935220" y="3813810"/>
            <a:ext cx="2134870" cy="550545"/>
            <a:chOff x="4838820" y="2375552"/>
            <a:chExt cx="5544616" cy="1200507"/>
          </a:xfrm>
        </p:grpSpPr>
        <p:sp>
          <p:nvSpPr>
            <p:cNvPr id="51"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7"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5006975" y="3857625"/>
            <a:ext cx="1932305" cy="398780"/>
          </a:xfrm>
          <a:prstGeom prst="rect">
            <a:avLst/>
          </a:prstGeom>
          <a:noFill/>
        </p:spPr>
        <p:txBody>
          <a:bodyPr wrap="square" rtlCol="0">
            <a:spAutoFit/>
          </a:bodyPr>
          <a:lstStyle/>
          <a:p>
            <a:r>
              <a:rPr lang="en-US" altLang="zh-CN" sz="2000" b="1">
                <a:solidFill>
                  <a:srgbClr val="0000CC"/>
                </a:solidFill>
                <a:latin typeface="黑体" panose="02010609060101010101" charset="-122"/>
                <a:ea typeface="黑体" panose="02010609060101010101" charset="-122"/>
              </a:rPr>
              <a:t>4</a:t>
            </a:r>
            <a:r>
              <a:rPr lang="zh-CN" altLang="en-US" sz="2000" b="1">
                <a:solidFill>
                  <a:srgbClr val="0000CC"/>
                </a:solidFill>
                <a:latin typeface="黑体" panose="02010609060101010101" charset="-122"/>
                <a:ea typeface="黑体" panose="02010609060101010101" charset="-122"/>
              </a:rPr>
              <a:t> 燃料动力费</a:t>
            </a:r>
            <a:endParaRPr lang="zh-CN" altLang="en-US" sz="2000" b="1">
              <a:solidFill>
                <a:srgbClr val="0000CC"/>
              </a:solidFill>
              <a:latin typeface="黑体" panose="02010609060101010101" charset="-122"/>
              <a:ea typeface="黑体" panose="02010609060101010101" charset="-122"/>
            </a:endParaRPr>
          </a:p>
        </p:txBody>
      </p:sp>
      <p:sp>
        <p:nvSpPr>
          <p:cNvPr id="57" name="文本框 56"/>
          <p:cNvSpPr txBox="1"/>
          <p:nvPr/>
        </p:nvSpPr>
        <p:spPr>
          <a:xfrm>
            <a:off x="4269105" y="4364355"/>
            <a:ext cx="3701415" cy="1938020"/>
          </a:xfrm>
          <a:prstGeom prst="rect">
            <a:avLst/>
          </a:prstGeom>
          <a:noFill/>
          <a:ln w="9525">
            <a:noFill/>
          </a:ln>
        </p:spPr>
        <p:txBody>
          <a:bodyPr wrap="square">
            <a:spAutoFit/>
          </a:bodyPr>
          <a:lstStyle/>
          <a:p>
            <a:pPr marL="0" indent="0" algn="l"/>
            <a:r>
              <a:rPr lang="zh-CN" altLang="en-US" sz="2400" b="1">
                <a:solidFill>
                  <a:srgbClr val="080808"/>
                </a:solidFill>
                <a:latin typeface="仿宋" panose="02010609060101010101" charset="-122"/>
                <a:ea typeface="仿宋" panose="02010609060101010101" charset="-122"/>
                <a:cs typeface="宋体" panose="02010600030101010101" pitchFamily="2" charset="-122"/>
              </a:rPr>
              <a:t>是指在项目研究开发过程中相关大型仪器设备、专用科学装置等运行发生的可以单独计量的水、电、气、燃料消耗费用等</a:t>
            </a:r>
            <a:endParaRPr lang="zh-CN" altLang="en-US" sz="2400" b="1">
              <a:solidFill>
                <a:srgbClr val="080808"/>
              </a:solidFill>
              <a:latin typeface="仿宋" panose="02010609060101010101" charset="-122"/>
              <a:ea typeface="仿宋" panose="02010609060101010101" charset="-122"/>
              <a:cs typeface="宋体" panose="02010600030101010101" pitchFamily="2" charset="-122"/>
            </a:endParaRPr>
          </a:p>
        </p:txBody>
      </p:sp>
      <p:cxnSp>
        <p:nvCxnSpPr>
          <p:cNvPr id="52" name="直接连接符 51"/>
          <p:cNvCxnSpPr/>
          <p:nvPr/>
        </p:nvCxnSpPr>
        <p:spPr>
          <a:xfrm>
            <a:off x="-19050" y="665480"/>
            <a:ext cx="12217400" cy="1778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53" name="文本框 52"/>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横向科研经费管理办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54" name="组合 53"/>
          <p:cNvGrpSpPr/>
          <p:nvPr/>
        </p:nvGrpSpPr>
        <p:grpSpPr>
          <a:xfrm>
            <a:off x="24130" y="0"/>
            <a:ext cx="1301115" cy="1200785"/>
            <a:chOff x="2087" y="4873"/>
            <a:chExt cx="2049" cy="1891"/>
          </a:xfrm>
        </p:grpSpPr>
        <p:sp>
          <p:nvSpPr>
            <p:cNvPr id="58"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59"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60"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02</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61" name="椭圆 60"/>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62" name="椭圆 61"/>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63" name="椭圆 62"/>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64" name="圆角矩形 63"/>
          <p:cNvSpPr/>
          <p:nvPr/>
        </p:nvSpPr>
        <p:spPr>
          <a:xfrm>
            <a:off x="8163560" y="3933825"/>
            <a:ext cx="3851910" cy="2221230"/>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5" name="组合 64"/>
          <p:cNvGrpSpPr/>
          <p:nvPr/>
        </p:nvGrpSpPr>
        <p:grpSpPr>
          <a:xfrm>
            <a:off x="9267825" y="3637280"/>
            <a:ext cx="2044065" cy="550545"/>
            <a:chOff x="4838820" y="2375552"/>
            <a:chExt cx="5544616" cy="1200507"/>
          </a:xfrm>
        </p:grpSpPr>
        <p:sp>
          <p:nvSpPr>
            <p:cNvPr id="66"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8"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文本框 67"/>
          <p:cNvSpPr txBox="1"/>
          <p:nvPr/>
        </p:nvSpPr>
        <p:spPr>
          <a:xfrm>
            <a:off x="9497060" y="3683000"/>
            <a:ext cx="1558290" cy="398780"/>
          </a:xfrm>
          <a:prstGeom prst="rect">
            <a:avLst/>
          </a:prstGeom>
          <a:noFill/>
        </p:spPr>
        <p:txBody>
          <a:bodyPr wrap="square" rtlCol="0">
            <a:spAutoFit/>
          </a:bodyPr>
          <a:lstStyle/>
          <a:p>
            <a:r>
              <a:rPr lang="en-US" altLang="zh-CN" sz="2000" b="1">
                <a:solidFill>
                  <a:srgbClr val="0000CC"/>
                </a:solidFill>
                <a:latin typeface="黑体" panose="02010609060101010101" charset="-122"/>
                <a:ea typeface="黑体" panose="02010609060101010101" charset="-122"/>
              </a:rPr>
              <a:t>6</a:t>
            </a:r>
            <a:r>
              <a:rPr lang="zh-CN" altLang="en-US" sz="2000" b="1">
                <a:solidFill>
                  <a:srgbClr val="0000CC"/>
                </a:solidFill>
                <a:latin typeface="黑体" panose="02010609060101010101" charset="-122"/>
                <a:ea typeface="黑体" panose="02010609060101010101" charset="-122"/>
              </a:rPr>
              <a:t> 会议费</a:t>
            </a:r>
            <a:endParaRPr lang="zh-CN" altLang="en-US" sz="2000" b="1">
              <a:solidFill>
                <a:srgbClr val="0000CC"/>
              </a:solidFill>
              <a:latin typeface="黑体" panose="02010609060101010101" charset="-122"/>
              <a:ea typeface="黑体" panose="02010609060101010101" charset="-122"/>
            </a:endParaRPr>
          </a:p>
        </p:txBody>
      </p:sp>
      <p:sp>
        <p:nvSpPr>
          <p:cNvPr id="69" name="文本框 68"/>
          <p:cNvSpPr txBox="1"/>
          <p:nvPr/>
        </p:nvSpPr>
        <p:spPr>
          <a:xfrm>
            <a:off x="8320405" y="4233545"/>
            <a:ext cx="3628390" cy="1938020"/>
          </a:xfrm>
          <a:prstGeom prst="rect">
            <a:avLst/>
          </a:prstGeom>
          <a:noFill/>
        </p:spPr>
        <p:txBody>
          <a:bodyPr wrap="square" rtlCol="0" anchor="t">
            <a:spAutoFit/>
          </a:bodyPr>
          <a:lstStyle/>
          <a:p>
            <a:pPr marL="0" indent="15240"/>
            <a:r>
              <a:rPr lang="zh-CN" altLang="en-US" b="1">
                <a:solidFill>
                  <a:srgbClr val="080808"/>
                </a:solidFill>
                <a:latin typeface="仿宋" panose="02010609060101010101" charset="-122"/>
                <a:ea typeface="仿宋" panose="02010609060101010101" charset="-122"/>
                <a:cs typeface="宋体" panose="02010600030101010101" pitchFamily="2" charset="-122"/>
                <a:sym typeface="+mn-ea"/>
              </a:rPr>
              <a:t>是指在项目研究开发过程中为组织开展学术研讨、咨询、检查、项目验收或鉴定等活动而发生的会议费用。</a:t>
            </a:r>
            <a:endParaRPr lang="zh-CN" altLang="en-US" b="1">
              <a:solidFill>
                <a:srgbClr val="080808"/>
              </a:solidFill>
              <a:latin typeface="仿宋" panose="02010609060101010101" charset="-122"/>
              <a:ea typeface="仿宋" panose="02010609060101010101" charset="-122"/>
              <a:cs typeface="宋体" panose="02010600030101010101" pitchFamily="2" charset="-122"/>
              <a:sym typeface="+mn-ea"/>
            </a:endParaRPr>
          </a:p>
        </p:txBody>
      </p:sp>
      <p:grpSp>
        <p:nvGrpSpPr>
          <p:cNvPr id="90" name="组合 89"/>
          <p:cNvGrpSpPr/>
          <p:nvPr/>
        </p:nvGrpSpPr>
        <p:grpSpPr>
          <a:xfrm>
            <a:off x="1440180" y="831215"/>
            <a:ext cx="2174875" cy="498475"/>
            <a:chOff x="7037" y="2434"/>
            <a:chExt cx="3428" cy="1492"/>
          </a:xfrm>
        </p:grpSpPr>
        <p:sp>
          <p:nvSpPr>
            <p:cNvPr id="87" name="矩形 86"/>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7278" y="2573"/>
              <a:ext cx="2947" cy="1214"/>
            </a:xfrm>
            <a:prstGeom prst="rect">
              <a:avLst/>
            </a:prstGeom>
            <a:blipFill rotWithShape="1">
              <a:blip r:embed="rId9"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文本框 2"/>
          <p:cNvSpPr txBox="1"/>
          <p:nvPr/>
        </p:nvSpPr>
        <p:spPr>
          <a:xfrm>
            <a:off x="1630045" y="920115"/>
            <a:ext cx="1832610" cy="398780"/>
          </a:xfrm>
          <a:prstGeom prst="rect">
            <a:avLst/>
          </a:prstGeom>
          <a:noFill/>
        </p:spPr>
        <p:txBody>
          <a:bodyPr wrap="square" rtlCol="0">
            <a:spAutoFit/>
          </a:bodyPr>
          <a:lstStyle/>
          <a:p>
            <a:r>
              <a:rPr lang="zh-CN" altLang="zh-CN" sz="2000" b="1">
                <a:solidFill>
                  <a:srgbClr val="0000CC"/>
                </a:solidFill>
                <a:latin typeface="仿宋" panose="02010609060101010101" charset="-122"/>
                <a:ea typeface="仿宋" panose="02010609060101010101" charset="-122"/>
              </a:rPr>
              <a:t>经费支出科目</a:t>
            </a:r>
            <a:endParaRPr lang="zh-CN" altLang="zh-CN" sz="2000" b="1">
              <a:solidFill>
                <a:srgbClr val="0000CC"/>
              </a:solidFill>
              <a:latin typeface="仿宋" panose="02010609060101010101" charset="-122"/>
              <a:ea typeface="仿宋" panose="02010609060101010101" charset="-122"/>
            </a:endParaRPr>
          </a:p>
        </p:txBody>
      </p:sp>
    </p:spTree>
  </p:cSld>
  <p:clrMapOvr>
    <a:masterClrMapping/>
  </p:clrMapOvr>
  <p:transition>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圆角矩形 48"/>
          <p:cNvSpPr/>
          <p:nvPr/>
        </p:nvSpPr>
        <p:spPr>
          <a:xfrm>
            <a:off x="4601845" y="1273175"/>
            <a:ext cx="3795395" cy="1892935"/>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84479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18" name="文本框 17"/>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35</a:t>
            </a:r>
            <a:endParaRPr lang="en-US" altLang="zh-CN">
              <a:solidFill>
                <a:schemeClr val="bg1"/>
              </a:solidFill>
            </a:endParaRPr>
          </a:p>
        </p:txBody>
      </p:sp>
      <p:sp>
        <p:nvSpPr>
          <p:cNvPr id="20" name="圆角矩形 19"/>
          <p:cNvSpPr/>
          <p:nvPr/>
        </p:nvSpPr>
        <p:spPr>
          <a:xfrm>
            <a:off x="481330" y="1616710"/>
            <a:ext cx="3851275" cy="1895475"/>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4607560" y="3564890"/>
            <a:ext cx="3795395" cy="2369820"/>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5591810" y="920115"/>
            <a:ext cx="1826895" cy="550545"/>
            <a:chOff x="4838820" y="2375552"/>
            <a:chExt cx="5544616" cy="1200507"/>
          </a:xfrm>
        </p:grpSpPr>
        <p:sp>
          <p:nvSpPr>
            <p:cNvPr id="27"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5779770" y="947420"/>
            <a:ext cx="1602740" cy="460375"/>
          </a:xfrm>
          <a:prstGeom prst="rect">
            <a:avLst/>
          </a:prstGeom>
          <a:noFill/>
        </p:spPr>
        <p:txBody>
          <a:bodyPr wrap="square" rtlCol="0">
            <a:spAutoFit/>
          </a:bodyPr>
          <a:lstStyle/>
          <a:p>
            <a:r>
              <a:rPr lang="en-US" altLang="zh-CN" b="1">
                <a:solidFill>
                  <a:srgbClr val="0000CC"/>
                </a:solidFill>
                <a:latin typeface="黑体" panose="02010609060101010101" charset="-122"/>
                <a:ea typeface="黑体" panose="02010609060101010101" charset="-122"/>
              </a:rPr>
              <a:t>9</a:t>
            </a:r>
            <a:r>
              <a:rPr lang="zh-CN" altLang="en-US" b="1">
                <a:solidFill>
                  <a:srgbClr val="0000CC"/>
                </a:solidFill>
                <a:latin typeface="黑体" panose="02010609060101010101" charset="-122"/>
                <a:ea typeface="黑体" panose="02010609060101010101" charset="-122"/>
              </a:rPr>
              <a:t> 劳务费</a:t>
            </a:r>
            <a:endParaRPr lang="zh-CN" altLang="en-US" b="1">
              <a:solidFill>
                <a:srgbClr val="0000CC"/>
              </a:solidFill>
              <a:latin typeface="黑体" panose="02010609060101010101" charset="-122"/>
              <a:ea typeface="黑体" panose="02010609060101010101" charset="-122"/>
            </a:endParaRPr>
          </a:p>
        </p:txBody>
      </p:sp>
      <p:sp>
        <p:nvSpPr>
          <p:cNvPr id="31" name="文本框 30"/>
          <p:cNvSpPr txBox="1"/>
          <p:nvPr/>
        </p:nvSpPr>
        <p:spPr>
          <a:xfrm>
            <a:off x="605155" y="1763395"/>
            <a:ext cx="3694430" cy="1568450"/>
          </a:xfrm>
          <a:prstGeom prst="rect">
            <a:avLst/>
          </a:prstGeom>
          <a:noFill/>
          <a:ln w="9525">
            <a:noFill/>
          </a:ln>
        </p:spPr>
        <p:txBody>
          <a:bodyPr wrap="square">
            <a:spAutoFit/>
          </a:bodyPr>
          <a:lstStyle/>
          <a:p>
            <a:pPr marL="0" indent="15240"/>
            <a:r>
              <a:rPr lang="zh-CN" altLang="en-US" b="1">
                <a:solidFill>
                  <a:srgbClr val="080808"/>
                </a:solidFill>
                <a:latin typeface="仿宋" panose="02010609060101010101" charset="-122"/>
                <a:ea typeface="仿宋" panose="02010609060101010101" charset="-122"/>
                <a:cs typeface="宋体" panose="02010600030101010101" pitchFamily="2" charset="-122"/>
              </a:rPr>
              <a:t>在项目研究开发过程中为组织开展学术研讨、咨询、检查、项目验收或鉴定等活动而发生的会议费用</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sp>
        <p:nvSpPr>
          <p:cNvPr id="32" name="文本框 31"/>
          <p:cNvSpPr txBox="1"/>
          <p:nvPr/>
        </p:nvSpPr>
        <p:spPr>
          <a:xfrm>
            <a:off x="4572000" y="1470660"/>
            <a:ext cx="3658235" cy="1198880"/>
          </a:xfrm>
          <a:prstGeom prst="rect">
            <a:avLst/>
          </a:prstGeom>
          <a:noFill/>
          <a:ln w="9525">
            <a:noFill/>
          </a:ln>
        </p:spPr>
        <p:txBody>
          <a:bodyPr wrap="square">
            <a:spAutoFit/>
          </a:bodyPr>
          <a:lstStyle/>
          <a:p>
            <a:pPr marL="0" algn="l"/>
            <a:r>
              <a:rPr lang="zh-CN" altLang="en-US" b="1">
                <a:solidFill>
                  <a:srgbClr val="080808"/>
                </a:solidFill>
                <a:latin typeface="仿宋" panose="02010609060101010101" charset="-122"/>
                <a:ea typeface="仿宋" panose="02010609060101010101" charset="-122"/>
                <a:cs typeface="宋体" panose="02010600030101010101" pitchFamily="2" charset="-122"/>
              </a:rPr>
              <a:t>在项目研究开发过程中支付给项目组成员及项目组聘用人员等的劳务性费用</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sp>
        <p:nvSpPr>
          <p:cNvPr id="34" name="圆角矩形 33"/>
          <p:cNvSpPr/>
          <p:nvPr/>
        </p:nvSpPr>
        <p:spPr>
          <a:xfrm>
            <a:off x="466725" y="3892550"/>
            <a:ext cx="3851275" cy="2581910"/>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1339215" y="3512185"/>
            <a:ext cx="2107565" cy="550545"/>
            <a:chOff x="4838820" y="2375552"/>
            <a:chExt cx="5544616" cy="1200507"/>
          </a:xfrm>
        </p:grpSpPr>
        <p:sp>
          <p:nvSpPr>
            <p:cNvPr id="36"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4"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1496060" y="3524250"/>
            <a:ext cx="1986280" cy="460375"/>
          </a:xfrm>
          <a:prstGeom prst="rect">
            <a:avLst/>
          </a:prstGeom>
          <a:noFill/>
        </p:spPr>
        <p:txBody>
          <a:bodyPr wrap="square" rtlCol="0">
            <a:spAutoFit/>
          </a:bodyPr>
          <a:lstStyle/>
          <a:p>
            <a:r>
              <a:rPr lang="en-US" altLang="zh-CN" b="1">
                <a:solidFill>
                  <a:srgbClr val="0000CC"/>
                </a:solidFill>
                <a:latin typeface="黑体" panose="02010609060101010101" charset="-122"/>
                <a:ea typeface="黑体" panose="02010609060101010101" charset="-122"/>
              </a:rPr>
              <a:t>8</a:t>
            </a:r>
            <a:r>
              <a:rPr lang="zh-CN" altLang="en-US" b="1">
                <a:solidFill>
                  <a:srgbClr val="0000CC"/>
                </a:solidFill>
                <a:latin typeface="黑体" panose="02010609060101010101" charset="-122"/>
                <a:ea typeface="黑体" panose="02010609060101010101" charset="-122"/>
              </a:rPr>
              <a:t> 出版费等</a:t>
            </a:r>
            <a:endParaRPr lang="zh-CN" altLang="en-US" b="1">
              <a:solidFill>
                <a:srgbClr val="0000CC"/>
              </a:solidFill>
              <a:latin typeface="黑体" panose="02010609060101010101" charset="-122"/>
              <a:ea typeface="黑体" panose="02010609060101010101" charset="-122"/>
            </a:endParaRPr>
          </a:p>
        </p:txBody>
      </p:sp>
      <p:sp>
        <p:nvSpPr>
          <p:cNvPr id="39" name="文本框 38"/>
          <p:cNvSpPr txBox="1"/>
          <p:nvPr/>
        </p:nvSpPr>
        <p:spPr>
          <a:xfrm>
            <a:off x="466725" y="4166870"/>
            <a:ext cx="4093845" cy="2306955"/>
          </a:xfrm>
          <a:prstGeom prst="rect">
            <a:avLst/>
          </a:prstGeom>
          <a:noFill/>
          <a:ln w="9525">
            <a:noFill/>
          </a:ln>
        </p:spPr>
        <p:txBody>
          <a:bodyPr wrap="square">
            <a:spAutoFit/>
          </a:bodyPr>
          <a:lstStyle/>
          <a:p>
            <a:pPr marL="0" indent="0" algn="l"/>
            <a:r>
              <a:rPr lang="zh-CN" altLang="en-US" sz="2400" b="1">
                <a:solidFill>
                  <a:srgbClr val="080808"/>
                </a:solidFill>
                <a:latin typeface="仿宋" panose="02010609060101010101" charset="-122"/>
                <a:ea typeface="仿宋" panose="02010609060101010101" charset="-122"/>
                <a:cs typeface="宋体" panose="02010600030101010101" pitchFamily="2" charset="-122"/>
              </a:rPr>
              <a:t>在项目研究开发过程中，需要支付的出版费、资料费、专用软件购买费、文献检索费、通信费、入网费、专利申请及其他知识产权事务等费用。</a:t>
            </a:r>
            <a:endParaRPr lang="zh-CN" altLang="en-US" sz="2400" b="1">
              <a:solidFill>
                <a:srgbClr val="080808"/>
              </a:solidFill>
              <a:latin typeface="仿宋" panose="02010609060101010101" charset="-122"/>
              <a:ea typeface="仿宋" panose="02010609060101010101" charset="-122"/>
              <a:cs typeface="宋体" panose="02010600030101010101" pitchFamily="2" charset="-122"/>
            </a:endParaRPr>
          </a:p>
        </p:txBody>
      </p:sp>
      <p:cxnSp>
        <p:nvCxnSpPr>
          <p:cNvPr id="21" name="直接连接符 20"/>
          <p:cNvCxnSpPr/>
          <p:nvPr/>
        </p:nvCxnSpPr>
        <p:spPr>
          <a:xfrm>
            <a:off x="-19050" y="665480"/>
            <a:ext cx="12217400" cy="1778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22" name="文本框 21"/>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横向科研经费管理办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23" name="组合 22"/>
          <p:cNvGrpSpPr/>
          <p:nvPr/>
        </p:nvGrpSpPr>
        <p:grpSpPr>
          <a:xfrm>
            <a:off x="24130" y="0"/>
            <a:ext cx="1301115" cy="1200785"/>
            <a:chOff x="2087" y="4873"/>
            <a:chExt cx="2049" cy="1891"/>
          </a:xfrm>
        </p:grpSpPr>
        <p:sp>
          <p:nvSpPr>
            <p:cNvPr id="24"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3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0"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02</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41" name="椭圆 40"/>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42" name="椭圆 41"/>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43" name="椭圆 42"/>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grpSp>
        <p:nvGrpSpPr>
          <p:cNvPr id="44" name="组合 43"/>
          <p:cNvGrpSpPr/>
          <p:nvPr/>
        </p:nvGrpSpPr>
        <p:grpSpPr>
          <a:xfrm>
            <a:off x="919480" y="1212850"/>
            <a:ext cx="2945130" cy="550545"/>
            <a:chOff x="4838820" y="2375552"/>
            <a:chExt cx="5544616" cy="1200507"/>
          </a:xfrm>
        </p:grpSpPr>
        <p:sp>
          <p:nvSpPr>
            <p:cNvPr id="45"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5"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7" name="文本框 46"/>
          <p:cNvSpPr txBox="1"/>
          <p:nvPr/>
        </p:nvSpPr>
        <p:spPr>
          <a:xfrm>
            <a:off x="1040765" y="1256665"/>
            <a:ext cx="2776220" cy="460375"/>
          </a:xfrm>
          <a:prstGeom prst="rect">
            <a:avLst/>
          </a:prstGeom>
          <a:noFill/>
        </p:spPr>
        <p:txBody>
          <a:bodyPr wrap="square" rtlCol="0">
            <a:spAutoFit/>
          </a:bodyPr>
          <a:lstStyle/>
          <a:p>
            <a:r>
              <a:rPr lang="en-US" altLang="zh-CN" b="1">
                <a:solidFill>
                  <a:srgbClr val="0000CC"/>
                </a:solidFill>
                <a:latin typeface="黑体" panose="02010609060101010101" charset="-122"/>
                <a:ea typeface="黑体" panose="02010609060101010101" charset="-122"/>
              </a:rPr>
              <a:t>7</a:t>
            </a:r>
            <a:r>
              <a:rPr lang="zh-CN" altLang="en-US" b="1">
                <a:solidFill>
                  <a:srgbClr val="0000CC"/>
                </a:solidFill>
                <a:latin typeface="黑体" panose="02010609060101010101" charset="-122"/>
                <a:ea typeface="黑体" panose="02010609060101010101" charset="-122"/>
              </a:rPr>
              <a:t> 合作交流费</a:t>
            </a:r>
            <a:endParaRPr lang="zh-CN" altLang="en-US" b="1">
              <a:solidFill>
                <a:srgbClr val="0000CC"/>
              </a:solidFill>
              <a:latin typeface="黑体" panose="02010609060101010101" charset="-122"/>
              <a:ea typeface="黑体" panose="02010609060101010101" charset="-122"/>
            </a:endParaRPr>
          </a:p>
        </p:txBody>
      </p:sp>
      <p:grpSp>
        <p:nvGrpSpPr>
          <p:cNvPr id="50" name="组合 49"/>
          <p:cNvGrpSpPr/>
          <p:nvPr/>
        </p:nvGrpSpPr>
        <p:grpSpPr>
          <a:xfrm>
            <a:off x="5227955" y="3217545"/>
            <a:ext cx="2569210" cy="532130"/>
            <a:chOff x="4838820" y="2375552"/>
            <a:chExt cx="5544616" cy="1200507"/>
          </a:xfrm>
        </p:grpSpPr>
        <p:sp>
          <p:nvSpPr>
            <p:cNvPr id="51"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2"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6"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文本框 52"/>
          <p:cNvSpPr txBox="1"/>
          <p:nvPr/>
        </p:nvSpPr>
        <p:spPr>
          <a:xfrm>
            <a:off x="5415915" y="3229610"/>
            <a:ext cx="2002790" cy="398780"/>
          </a:xfrm>
          <a:prstGeom prst="rect">
            <a:avLst/>
          </a:prstGeom>
          <a:noFill/>
        </p:spPr>
        <p:txBody>
          <a:bodyPr wrap="square" rtlCol="0">
            <a:spAutoFit/>
          </a:bodyPr>
          <a:lstStyle/>
          <a:p>
            <a:r>
              <a:rPr lang="en-US" altLang="zh-CN" sz="2000" b="1">
                <a:solidFill>
                  <a:srgbClr val="0000CC"/>
                </a:solidFill>
                <a:latin typeface="黑体" panose="02010609060101010101" charset="-122"/>
                <a:ea typeface="黑体" panose="02010609060101010101" charset="-122"/>
              </a:rPr>
              <a:t>10</a:t>
            </a:r>
            <a:r>
              <a:rPr lang="zh-CN" altLang="en-US" sz="2000" b="1">
                <a:solidFill>
                  <a:srgbClr val="0000CC"/>
                </a:solidFill>
                <a:latin typeface="黑体" panose="02010609060101010101" charset="-122"/>
                <a:ea typeface="黑体" panose="02010609060101010101" charset="-122"/>
              </a:rPr>
              <a:t> 车辆维持费</a:t>
            </a:r>
            <a:endParaRPr lang="zh-CN" altLang="en-US" sz="2000" b="1">
              <a:solidFill>
                <a:srgbClr val="0000CC"/>
              </a:solidFill>
              <a:latin typeface="黑体" panose="02010609060101010101" charset="-122"/>
              <a:ea typeface="黑体" panose="02010609060101010101" charset="-122"/>
            </a:endParaRPr>
          </a:p>
        </p:txBody>
      </p:sp>
      <p:sp>
        <p:nvSpPr>
          <p:cNvPr id="54" name="文本框 53"/>
          <p:cNvSpPr txBox="1"/>
          <p:nvPr/>
        </p:nvSpPr>
        <p:spPr>
          <a:xfrm>
            <a:off x="4739005" y="3892550"/>
            <a:ext cx="3658235" cy="1938020"/>
          </a:xfrm>
          <a:prstGeom prst="rect">
            <a:avLst/>
          </a:prstGeom>
          <a:noFill/>
          <a:ln w="9525">
            <a:noFill/>
          </a:ln>
        </p:spPr>
        <p:txBody>
          <a:bodyPr wrap="square">
            <a:spAutoFit/>
          </a:bodyPr>
          <a:lstStyle/>
          <a:p>
            <a:pPr marL="0" algn="l"/>
            <a:r>
              <a:rPr lang="zh-CN" altLang="en-US" b="1">
                <a:solidFill>
                  <a:srgbClr val="080808"/>
                </a:solidFill>
                <a:latin typeface="仿宋" panose="02010609060101010101" charset="-122"/>
                <a:ea typeface="仿宋" panose="02010609060101010101" charset="-122"/>
                <a:cs typeface="宋体" panose="02010600030101010101" pitchFamily="2" charset="-122"/>
              </a:rPr>
              <a:t>是指项目研究过程中使用自备车辆所发生的费用。汽油费、过路费、停车费等可在横向科研经费中报销</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sp>
        <p:nvSpPr>
          <p:cNvPr id="55" name="圆角矩形 54"/>
          <p:cNvSpPr/>
          <p:nvPr/>
        </p:nvSpPr>
        <p:spPr>
          <a:xfrm>
            <a:off x="8636000" y="1212850"/>
            <a:ext cx="3091180" cy="1892935"/>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6" name="组合 55"/>
          <p:cNvGrpSpPr/>
          <p:nvPr/>
        </p:nvGrpSpPr>
        <p:grpSpPr>
          <a:xfrm>
            <a:off x="9269095" y="920115"/>
            <a:ext cx="1826895" cy="550545"/>
            <a:chOff x="4838820" y="2375552"/>
            <a:chExt cx="5544616" cy="1200507"/>
          </a:xfrm>
        </p:grpSpPr>
        <p:sp>
          <p:nvSpPr>
            <p:cNvPr id="57"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9" name="文本框 58"/>
          <p:cNvSpPr txBox="1"/>
          <p:nvPr/>
        </p:nvSpPr>
        <p:spPr>
          <a:xfrm>
            <a:off x="9380220" y="947420"/>
            <a:ext cx="1602740" cy="460375"/>
          </a:xfrm>
          <a:prstGeom prst="rect">
            <a:avLst/>
          </a:prstGeom>
          <a:noFill/>
        </p:spPr>
        <p:txBody>
          <a:bodyPr wrap="square" rtlCol="0">
            <a:spAutoFit/>
          </a:bodyPr>
          <a:lstStyle/>
          <a:p>
            <a:r>
              <a:rPr lang="en-US" altLang="zh-CN" b="1">
                <a:solidFill>
                  <a:srgbClr val="0000CC"/>
                </a:solidFill>
                <a:latin typeface="黑体" panose="02010609060101010101" charset="-122"/>
                <a:ea typeface="黑体" panose="02010609060101010101" charset="-122"/>
              </a:rPr>
              <a:t>11</a:t>
            </a:r>
            <a:r>
              <a:rPr lang="zh-CN" altLang="en-US" b="1">
                <a:solidFill>
                  <a:srgbClr val="0000CC"/>
                </a:solidFill>
                <a:latin typeface="黑体" panose="02010609060101010101" charset="-122"/>
                <a:ea typeface="黑体" panose="02010609060101010101" charset="-122"/>
              </a:rPr>
              <a:t> 招待费</a:t>
            </a:r>
            <a:endParaRPr lang="zh-CN" altLang="en-US" b="1">
              <a:solidFill>
                <a:srgbClr val="0000CC"/>
              </a:solidFill>
              <a:latin typeface="黑体" panose="02010609060101010101" charset="-122"/>
              <a:ea typeface="黑体" panose="02010609060101010101" charset="-122"/>
            </a:endParaRPr>
          </a:p>
        </p:txBody>
      </p:sp>
      <p:sp>
        <p:nvSpPr>
          <p:cNvPr id="60" name="文本框 59"/>
          <p:cNvSpPr txBox="1"/>
          <p:nvPr/>
        </p:nvSpPr>
        <p:spPr>
          <a:xfrm>
            <a:off x="8606155" y="1410335"/>
            <a:ext cx="3121660" cy="1568450"/>
          </a:xfrm>
          <a:prstGeom prst="rect">
            <a:avLst/>
          </a:prstGeom>
          <a:noFill/>
          <a:ln w="9525">
            <a:noFill/>
          </a:ln>
        </p:spPr>
        <p:txBody>
          <a:bodyPr wrap="square">
            <a:spAutoFit/>
          </a:bodyPr>
          <a:lstStyle/>
          <a:p>
            <a:pPr marL="0" algn="l"/>
            <a:r>
              <a:rPr lang="zh-CN" altLang="en-US" b="1">
                <a:solidFill>
                  <a:srgbClr val="080808"/>
                </a:solidFill>
                <a:latin typeface="仿宋" panose="02010609060101010101" charset="-122"/>
                <a:ea typeface="仿宋" panose="02010609060101010101" charset="-122"/>
                <a:cs typeface="宋体" panose="02010600030101010101" pitchFamily="2" charset="-122"/>
              </a:rPr>
              <a:t>在项目研究开发过程中发生的一定标准的业务招待费用等消费性支出。</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sp>
        <p:nvSpPr>
          <p:cNvPr id="61" name="圆角矩形 60"/>
          <p:cNvSpPr/>
          <p:nvPr/>
        </p:nvSpPr>
        <p:spPr>
          <a:xfrm>
            <a:off x="8686800" y="3533140"/>
            <a:ext cx="3091180" cy="2555240"/>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2" name="组合 61"/>
          <p:cNvGrpSpPr/>
          <p:nvPr/>
        </p:nvGrpSpPr>
        <p:grpSpPr>
          <a:xfrm>
            <a:off x="9319895" y="3240405"/>
            <a:ext cx="1826895" cy="550545"/>
            <a:chOff x="4838820" y="2375552"/>
            <a:chExt cx="5544616" cy="1200507"/>
          </a:xfrm>
        </p:grpSpPr>
        <p:sp>
          <p:nvSpPr>
            <p:cNvPr id="63"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文本框 64"/>
          <p:cNvSpPr txBox="1"/>
          <p:nvPr/>
        </p:nvSpPr>
        <p:spPr>
          <a:xfrm>
            <a:off x="9431020" y="3267710"/>
            <a:ext cx="1602740" cy="460375"/>
          </a:xfrm>
          <a:prstGeom prst="rect">
            <a:avLst/>
          </a:prstGeom>
          <a:noFill/>
        </p:spPr>
        <p:txBody>
          <a:bodyPr wrap="square" rtlCol="0">
            <a:spAutoFit/>
          </a:bodyPr>
          <a:lstStyle/>
          <a:p>
            <a:r>
              <a:rPr lang="en-US" altLang="zh-CN" b="1">
                <a:solidFill>
                  <a:srgbClr val="0000CC"/>
                </a:solidFill>
                <a:latin typeface="黑体" panose="02010609060101010101" charset="-122"/>
                <a:ea typeface="黑体" panose="02010609060101010101" charset="-122"/>
              </a:rPr>
              <a:t>12</a:t>
            </a:r>
            <a:r>
              <a:rPr lang="zh-CN" altLang="en-US" b="1">
                <a:solidFill>
                  <a:srgbClr val="0000CC"/>
                </a:solidFill>
                <a:latin typeface="黑体" panose="02010609060101010101" charset="-122"/>
                <a:ea typeface="黑体" panose="02010609060101010101" charset="-122"/>
              </a:rPr>
              <a:t> 管理费</a:t>
            </a:r>
            <a:endParaRPr lang="zh-CN" altLang="en-US" b="1">
              <a:solidFill>
                <a:srgbClr val="0000CC"/>
              </a:solidFill>
              <a:latin typeface="黑体" panose="02010609060101010101" charset="-122"/>
              <a:ea typeface="黑体" panose="02010609060101010101" charset="-122"/>
            </a:endParaRPr>
          </a:p>
        </p:txBody>
      </p:sp>
      <p:sp>
        <p:nvSpPr>
          <p:cNvPr id="66" name="文本框 65"/>
          <p:cNvSpPr txBox="1"/>
          <p:nvPr/>
        </p:nvSpPr>
        <p:spPr>
          <a:xfrm>
            <a:off x="8656955" y="3730625"/>
            <a:ext cx="3121660" cy="2306955"/>
          </a:xfrm>
          <a:prstGeom prst="rect">
            <a:avLst/>
          </a:prstGeom>
          <a:noFill/>
          <a:ln w="9525">
            <a:noFill/>
          </a:ln>
        </p:spPr>
        <p:txBody>
          <a:bodyPr wrap="square">
            <a:spAutoFit/>
          </a:bodyPr>
          <a:lstStyle/>
          <a:p>
            <a:pPr marL="0" algn="l"/>
            <a:r>
              <a:rPr lang="zh-CN" altLang="en-US" b="1">
                <a:solidFill>
                  <a:srgbClr val="080808"/>
                </a:solidFill>
                <a:latin typeface="仿宋" panose="02010609060101010101" charset="-122"/>
                <a:ea typeface="仿宋" panose="02010609060101010101" charset="-122"/>
                <a:cs typeface="宋体" panose="02010600030101010101" pitchFamily="2" charset="-122"/>
              </a:rPr>
              <a:t>在项目研究开发过程中使用学校现有仪器及房屋，日常水、电、气、暖消耗，以及其他有关费用的补助支出</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spTree>
  </p:cSld>
  <p:clrMapOvr>
    <a:masterClrMapping/>
  </p:clrMapOvr>
  <p:transition>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84479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18" name="文本框 17"/>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36</a:t>
            </a:r>
            <a:endParaRPr lang="en-US" altLang="zh-CN">
              <a:solidFill>
                <a:schemeClr val="bg1"/>
              </a:solidFill>
            </a:endParaRPr>
          </a:p>
        </p:txBody>
      </p:sp>
      <p:cxnSp>
        <p:nvCxnSpPr>
          <p:cNvPr id="35" name="直接连接符 34"/>
          <p:cNvCxnSpPr/>
          <p:nvPr/>
        </p:nvCxnSpPr>
        <p:spPr>
          <a:xfrm>
            <a:off x="-19050" y="665480"/>
            <a:ext cx="12217400" cy="1778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横向科研经费管理办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24130" y="0"/>
            <a:ext cx="1301115" cy="1200785"/>
            <a:chOff x="2087" y="4873"/>
            <a:chExt cx="2049" cy="1891"/>
          </a:xfrm>
        </p:grpSpPr>
        <p:sp>
          <p:nvSpPr>
            <p:cNvPr id="40"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1"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42"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02</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43" name="椭圆 42"/>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44" name="椭圆 43"/>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45" name="椭圆 44"/>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grpSp>
        <p:nvGrpSpPr>
          <p:cNvPr id="90" name="组合 89"/>
          <p:cNvGrpSpPr/>
          <p:nvPr/>
        </p:nvGrpSpPr>
        <p:grpSpPr>
          <a:xfrm>
            <a:off x="3359150" y="1201420"/>
            <a:ext cx="4704715" cy="946785"/>
            <a:chOff x="7037" y="2434"/>
            <a:chExt cx="3428" cy="1492"/>
          </a:xfrm>
        </p:grpSpPr>
        <p:sp>
          <p:nvSpPr>
            <p:cNvPr id="87" name="矩形 86"/>
            <p:cNvSpPr/>
            <p:nvPr/>
          </p:nvSpPr>
          <p:spPr>
            <a:xfrm>
              <a:off x="7037" y="2434"/>
              <a:ext cx="3429" cy="1493"/>
            </a:xfrm>
            <a:prstGeom prst="rect">
              <a:avLst/>
            </a:prstGeom>
            <a:solidFill>
              <a:srgbClr val="92D050"/>
            </a:solidFill>
            <a:ln>
              <a:no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矩形 87"/>
            <p:cNvSpPr/>
            <p:nvPr/>
          </p:nvSpPr>
          <p:spPr>
            <a:xfrm>
              <a:off x="7278" y="2573"/>
              <a:ext cx="2947" cy="1214"/>
            </a:xfrm>
            <a:prstGeom prst="rect">
              <a:avLst/>
            </a:prstGeom>
            <a:blipFill rotWithShape="1">
              <a:blip r:embed="rId3"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7" name="文本框 96"/>
          <p:cNvSpPr txBox="1"/>
          <p:nvPr/>
        </p:nvSpPr>
        <p:spPr>
          <a:xfrm>
            <a:off x="3636010" y="1413510"/>
            <a:ext cx="3972560" cy="521970"/>
          </a:xfrm>
          <a:prstGeom prst="rect">
            <a:avLst/>
          </a:prstGeom>
          <a:noFill/>
        </p:spPr>
        <p:txBody>
          <a:bodyPr wrap="square" rtlCol="0">
            <a:spAutoFit/>
          </a:bodyPr>
          <a:lstStyle/>
          <a:p>
            <a:r>
              <a:rPr lang="zh-CN" altLang="en-US" sz="2800" b="1">
                <a:solidFill>
                  <a:srgbClr val="0000CC"/>
                </a:solidFill>
                <a:latin typeface="仿宋" panose="02010609060101010101" charset="-122"/>
                <a:ea typeface="仿宋" panose="02010609060101010101" charset="-122"/>
              </a:rPr>
              <a:t>横向科研经费决算管理</a:t>
            </a:r>
            <a:endParaRPr lang="zh-CN" altLang="en-US" sz="2800" b="1">
              <a:solidFill>
                <a:srgbClr val="0000CC"/>
              </a:solidFill>
              <a:latin typeface="仿宋" panose="02010609060101010101" charset="-122"/>
              <a:ea typeface="仿宋" panose="02010609060101010101" charset="-122"/>
            </a:endParaRPr>
          </a:p>
        </p:txBody>
      </p:sp>
      <p:sp>
        <p:nvSpPr>
          <p:cNvPr id="93" name="矩形 92"/>
          <p:cNvSpPr/>
          <p:nvPr/>
        </p:nvSpPr>
        <p:spPr>
          <a:xfrm>
            <a:off x="543560" y="2148840"/>
            <a:ext cx="11068050" cy="3939540"/>
          </a:xfrm>
          <a:prstGeom prst="rect">
            <a:avLst/>
          </a:prstGeom>
          <a:blipFill rotWithShape="1">
            <a:blip r:embed="rId4" cstate="prin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文本框 110"/>
          <p:cNvSpPr txBox="1"/>
          <p:nvPr/>
        </p:nvSpPr>
        <p:spPr>
          <a:xfrm>
            <a:off x="755015" y="2148840"/>
            <a:ext cx="10734040" cy="3415030"/>
          </a:xfrm>
          <a:prstGeom prst="rect">
            <a:avLst/>
          </a:prstGeom>
          <a:noFill/>
          <a:ln w="9525">
            <a:noFill/>
          </a:ln>
        </p:spPr>
        <p:txBody>
          <a:bodyPr wrap="square">
            <a:spAutoFit/>
          </a:bodyPr>
          <a:lstStyle/>
          <a:p>
            <a:pPr marL="0" algn="l">
              <a:lnSpc>
                <a:spcPct val="150000"/>
              </a:lnSpc>
            </a:pPr>
            <a:r>
              <a:rPr lang="zh-CN" altLang="en-US" b="1">
                <a:latin typeface="仿宋" panose="02010609060101010101" charset="-122"/>
                <a:ea typeface="仿宋" panose="02010609060101010101" charset="-122"/>
                <a:cs typeface="宋体" panose="02010600030101010101" pitchFamily="2" charset="-122"/>
                <a:sym typeface="+mn-ea"/>
              </a:rPr>
              <a:t>（1）对于结题的项目，项目主持人应全面清理经费的支出和结余款项。暂付款尚未结清的，应在结项之前全部报销或归还。</a:t>
            </a:r>
            <a:endParaRPr lang="zh-CN" altLang="en-US" b="1">
              <a:latin typeface="仿宋" panose="02010609060101010101" charset="-122"/>
              <a:ea typeface="仿宋" panose="02010609060101010101" charset="-122"/>
              <a:cs typeface="宋体" panose="02010600030101010101" pitchFamily="2" charset="-122"/>
              <a:sym typeface="+mn-ea"/>
            </a:endParaRPr>
          </a:p>
          <a:p>
            <a:pPr marL="0" algn="l">
              <a:lnSpc>
                <a:spcPct val="150000"/>
              </a:lnSpc>
            </a:pPr>
            <a:r>
              <a:rPr lang="zh-CN" altLang="en-US" b="1">
                <a:latin typeface="仿宋" panose="02010609060101010101" charset="-122"/>
                <a:ea typeface="仿宋" panose="02010609060101010101" charset="-122"/>
                <a:cs typeface="宋体" panose="02010600030101010101" pitchFamily="2" charset="-122"/>
                <a:sym typeface="+mn-ea"/>
              </a:rPr>
              <a:t>（2）如期完成的横向科研项目，经费提供方需出具相关结项证明，若有结余经费，结余经费作为项目组科研发展基金和项目组的绩效奖励，绩效分配比例由项目主持人按照各参与人员实际完成工作量进行分配。科研发展基金可用于补助仪器设备的购置、维护及运转、其他研究发展项目的预研和启动等。</a:t>
            </a:r>
            <a:endParaRPr lang="en-US" altLang="zh-CN" b="1">
              <a:latin typeface="仿宋" panose="02010609060101010101" charset="-122"/>
              <a:ea typeface="仿宋" panose="02010609060101010101" charset="-122"/>
              <a:cs typeface="宋体" panose="02010600030101010101" pitchFamily="2" charset="-122"/>
              <a:sym typeface="+mn-ea"/>
            </a:endParaRPr>
          </a:p>
        </p:txBody>
      </p:sp>
    </p:spTree>
  </p:cSld>
  <p:clrMapOvr>
    <a:masterClrMapping/>
  </p:clrMapOvr>
  <p:transition>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custDataLst>
              <p:tags r:id="rId1"/>
            </p:custDataLst>
          </p:nvPr>
        </p:nvSpPr>
        <p:spPr>
          <a:xfrm>
            <a:off x="0" y="1959467"/>
            <a:ext cx="7531739" cy="168015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numCol="1" anchor="ctr">
            <a:prstTxWarp prst="textPlain">
              <a:avLst/>
            </a:prstTxWarp>
          </a:bodyPr>
          <a:lstStyle/>
          <a:p>
            <a:pPr algn="ctr">
              <a:defRPr/>
            </a:pPr>
            <a:r>
              <a:rPr lang="en-US" altLang="zh-CN" sz="9600" dirty="0">
                <a:solidFill>
                  <a:schemeClr val="accent1"/>
                </a:solidFill>
                <a:latin typeface="Impact" panose="020B0806030902050204" pitchFamily="34" charset="0"/>
                <a:ea typeface="HanWangWCL10" panose="02020500000000000000" pitchFamily="18" charset="-120"/>
              </a:rPr>
              <a:t>THANKS</a:t>
            </a:r>
            <a:endParaRPr lang="zh-CN" altLang="en-US" sz="9600" dirty="0">
              <a:solidFill>
                <a:schemeClr val="accent1"/>
              </a:solidFill>
              <a:latin typeface="Impact" panose="020B0806030902050204" pitchFamily="34" charset="0"/>
              <a:ea typeface="HanWangWCL10" panose="02020500000000000000" pitchFamily="18" charset="-120"/>
            </a:endParaRPr>
          </a:p>
        </p:txBody>
      </p:sp>
      <p:cxnSp>
        <p:nvCxnSpPr>
          <p:cNvPr id="13" name="直接连接符 12"/>
          <p:cNvCxnSpPr/>
          <p:nvPr>
            <p:custDataLst>
              <p:tags r:id="rId2"/>
            </p:custDataLst>
          </p:nvPr>
        </p:nvCxnSpPr>
        <p:spPr>
          <a:xfrm>
            <a:off x="6333" y="3736786"/>
            <a:ext cx="7545016"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custDataLst>
              <p:tags r:id="rId3"/>
            </p:custDataLst>
          </p:nvPr>
        </p:nvCxnSpPr>
        <p:spPr>
          <a:xfrm>
            <a:off x="4382950" y="4898533"/>
            <a:ext cx="780905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矩形 14"/>
          <p:cNvSpPr/>
          <p:nvPr>
            <p:custDataLst>
              <p:tags r:id="rId4"/>
            </p:custDataLst>
          </p:nvPr>
        </p:nvSpPr>
        <p:spPr>
          <a:xfrm>
            <a:off x="4127366" y="3863522"/>
            <a:ext cx="339557" cy="532371"/>
          </a:xfrm>
          <a:prstGeom prst="rect">
            <a:avLst/>
          </a:prstGeom>
        </p:spPr>
        <p:txBody>
          <a:bodyPr wrap="none">
            <a:spAutoFit/>
          </a:bodyPr>
          <a:lstStyle/>
          <a:p>
            <a:pPr>
              <a:defRPr/>
            </a:pPr>
            <a:r>
              <a:rPr lang="en-US" altLang="zh-CN" sz="2000">
                <a:solidFill>
                  <a:schemeClr val="tx1">
                    <a:lumMod val="50000"/>
                    <a:lumOff val="50000"/>
                  </a:schemeClr>
                </a:solidFill>
              </a:rPr>
              <a:t> </a:t>
            </a:r>
            <a:endParaRPr lang="zh-CN" altLang="en-US" sz="2000">
              <a:solidFill>
                <a:schemeClr val="tx1">
                  <a:lumMod val="50000"/>
                  <a:lumOff val="50000"/>
                </a:schemeClr>
              </a:solidFill>
            </a:endParaRPr>
          </a:p>
        </p:txBody>
      </p:sp>
      <p:sp>
        <p:nvSpPr>
          <p:cNvPr id="16" name="文本框 15"/>
          <p:cNvSpPr txBox="1"/>
          <p:nvPr>
            <p:custDataLst>
              <p:tags r:id="rId5"/>
            </p:custDataLst>
          </p:nvPr>
        </p:nvSpPr>
        <p:spPr>
          <a:xfrm>
            <a:off x="4267383" y="3899431"/>
            <a:ext cx="3283366" cy="857811"/>
          </a:xfrm>
          <a:prstGeom prst="rect">
            <a:avLst/>
          </a:prstGeom>
          <a:noFill/>
        </p:spPr>
        <p:txBody>
          <a:bodyPr>
            <a:prstTxWarp prst="textPlain">
              <a:avLst/>
            </a:prstTxWarp>
            <a:spAutoFit/>
          </a:bodyPr>
          <a:lstStyle/>
          <a:p>
            <a:pPr>
              <a:defRPr/>
            </a:pPr>
            <a:r>
              <a:rPr lang="zh-CN" altLang="en-US" sz="4400" dirty="0">
                <a:solidFill>
                  <a:schemeClr val="accent1"/>
                </a:solidFill>
                <a:latin typeface="微软雅黑" panose="020B0503020204020204" pitchFamily="34" charset="-122"/>
              </a:rPr>
              <a:t>谢谢观看</a:t>
            </a:r>
            <a:endParaRPr lang="zh-CN" altLang="en-US" sz="4400" dirty="0">
              <a:solidFill>
                <a:schemeClr val="accent1"/>
              </a:solidFill>
              <a:latin typeface="微软雅黑" panose="020B0503020204020204" pitchFamily="34" charset="-122"/>
            </a:endParaRPr>
          </a:p>
        </p:txBody>
      </p:sp>
      <p:cxnSp>
        <p:nvCxnSpPr>
          <p:cNvPr id="18" name="直接连接符 17"/>
          <p:cNvCxnSpPr/>
          <p:nvPr>
            <p:custDataLst>
              <p:tags r:id="rId6"/>
            </p:custDataLst>
          </p:nvPr>
        </p:nvCxnSpPr>
        <p:spPr>
          <a:xfrm>
            <a:off x="8196000" y="4643543"/>
            <a:ext cx="3996000"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图片2"/>
          <p:cNvPicPr>
            <a:picLocks noChangeAspect="1"/>
          </p:cNvPicPr>
          <p:nvPr/>
        </p:nvPicPr>
        <p:blipFill>
          <a:blip r:embed="rId7" cstate="print"/>
          <a:stretch>
            <a:fillRect/>
          </a:stretch>
        </p:blipFill>
        <p:spPr>
          <a:xfrm>
            <a:off x="7844790" y="5934075"/>
            <a:ext cx="899160" cy="775970"/>
          </a:xfrm>
          <a:prstGeom prst="rect">
            <a:avLst/>
          </a:prstGeom>
        </p:spPr>
      </p:pic>
      <p:pic>
        <p:nvPicPr>
          <p:cNvPr id="17" name="图片 16" descr="未标题-1"/>
          <p:cNvPicPr>
            <a:picLocks noChangeAspect="1"/>
          </p:cNvPicPr>
          <p:nvPr/>
        </p:nvPicPr>
        <p:blipFill>
          <a:blip r:embed="rId8" cstate="print"/>
          <a:srcRect t="24561" b="36881"/>
          <a:stretch>
            <a:fillRect/>
          </a:stretch>
        </p:blipFill>
        <p:spPr>
          <a:xfrm>
            <a:off x="8694420" y="6089015"/>
            <a:ext cx="3736975" cy="465455"/>
          </a:xfrm>
          <a:prstGeom prst="rect">
            <a:avLst/>
          </a:prstGeom>
        </p:spPr>
      </p:pic>
      <p:sp>
        <p:nvSpPr>
          <p:cNvPr id="3" name="文本框 2"/>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37</a:t>
            </a:r>
            <a:endParaRPr lang="en-US" altLang="zh-CN">
              <a:solidFill>
                <a:schemeClr val="bg1"/>
              </a:solidFill>
            </a:endParaRPr>
          </a:p>
        </p:txBody>
      </p:sp>
    </p:spTree>
  </p:cSld>
  <p:clrMapOvr>
    <a:masterClrMapping/>
  </p:clrMapOvr>
  <p:transition>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19050" y="665480"/>
            <a:ext cx="5359400" cy="3683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flipV="1">
            <a:off x="7535545" y="704850"/>
            <a:ext cx="4656455" cy="1651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5426075" y="469900"/>
            <a:ext cx="2194560" cy="460375"/>
          </a:xfrm>
          <a:prstGeom prst="rect">
            <a:avLst/>
          </a:prstGeom>
          <a:noFill/>
          <a:ln w="9525">
            <a:noFill/>
          </a:ln>
        </p:spPr>
        <p:txBody>
          <a:bodyPr wrap="square">
            <a:spAutoFit/>
          </a:bodyPr>
          <a:lstStyle/>
          <a:p>
            <a:pPr marL="0" indent="0" algn="l"/>
            <a:r>
              <a:rPr lang="zh-CN" altLang="en-US" b="1">
                <a:latin typeface="楷体" panose="02010609060101010101" charset="-122"/>
                <a:ea typeface="楷体" panose="02010609060101010101" charset="-122"/>
                <a:cs typeface="宋体" panose="02010600030101010101" pitchFamily="2" charset="-122"/>
              </a:rPr>
              <a:t>第一章 总则</a:t>
            </a:r>
            <a:endParaRPr lang="zh-CN" altLang="en-US">
              <a:latin typeface="楷体" panose="02010609060101010101" charset="-122"/>
              <a:ea typeface="楷体" panose="02010609060101010101"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grpSp>
        <p:nvGrpSpPr>
          <p:cNvPr id="19" name="组合 18"/>
          <p:cNvGrpSpPr/>
          <p:nvPr/>
        </p:nvGrpSpPr>
        <p:grpSpPr>
          <a:xfrm>
            <a:off x="8356600" y="1193800"/>
            <a:ext cx="3691890" cy="4608830"/>
            <a:chOff x="8095" y="1795"/>
            <a:chExt cx="5814" cy="7258"/>
          </a:xfrm>
          <a:effectLst>
            <a:outerShdw blurRad="50800" dist="38100" dir="5400000" algn="t" rotWithShape="0">
              <a:prstClr val="black">
                <a:alpha val="40000"/>
              </a:prstClr>
            </a:outerShdw>
          </a:effectLst>
        </p:grpSpPr>
        <p:sp>
          <p:nvSpPr>
            <p:cNvPr id="4" name="矩形 3"/>
            <p:cNvSpPr/>
            <p:nvPr/>
          </p:nvSpPr>
          <p:spPr>
            <a:xfrm>
              <a:off x="8095" y="1795"/>
              <a:ext cx="5814" cy="725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pic>
          <p:nvPicPr>
            <p:cNvPr id="5" name="图片 4"/>
            <p:cNvPicPr>
              <a:picLocks noChangeAspect="1"/>
            </p:cNvPicPr>
            <p:nvPr/>
          </p:nvPicPr>
          <p:blipFill>
            <a:blip r:embed="rId3" cstate="print"/>
            <a:stretch>
              <a:fillRect/>
            </a:stretch>
          </p:blipFill>
          <p:spPr>
            <a:xfrm>
              <a:off x="8396" y="1950"/>
              <a:ext cx="5306" cy="6900"/>
            </a:xfrm>
            <a:prstGeom prst="rect">
              <a:avLst/>
            </a:prstGeom>
          </p:spPr>
        </p:pic>
      </p:grpSp>
      <p:grpSp>
        <p:nvGrpSpPr>
          <p:cNvPr id="20" name="组合 19"/>
          <p:cNvGrpSpPr/>
          <p:nvPr/>
        </p:nvGrpSpPr>
        <p:grpSpPr>
          <a:xfrm>
            <a:off x="811530" y="1205865"/>
            <a:ext cx="3695700" cy="4608830"/>
            <a:chOff x="1278" y="1795"/>
            <a:chExt cx="5820" cy="7258"/>
          </a:xfrm>
          <a:effectLst>
            <a:outerShdw blurRad="50800" dist="38100" dir="2700000" algn="tl" rotWithShape="0">
              <a:prstClr val="black">
                <a:alpha val="40000"/>
              </a:prstClr>
            </a:outerShdw>
          </a:effectLst>
        </p:grpSpPr>
        <p:sp>
          <p:nvSpPr>
            <p:cNvPr id="2" name="矩形 1"/>
            <p:cNvSpPr/>
            <p:nvPr/>
          </p:nvSpPr>
          <p:spPr>
            <a:xfrm>
              <a:off x="1278" y="1795"/>
              <a:ext cx="5821" cy="725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zh-CN" altLang="en-US"/>
            </a:p>
          </p:txBody>
        </p:sp>
        <p:pic>
          <p:nvPicPr>
            <p:cNvPr id="6" name="图片 5"/>
            <p:cNvPicPr>
              <a:picLocks noChangeAspect="1"/>
            </p:cNvPicPr>
            <p:nvPr/>
          </p:nvPicPr>
          <p:blipFill>
            <a:blip r:embed="rId4" cstate="print"/>
            <a:stretch>
              <a:fillRect/>
            </a:stretch>
          </p:blipFill>
          <p:spPr>
            <a:xfrm>
              <a:off x="1555" y="1957"/>
              <a:ext cx="5284" cy="6939"/>
            </a:xfrm>
            <a:prstGeom prst="rect">
              <a:avLst/>
            </a:prstGeom>
          </p:spPr>
        </p:pic>
      </p:grpSp>
      <p:sp>
        <p:nvSpPr>
          <p:cNvPr id="18" name="文本框 17"/>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04</a:t>
            </a:r>
            <a:endParaRPr lang="en-US" altLang="zh-CN">
              <a:solidFill>
                <a:schemeClr val="bg1"/>
              </a:solidFill>
            </a:endParaRPr>
          </a:p>
        </p:txBody>
      </p:sp>
      <p:sp>
        <p:nvSpPr>
          <p:cNvPr id="22" name="矩形 21"/>
          <p:cNvSpPr/>
          <p:nvPr/>
        </p:nvSpPr>
        <p:spPr>
          <a:xfrm>
            <a:off x="4670425" y="1200785"/>
            <a:ext cx="3590925" cy="4609465"/>
          </a:xfrm>
          <a:prstGeom prst="rect">
            <a:avLst/>
          </a:prstGeom>
          <a:noFill/>
          <a:ln w="28575" cmpd="sng">
            <a:solidFill>
              <a:srgbClr val="0070C0"/>
            </a:solidFill>
            <a:prstDash val="solid"/>
          </a:ln>
          <a:effectLst>
            <a:outerShdw blurRad="63500" sx="102000" sy="102000" algn="ctr"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rtlCol="0" anchor="ctr"/>
          <a:lstStyle/>
          <a:p>
            <a:pPr algn="l" latinLnBrk="0">
              <a:lnSpc>
                <a:spcPct val="120000"/>
              </a:lnSpc>
            </a:pPr>
            <a:r>
              <a:rPr lang="zh-CN" altLang="en-US" sz="2200" b="1">
                <a:solidFill>
                  <a:srgbClr val="080808"/>
                </a:solidFill>
                <a:latin typeface="仿宋" panose="02010609060101010101" charset="-122"/>
                <a:ea typeface="仿宋" panose="02010609060101010101" charset="-122"/>
              </a:rPr>
              <a:t>为进一步加强学校纵向科研项目经费管理，明确学校相关职能部门及项目负责人在科研经费使用和管理中的职责和权限，提高资金使用效益，促进学校科研工作顺利开展，根据有关文件，结合学校的实际情况，对学校原有科研经费管理办法豫化院〔2011〕51号)文件进行修订。</a:t>
            </a:r>
            <a:r>
              <a:rPr lang="zh-CN" altLang="en-US" b="1">
                <a:latin typeface="仿宋" panose="02010609060101010101" charset="-122"/>
                <a:ea typeface="仿宋" panose="02010609060101010101" charset="-122"/>
              </a:rPr>
              <a:t>，</a:t>
            </a:r>
            <a:endParaRPr lang="zh-CN" altLang="en-US" b="1">
              <a:latin typeface="仿宋" panose="02010609060101010101" charset="-122"/>
              <a:ea typeface="仿宋" panose="02010609060101010101" charset="-122"/>
            </a:endParaRPr>
          </a:p>
        </p:txBody>
      </p:sp>
    </p:spTree>
  </p:cSld>
  <p:clrMapOvr>
    <a:masterClrMapping/>
  </p:clrMapOvr>
  <p:transition>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19050" y="665480"/>
            <a:ext cx="5359400" cy="3683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a:stCxn id="100" idx="3"/>
          </p:cNvCxnSpPr>
          <p:nvPr/>
        </p:nvCxnSpPr>
        <p:spPr>
          <a:xfrm flipV="1">
            <a:off x="9569450" y="704850"/>
            <a:ext cx="2622550" cy="19685"/>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968240" y="494030"/>
            <a:ext cx="4601210" cy="460375"/>
          </a:xfrm>
          <a:prstGeom prst="rect">
            <a:avLst/>
          </a:prstGeom>
          <a:noFill/>
          <a:ln w="9525">
            <a:noFill/>
          </a:ln>
        </p:spPr>
        <p:txBody>
          <a:bodyPr wrap="square">
            <a:spAutoFit/>
          </a:bodyPr>
          <a:lstStyle/>
          <a:p>
            <a:pPr marL="0" indent="0" algn="ctr"/>
            <a:r>
              <a:rPr lang="en-US" altLang="zh-CN" b="1">
                <a:latin typeface="楷体" panose="02010609060101010101" charset="-122"/>
                <a:ea typeface="楷体" panose="02010609060101010101" charset="-122"/>
                <a:cs typeface="宋体" panose="02010600030101010101" pitchFamily="2" charset="-122"/>
              </a:rPr>
              <a:t>  </a:t>
            </a:r>
            <a:r>
              <a:rPr lang="zh-CN" altLang="en-US" b="1">
                <a:latin typeface="楷体" panose="02010609060101010101" charset="-122"/>
                <a:ea typeface="楷体" panose="02010609060101010101" charset="-122"/>
                <a:cs typeface="宋体" panose="02010600030101010101" pitchFamily="2" charset="-122"/>
              </a:rPr>
              <a:t>第二章 管理体制和职责权限</a:t>
            </a:r>
            <a:endParaRPr lang="zh-CN" altLang="en-US">
              <a:latin typeface="楷体" panose="02010609060101010101" charset="-122"/>
              <a:ea typeface="楷体" panose="02010609060101010101"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18" name="文本框 17"/>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05</a:t>
            </a:r>
            <a:endParaRPr lang="en-US" altLang="zh-CN">
              <a:solidFill>
                <a:schemeClr val="bg1"/>
              </a:solidFill>
            </a:endParaRPr>
          </a:p>
        </p:txBody>
      </p:sp>
      <p:sp>
        <p:nvSpPr>
          <p:cNvPr id="5" name="燕尾形 4"/>
          <p:cNvSpPr/>
          <p:nvPr/>
        </p:nvSpPr>
        <p:spPr>
          <a:xfrm>
            <a:off x="210820" y="1413510"/>
            <a:ext cx="764540" cy="607060"/>
          </a:xfrm>
          <a:prstGeom prst="chevron">
            <a:avLst>
              <a:gd name="adj" fmla="val 54429"/>
            </a:avLst>
          </a:prstGeom>
          <a:solidFill>
            <a:srgbClr val="E8B21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p>
        </p:txBody>
      </p:sp>
      <p:sp>
        <p:nvSpPr>
          <p:cNvPr id="6" name="燕尾形 5"/>
          <p:cNvSpPr/>
          <p:nvPr/>
        </p:nvSpPr>
        <p:spPr>
          <a:xfrm>
            <a:off x="746125" y="1413510"/>
            <a:ext cx="764540" cy="607060"/>
          </a:xfrm>
          <a:prstGeom prst="chevron">
            <a:avLst>
              <a:gd name="adj" fmla="val 54429"/>
            </a:avLst>
          </a:prstGeom>
          <a:solidFill>
            <a:srgbClr val="2154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p>
        </p:txBody>
      </p:sp>
      <p:sp>
        <p:nvSpPr>
          <p:cNvPr id="23" name="燕尾形 22"/>
          <p:cNvSpPr/>
          <p:nvPr/>
        </p:nvSpPr>
        <p:spPr>
          <a:xfrm>
            <a:off x="772160" y="2042160"/>
            <a:ext cx="764540" cy="607060"/>
          </a:xfrm>
          <a:prstGeom prst="chevron">
            <a:avLst>
              <a:gd name="adj" fmla="val 54429"/>
            </a:avLst>
          </a:prstGeom>
          <a:solidFill>
            <a:srgbClr val="E8B21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p>
        </p:txBody>
      </p:sp>
      <p:sp>
        <p:nvSpPr>
          <p:cNvPr id="25" name="燕尾形 24"/>
          <p:cNvSpPr/>
          <p:nvPr/>
        </p:nvSpPr>
        <p:spPr>
          <a:xfrm>
            <a:off x="1307465" y="2042160"/>
            <a:ext cx="764540" cy="607060"/>
          </a:xfrm>
          <a:prstGeom prst="chevron">
            <a:avLst>
              <a:gd name="adj" fmla="val 54429"/>
            </a:avLst>
          </a:prstGeom>
          <a:solidFill>
            <a:srgbClr val="2154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p>
        </p:txBody>
      </p:sp>
      <p:sp>
        <p:nvSpPr>
          <p:cNvPr id="26" name="燕尾形 25"/>
          <p:cNvSpPr/>
          <p:nvPr/>
        </p:nvSpPr>
        <p:spPr>
          <a:xfrm>
            <a:off x="1307465" y="2665730"/>
            <a:ext cx="764540" cy="607060"/>
          </a:xfrm>
          <a:prstGeom prst="chevron">
            <a:avLst>
              <a:gd name="adj" fmla="val 54429"/>
            </a:avLst>
          </a:prstGeom>
          <a:solidFill>
            <a:srgbClr val="E8B21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p>
        </p:txBody>
      </p:sp>
      <p:sp>
        <p:nvSpPr>
          <p:cNvPr id="27" name="燕尾形 26"/>
          <p:cNvSpPr/>
          <p:nvPr/>
        </p:nvSpPr>
        <p:spPr>
          <a:xfrm>
            <a:off x="1842770" y="2665730"/>
            <a:ext cx="764540" cy="607060"/>
          </a:xfrm>
          <a:prstGeom prst="chevron">
            <a:avLst>
              <a:gd name="adj" fmla="val 54429"/>
            </a:avLst>
          </a:prstGeom>
          <a:solidFill>
            <a:srgbClr val="2154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p>
        </p:txBody>
      </p:sp>
      <p:sp>
        <p:nvSpPr>
          <p:cNvPr id="28" name="燕尾形 27"/>
          <p:cNvSpPr/>
          <p:nvPr/>
        </p:nvSpPr>
        <p:spPr>
          <a:xfrm>
            <a:off x="1868805" y="3294380"/>
            <a:ext cx="764540" cy="607060"/>
          </a:xfrm>
          <a:prstGeom prst="chevron">
            <a:avLst>
              <a:gd name="adj" fmla="val 54429"/>
            </a:avLst>
          </a:prstGeom>
          <a:solidFill>
            <a:srgbClr val="E8B21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p>
        </p:txBody>
      </p:sp>
      <p:sp>
        <p:nvSpPr>
          <p:cNvPr id="29" name="燕尾形 28"/>
          <p:cNvSpPr/>
          <p:nvPr/>
        </p:nvSpPr>
        <p:spPr>
          <a:xfrm>
            <a:off x="2404110" y="3294380"/>
            <a:ext cx="764540" cy="607060"/>
          </a:xfrm>
          <a:prstGeom prst="chevron">
            <a:avLst>
              <a:gd name="adj" fmla="val 54429"/>
            </a:avLst>
          </a:prstGeom>
          <a:solidFill>
            <a:srgbClr val="2154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p>
        </p:txBody>
      </p:sp>
      <p:sp>
        <p:nvSpPr>
          <p:cNvPr id="30" name="燕尾形 29"/>
          <p:cNvSpPr/>
          <p:nvPr/>
        </p:nvSpPr>
        <p:spPr>
          <a:xfrm>
            <a:off x="2389505" y="3943350"/>
            <a:ext cx="764540" cy="607060"/>
          </a:xfrm>
          <a:prstGeom prst="chevron">
            <a:avLst>
              <a:gd name="adj" fmla="val 54429"/>
            </a:avLst>
          </a:prstGeom>
          <a:solidFill>
            <a:srgbClr val="E8B21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p>
        </p:txBody>
      </p:sp>
      <p:sp>
        <p:nvSpPr>
          <p:cNvPr id="31" name="燕尾形 30"/>
          <p:cNvSpPr/>
          <p:nvPr/>
        </p:nvSpPr>
        <p:spPr>
          <a:xfrm>
            <a:off x="2924810" y="3943350"/>
            <a:ext cx="764540" cy="607060"/>
          </a:xfrm>
          <a:prstGeom prst="chevron">
            <a:avLst>
              <a:gd name="adj" fmla="val 54429"/>
            </a:avLst>
          </a:prstGeom>
          <a:solidFill>
            <a:srgbClr val="2154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p>
        </p:txBody>
      </p:sp>
      <p:sp>
        <p:nvSpPr>
          <p:cNvPr id="32" name="燕尾形 31"/>
          <p:cNvSpPr/>
          <p:nvPr/>
        </p:nvSpPr>
        <p:spPr>
          <a:xfrm>
            <a:off x="2950845" y="4572000"/>
            <a:ext cx="764540" cy="607060"/>
          </a:xfrm>
          <a:prstGeom prst="chevron">
            <a:avLst>
              <a:gd name="adj" fmla="val 54429"/>
            </a:avLst>
          </a:prstGeom>
          <a:solidFill>
            <a:srgbClr val="E8B21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p>
        </p:txBody>
      </p:sp>
      <p:sp>
        <p:nvSpPr>
          <p:cNvPr id="33" name="燕尾形 32"/>
          <p:cNvSpPr/>
          <p:nvPr/>
        </p:nvSpPr>
        <p:spPr>
          <a:xfrm>
            <a:off x="3486150" y="4572000"/>
            <a:ext cx="764540" cy="607060"/>
          </a:xfrm>
          <a:prstGeom prst="chevron">
            <a:avLst>
              <a:gd name="adj" fmla="val 54429"/>
            </a:avLst>
          </a:prstGeom>
          <a:solidFill>
            <a:srgbClr val="2154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p>
        </p:txBody>
      </p:sp>
      <p:sp>
        <p:nvSpPr>
          <p:cNvPr id="34" name="燕尾形 33"/>
          <p:cNvSpPr/>
          <p:nvPr/>
        </p:nvSpPr>
        <p:spPr>
          <a:xfrm>
            <a:off x="3486150" y="5195570"/>
            <a:ext cx="764540" cy="607060"/>
          </a:xfrm>
          <a:prstGeom prst="chevron">
            <a:avLst>
              <a:gd name="adj" fmla="val 54429"/>
            </a:avLst>
          </a:prstGeom>
          <a:solidFill>
            <a:srgbClr val="E8B218"/>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p>
        </p:txBody>
      </p:sp>
      <p:sp>
        <p:nvSpPr>
          <p:cNvPr id="35" name="燕尾形 34"/>
          <p:cNvSpPr/>
          <p:nvPr/>
        </p:nvSpPr>
        <p:spPr>
          <a:xfrm>
            <a:off x="4021455" y="5195570"/>
            <a:ext cx="764540" cy="607060"/>
          </a:xfrm>
          <a:prstGeom prst="chevron">
            <a:avLst>
              <a:gd name="adj" fmla="val 54429"/>
            </a:avLst>
          </a:prstGeom>
          <a:solidFill>
            <a:srgbClr val="215483"/>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rtlCol="0" anchor="ctr"/>
          <a:lstStyle/>
          <a:p>
            <a:pPr algn="ctr"/>
            <a:endParaRPr lang="zh-CN" altLang="en-US" sz="2490"/>
          </a:p>
        </p:txBody>
      </p:sp>
      <p:sp>
        <p:nvSpPr>
          <p:cNvPr id="38" name="文本框 37"/>
          <p:cNvSpPr txBox="1"/>
          <p:nvPr/>
        </p:nvSpPr>
        <p:spPr>
          <a:xfrm>
            <a:off x="1444625" y="1413510"/>
            <a:ext cx="4897120" cy="460375"/>
          </a:xfrm>
          <a:prstGeom prst="rect">
            <a:avLst/>
          </a:prstGeom>
          <a:noFill/>
          <a:ln w="9525">
            <a:noFill/>
          </a:ln>
        </p:spPr>
        <p:txBody>
          <a:bodyPr wrap="square">
            <a:spAutoFit/>
          </a:bodyPr>
          <a:lstStyle/>
          <a:p>
            <a:pPr marL="0" indent="0"/>
            <a:r>
              <a:rPr lang="zh-CN" altLang="en-US" b="1">
                <a:solidFill>
                  <a:srgbClr val="0000CC"/>
                </a:solidFill>
                <a:latin typeface="仿宋" panose="02010609060101010101" charset="-122"/>
                <a:ea typeface="仿宋" panose="02010609060101010101" charset="-122"/>
                <a:cs typeface="宋体" panose="02010600030101010101" pitchFamily="2" charset="-122"/>
              </a:rPr>
              <a:t>学校</a:t>
            </a:r>
            <a:r>
              <a:rPr lang="zh-CN" altLang="en-US" b="0">
                <a:solidFill>
                  <a:srgbClr val="2B3449"/>
                </a:solidFill>
                <a:latin typeface="仿宋" panose="02010609060101010101" charset="-122"/>
                <a:ea typeface="仿宋" panose="02010609060101010101" charset="-122"/>
                <a:cs typeface="宋体" panose="02010600030101010101" pitchFamily="2" charset="-122"/>
              </a:rPr>
              <a:t>法定代表人；</a:t>
            </a:r>
            <a:r>
              <a:rPr lang="zh-CN" altLang="en-US" b="0">
                <a:latin typeface="仿宋" panose="02010609060101010101" charset="-122"/>
                <a:ea typeface="仿宋" panose="02010609060101010101" charset="-122"/>
                <a:cs typeface="宋体" panose="02010600030101010101" pitchFamily="2" charset="-122"/>
              </a:rPr>
              <a:t>科研分管领导</a:t>
            </a:r>
            <a:endParaRPr lang="zh-CN" altLang="en-US" b="0">
              <a:latin typeface="仿宋" panose="02010609060101010101" charset="-122"/>
              <a:ea typeface="仿宋" panose="02010609060101010101" charset="-122"/>
              <a:cs typeface="宋体" panose="02010600030101010101" pitchFamily="2" charset="-122"/>
            </a:endParaRPr>
          </a:p>
        </p:txBody>
      </p:sp>
      <p:sp>
        <p:nvSpPr>
          <p:cNvPr id="39" name="文本框 38"/>
          <p:cNvSpPr txBox="1"/>
          <p:nvPr/>
        </p:nvSpPr>
        <p:spPr>
          <a:xfrm>
            <a:off x="2072005" y="2042160"/>
            <a:ext cx="5193665" cy="460375"/>
          </a:xfrm>
          <a:prstGeom prst="rect">
            <a:avLst/>
          </a:prstGeom>
          <a:noFill/>
          <a:ln w="9525">
            <a:noFill/>
          </a:ln>
        </p:spPr>
        <p:txBody>
          <a:bodyPr wrap="square">
            <a:spAutoFit/>
          </a:bodyPr>
          <a:lstStyle/>
          <a:p>
            <a:pPr marL="0" indent="0"/>
            <a:r>
              <a:rPr lang="zh-CN" altLang="en-US" b="1">
                <a:solidFill>
                  <a:srgbClr val="0000CC"/>
                </a:solidFill>
                <a:latin typeface="仿宋" panose="02010609060101010101" charset="-122"/>
                <a:ea typeface="仿宋" panose="02010609060101010101" charset="-122"/>
                <a:cs typeface="宋体" panose="02010600030101010101" pitchFamily="2" charset="-122"/>
              </a:rPr>
              <a:t>财务处</a:t>
            </a:r>
            <a:r>
              <a:rPr lang="zh-CN" altLang="en-US" b="0">
                <a:latin typeface="仿宋" panose="02010609060101010101" charset="-122"/>
                <a:ea typeface="仿宋" panose="02010609060101010101" charset="-122"/>
                <a:cs typeface="宋体" panose="02010600030101010101" pitchFamily="2" charset="-122"/>
              </a:rPr>
              <a:t>负责科研经费的管理和会计</a:t>
            </a:r>
            <a:endParaRPr lang="zh-CN" altLang="en-US" b="0">
              <a:latin typeface="仿宋" panose="02010609060101010101" charset="-122"/>
              <a:ea typeface="仿宋" panose="02010609060101010101" charset="-122"/>
              <a:cs typeface="宋体" panose="02010600030101010101" pitchFamily="2" charset="-122"/>
            </a:endParaRPr>
          </a:p>
        </p:txBody>
      </p:sp>
      <p:sp>
        <p:nvSpPr>
          <p:cNvPr id="40" name="文本框 39"/>
          <p:cNvSpPr txBox="1"/>
          <p:nvPr/>
        </p:nvSpPr>
        <p:spPr>
          <a:xfrm>
            <a:off x="2567305" y="2698750"/>
            <a:ext cx="4797425" cy="460375"/>
          </a:xfrm>
          <a:prstGeom prst="rect">
            <a:avLst/>
          </a:prstGeom>
          <a:noFill/>
          <a:ln w="9525">
            <a:noFill/>
          </a:ln>
        </p:spPr>
        <p:txBody>
          <a:bodyPr wrap="square">
            <a:spAutoFit/>
          </a:bodyPr>
          <a:lstStyle/>
          <a:p>
            <a:pPr marL="0" indent="0"/>
            <a:r>
              <a:rPr lang="zh-CN" altLang="en-US" b="1">
                <a:solidFill>
                  <a:srgbClr val="0000CC"/>
                </a:solidFill>
                <a:latin typeface="仿宋" panose="02010609060101010101" charset="-122"/>
                <a:ea typeface="仿宋" panose="02010609060101010101" charset="-122"/>
                <a:cs typeface="宋体" panose="02010600030101010101" pitchFamily="2" charset="-122"/>
              </a:rPr>
              <a:t>科研外事处</a:t>
            </a:r>
            <a:r>
              <a:rPr lang="zh-CN" altLang="en-US" b="0">
                <a:latin typeface="仿宋" panose="02010609060101010101" charset="-122"/>
                <a:ea typeface="仿宋" panose="02010609060101010101" charset="-122"/>
                <a:cs typeface="宋体" panose="02010600030101010101" pitchFamily="2" charset="-122"/>
              </a:rPr>
              <a:t>负责项目管理核算工作</a:t>
            </a:r>
            <a:endParaRPr lang="zh-CN" altLang="en-US" b="0">
              <a:latin typeface="仿宋" panose="02010609060101010101" charset="-122"/>
              <a:ea typeface="仿宋" panose="02010609060101010101" charset="-122"/>
              <a:cs typeface="宋体" panose="02010600030101010101" pitchFamily="2" charset="-122"/>
            </a:endParaRPr>
          </a:p>
        </p:txBody>
      </p:sp>
      <p:sp>
        <p:nvSpPr>
          <p:cNvPr id="41" name="文本框 40"/>
          <p:cNvSpPr txBox="1"/>
          <p:nvPr/>
        </p:nvSpPr>
        <p:spPr>
          <a:xfrm>
            <a:off x="3154045" y="3294380"/>
            <a:ext cx="8832215" cy="460375"/>
          </a:xfrm>
          <a:prstGeom prst="rect">
            <a:avLst/>
          </a:prstGeom>
          <a:noFill/>
          <a:ln w="9525">
            <a:noFill/>
          </a:ln>
        </p:spPr>
        <p:txBody>
          <a:bodyPr wrap="square">
            <a:spAutoFit/>
          </a:bodyPr>
          <a:lstStyle/>
          <a:p>
            <a:pPr marL="0"/>
            <a:r>
              <a:rPr lang="zh-CN" altLang="en-US" b="1">
                <a:solidFill>
                  <a:srgbClr val="0000CC"/>
                </a:solidFill>
                <a:latin typeface="仿宋" panose="02010609060101010101" charset="-122"/>
                <a:ea typeface="仿宋" panose="02010609060101010101" charset="-122"/>
                <a:cs typeface="宋体" panose="02010600030101010101" pitchFamily="2" charset="-122"/>
              </a:rPr>
              <a:t>资产管理处</a:t>
            </a:r>
            <a:r>
              <a:rPr lang="zh-CN" altLang="en-US" b="0">
                <a:latin typeface="仿宋" panose="02010609060101010101" charset="-122"/>
                <a:ea typeface="仿宋" panose="02010609060101010101" charset="-122"/>
                <a:cs typeface="宋体" panose="02010600030101010101" pitchFamily="2" charset="-122"/>
              </a:rPr>
              <a:t>负责对科研经费形成的设备、无形资产的监管</a:t>
            </a:r>
            <a:endParaRPr lang="zh-CN" altLang="en-US">
              <a:latin typeface="仿宋" panose="02010609060101010101" charset="-122"/>
              <a:ea typeface="仿宋" panose="02010609060101010101" charset="-122"/>
              <a:cs typeface="宋体" panose="02010600030101010101" pitchFamily="2" charset="-122"/>
            </a:endParaRPr>
          </a:p>
        </p:txBody>
      </p:sp>
      <p:sp>
        <p:nvSpPr>
          <p:cNvPr id="42" name="文本框 41"/>
          <p:cNvSpPr txBox="1"/>
          <p:nvPr/>
        </p:nvSpPr>
        <p:spPr>
          <a:xfrm>
            <a:off x="3656330" y="3992880"/>
            <a:ext cx="7498715" cy="460375"/>
          </a:xfrm>
          <a:prstGeom prst="rect">
            <a:avLst/>
          </a:prstGeom>
          <a:noFill/>
          <a:ln w="9525">
            <a:noFill/>
          </a:ln>
        </p:spPr>
        <p:txBody>
          <a:bodyPr wrap="square">
            <a:spAutoFit/>
          </a:bodyPr>
          <a:lstStyle/>
          <a:p>
            <a:pPr lvl="0" algn="l"/>
            <a:r>
              <a:rPr lang="zh-CN" altLang="en-US" b="1">
                <a:solidFill>
                  <a:srgbClr val="0000CC"/>
                </a:solidFill>
                <a:latin typeface="仿宋" panose="02010609060101010101" charset="-122"/>
                <a:ea typeface="仿宋" panose="02010609060101010101" charset="-122"/>
                <a:cs typeface="宋体" panose="02010600030101010101" pitchFamily="2" charset="-122"/>
                <a:sym typeface="+mn-ea"/>
              </a:rPr>
              <a:t>学校审计、纪检监察部门</a:t>
            </a:r>
            <a:r>
              <a:rPr lang="zh-CN" altLang="en-US">
                <a:solidFill>
                  <a:srgbClr val="080808"/>
                </a:solidFill>
                <a:latin typeface="仿宋" panose="02010609060101010101" charset="-122"/>
                <a:ea typeface="仿宋" panose="02010609060101010101" charset="-122"/>
                <a:cs typeface="宋体" panose="02010600030101010101" pitchFamily="2" charset="-122"/>
                <a:sym typeface="+mn-ea"/>
              </a:rPr>
              <a:t>负责科研经费的审计和监督</a:t>
            </a:r>
            <a:endParaRPr lang="zh-CN" altLang="en-US" b="1">
              <a:solidFill>
                <a:srgbClr val="080808"/>
              </a:solidFill>
              <a:latin typeface="仿宋" panose="02010609060101010101" charset="-122"/>
              <a:ea typeface="仿宋" panose="02010609060101010101" charset="-122"/>
              <a:cs typeface="宋体" panose="02010600030101010101" pitchFamily="2" charset="-122"/>
              <a:sym typeface="+mn-ea"/>
            </a:endParaRPr>
          </a:p>
        </p:txBody>
      </p:sp>
      <p:sp>
        <p:nvSpPr>
          <p:cNvPr id="43" name="文本框 42"/>
          <p:cNvSpPr txBox="1"/>
          <p:nvPr/>
        </p:nvSpPr>
        <p:spPr>
          <a:xfrm>
            <a:off x="4250690" y="4645025"/>
            <a:ext cx="9271000" cy="460375"/>
          </a:xfrm>
          <a:prstGeom prst="rect">
            <a:avLst/>
          </a:prstGeom>
          <a:noFill/>
          <a:ln w="9525">
            <a:noFill/>
          </a:ln>
        </p:spPr>
        <p:txBody>
          <a:bodyPr wrap="square">
            <a:spAutoFit/>
          </a:bodyPr>
          <a:lstStyle/>
          <a:p>
            <a:pPr lvl="0" algn="l"/>
            <a:r>
              <a:rPr lang="zh-CN" altLang="en-US" b="1" kern="1000" spc="-60">
                <a:solidFill>
                  <a:srgbClr val="0000CC"/>
                </a:solidFill>
                <a:uFillTx/>
                <a:latin typeface="仿宋" panose="02010609060101010101" charset="-122"/>
                <a:ea typeface="仿宋" panose="02010609060101010101" charset="-122"/>
                <a:cs typeface="宋体" panose="02010600030101010101" pitchFamily="2" charset="-122"/>
                <a:sym typeface="+mn-ea"/>
              </a:rPr>
              <a:t>院（部、中心）负责人</a:t>
            </a:r>
            <a:r>
              <a:rPr lang="zh-CN" altLang="en-US" kern="1000" spc="-60">
                <a:solidFill>
                  <a:srgbClr val="080808"/>
                </a:solidFill>
                <a:uFillTx/>
                <a:latin typeface="仿宋" panose="02010609060101010101" charset="-122"/>
                <a:ea typeface="仿宋" panose="02010609060101010101" charset="-122"/>
                <a:cs typeface="宋体" panose="02010600030101010101" pitchFamily="2" charset="-122"/>
                <a:sym typeface="+mn-ea"/>
              </a:rPr>
              <a:t>对本单位科研经费使用承担监管责任</a:t>
            </a:r>
            <a:endParaRPr lang="zh-CN" altLang="en-US" kern="1000" spc="-60">
              <a:solidFill>
                <a:srgbClr val="080808"/>
              </a:solidFill>
              <a:uFillTx/>
              <a:latin typeface="仿宋" panose="02010609060101010101" charset="-122"/>
              <a:ea typeface="仿宋" panose="02010609060101010101" charset="-122"/>
              <a:cs typeface="宋体" panose="02010600030101010101" pitchFamily="2" charset="-122"/>
              <a:sym typeface="+mn-ea"/>
            </a:endParaRPr>
          </a:p>
        </p:txBody>
      </p:sp>
      <p:sp>
        <p:nvSpPr>
          <p:cNvPr id="44" name="文本框 43"/>
          <p:cNvSpPr txBox="1"/>
          <p:nvPr/>
        </p:nvSpPr>
        <p:spPr>
          <a:xfrm>
            <a:off x="4670425" y="5259070"/>
            <a:ext cx="7339965" cy="829945"/>
          </a:xfrm>
          <a:prstGeom prst="rect">
            <a:avLst/>
          </a:prstGeom>
          <a:noFill/>
          <a:ln w="9525">
            <a:noFill/>
          </a:ln>
        </p:spPr>
        <p:txBody>
          <a:bodyPr wrap="square">
            <a:spAutoFit/>
          </a:bodyPr>
          <a:lstStyle/>
          <a:p>
            <a:pPr lvl="0" algn="l"/>
            <a:r>
              <a:rPr lang="zh-CN" altLang="en-US" b="1">
                <a:solidFill>
                  <a:srgbClr val="0000CC"/>
                </a:solidFill>
                <a:latin typeface="仿宋" panose="02010609060101010101" charset="-122"/>
                <a:ea typeface="仿宋" panose="02010609060101010101" charset="-122"/>
                <a:cs typeface="宋体" panose="02010600030101010101" pitchFamily="2" charset="-122"/>
                <a:sym typeface="+mn-ea"/>
              </a:rPr>
              <a:t>项目负责人</a:t>
            </a:r>
            <a:r>
              <a:rPr lang="zh-CN" altLang="en-US">
                <a:solidFill>
                  <a:srgbClr val="080808"/>
                </a:solidFill>
                <a:latin typeface="仿宋" panose="02010609060101010101" charset="-122"/>
                <a:ea typeface="仿宋" panose="02010609060101010101" charset="-122"/>
                <a:cs typeface="宋体" panose="02010600030101010101" pitchFamily="2" charset="-122"/>
                <a:sym typeface="+mn-ea"/>
              </a:rPr>
              <a:t>对经费使用的合规性、合理性、真实性和相关性承担直接责任。</a:t>
            </a:r>
            <a:endParaRPr lang="zh-CN" altLang="en-US">
              <a:solidFill>
                <a:srgbClr val="080808"/>
              </a:solidFill>
              <a:latin typeface="仿宋" panose="02010609060101010101" charset="-122"/>
              <a:ea typeface="仿宋" panose="02010609060101010101" charset="-122"/>
              <a:cs typeface="宋体" panose="02010600030101010101" pitchFamily="2" charset="-122"/>
              <a:sym typeface="+mn-ea"/>
            </a:endParaRPr>
          </a:p>
        </p:txBody>
      </p:sp>
    </p:spTree>
  </p:cSld>
  <p:clrMapOvr>
    <a:masterClrMapping/>
  </p:clrMapOvr>
  <p:transition>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19050" y="665480"/>
            <a:ext cx="5359400" cy="3683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84479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9169400" y="664210"/>
            <a:ext cx="3022600" cy="2032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968875" y="554990"/>
            <a:ext cx="4200525" cy="460375"/>
          </a:xfrm>
          <a:prstGeom prst="rect">
            <a:avLst/>
          </a:prstGeom>
          <a:noFill/>
          <a:ln w="9525">
            <a:noFill/>
          </a:ln>
        </p:spPr>
        <p:txBody>
          <a:bodyPr wrap="square">
            <a:spAutoFit/>
          </a:bodyPr>
          <a:lstStyle/>
          <a:p>
            <a:pPr marL="0" indent="0" algn="ctr"/>
            <a:r>
              <a:rPr lang="zh-CN" altLang="en-US" b="1">
                <a:latin typeface="楷体" panose="02010609060101010101" charset="-122"/>
                <a:ea typeface="楷体" panose="02010609060101010101" charset="-122"/>
                <a:cs typeface="宋体" panose="02010600030101010101" pitchFamily="2" charset="-122"/>
              </a:rPr>
              <a:t> 第三章 项目经费开支范围</a:t>
            </a:r>
            <a:endParaRPr lang="zh-CN" altLang="en-US" b="1">
              <a:latin typeface="楷体" panose="02010609060101010101" charset="-122"/>
              <a:ea typeface="楷体" panose="02010609060101010101" charset="-122"/>
              <a:cs typeface="宋体" panose="02010600030101010101" pitchFamily="2"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18" name="文本框 17"/>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06</a:t>
            </a:r>
            <a:endParaRPr lang="en-US" altLang="zh-CN">
              <a:solidFill>
                <a:schemeClr val="bg1"/>
              </a:solidFill>
            </a:endParaRPr>
          </a:p>
        </p:txBody>
      </p:sp>
      <p:cxnSp>
        <p:nvCxnSpPr>
          <p:cNvPr id="22" name="直接连接符 21"/>
          <p:cNvCxnSpPr/>
          <p:nvPr/>
        </p:nvCxnSpPr>
        <p:spPr>
          <a:xfrm>
            <a:off x="5953125" y="1519555"/>
            <a:ext cx="0" cy="4569460"/>
          </a:xfrm>
          <a:prstGeom prst="line">
            <a:avLst/>
          </a:prstGeom>
          <a:ln>
            <a:prstDash val="lgDashDot"/>
          </a:ln>
        </p:spPr>
        <p:style>
          <a:lnRef idx="1">
            <a:schemeClr val="accent1"/>
          </a:lnRef>
          <a:fillRef idx="0">
            <a:schemeClr val="accent1"/>
          </a:fillRef>
          <a:effectRef idx="0">
            <a:schemeClr val="accent1"/>
          </a:effectRef>
          <a:fontRef idx="minor">
            <a:schemeClr val="tx1"/>
          </a:fontRef>
        </p:style>
      </p:cxnSp>
      <p:grpSp>
        <p:nvGrpSpPr>
          <p:cNvPr id="65" name="组合 64"/>
          <p:cNvGrpSpPr/>
          <p:nvPr/>
        </p:nvGrpSpPr>
        <p:grpSpPr>
          <a:xfrm>
            <a:off x="5274107" y="2943627"/>
            <a:ext cx="1314008" cy="1314008"/>
            <a:chOff x="792868" y="618113"/>
            <a:chExt cx="1314008" cy="1314008"/>
          </a:xfrm>
        </p:grpSpPr>
        <p:grpSp>
          <p:nvGrpSpPr>
            <p:cNvPr id="66" name="组合 65"/>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68" name="同心圆 6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9" name="椭圆 68"/>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椭圆 66"/>
            <p:cNvSpPr/>
            <p:nvPr/>
          </p:nvSpPr>
          <p:spPr>
            <a:xfrm>
              <a:off x="859391" y="680166"/>
              <a:ext cx="1188000" cy="1188000"/>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圆角矩形 23"/>
          <p:cNvSpPr/>
          <p:nvPr/>
        </p:nvSpPr>
        <p:spPr>
          <a:xfrm>
            <a:off x="1804035" y="1519555"/>
            <a:ext cx="2501900" cy="667385"/>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080808"/>
                </a:solidFill>
                <a:latin typeface="仿宋" panose="02010609060101010101" charset="-122"/>
                <a:ea typeface="仿宋" panose="02010609060101010101" charset="-122"/>
              </a:rPr>
              <a:t>直接费用</a:t>
            </a:r>
            <a:endParaRPr lang="zh-CN" altLang="en-US" sz="3200" b="1">
              <a:solidFill>
                <a:srgbClr val="080808"/>
              </a:solidFill>
              <a:latin typeface="仿宋" panose="02010609060101010101" charset="-122"/>
              <a:ea typeface="仿宋" panose="02010609060101010101" charset="-122"/>
            </a:endParaRPr>
          </a:p>
        </p:txBody>
      </p:sp>
      <p:sp>
        <p:nvSpPr>
          <p:cNvPr id="2" name="圆角矩形 1"/>
          <p:cNvSpPr/>
          <p:nvPr/>
        </p:nvSpPr>
        <p:spPr>
          <a:xfrm>
            <a:off x="7852410" y="1519555"/>
            <a:ext cx="2501900" cy="667385"/>
          </a:xfrm>
          <a:prstGeom prst="roundRect">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b="1">
                <a:solidFill>
                  <a:srgbClr val="080808"/>
                </a:solidFill>
                <a:latin typeface="仿宋" panose="02010609060101010101" charset="-122"/>
                <a:ea typeface="仿宋" panose="02010609060101010101" charset="-122"/>
              </a:rPr>
              <a:t>间接费用</a:t>
            </a:r>
            <a:endParaRPr lang="zh-CN" altLang="en-US" sz="3200" b="1">
              <a:solidFill>
                <a:srgbClr val="080808"/>
              </a:solidFill>
              <a:latin typeface="仿宋" panose="02010609060101010101" charset="-122"/>
              <a:ea typeface="仿宋" panose="02010609060101010101" charset="-122"/>
            </a:endParaRPr>
          </a:p>
        </p:txBody>
      </p:sp>
      <p:sp>
        <p:nvSpPr>
          <p:cNvPr id="4" name="文本框 3"/>
          <p:cNvSpPr txBox="1"/>
          <p:nvPr/>
        </p:nvSpPr>
        <p:spPr>
          <a:xfrm>
            <a:off x="1170940" y="2519045"/>
            <a:ext cx="3974465" cy="3415030"/>
          </a:xfrm>
          <a:prstGeom prst="rect">
            <a:avLst/>
          </a:prstGeom>
          <a:noFill/>
          <a:ln w="9525">
            <a:noFill/>
          </a:ln>
        </p:spPr>
        <p:txBody>
          <a:bodyPr wrap="square">
            <a:spAutoFit/>
          </a:bodyPr>
          <a:lstStyle/>
          <a:p>
            <a:pPr marL="0" indent="0"/>
            <a:r>
              <a:rPr lang="zh-CN" altLang="en-US" b="1">
                <a:latin typeface="仿宋" panose="02010609060101010101" charset="-122"/>
                <a:ea typeface="仿宋" panose="02010609060101010101" charset="-122"/>
                <a:cs typeface="宋体" panose="02010600030101010101" pitchFamily="2" charset="-122"/>
              </a:rPr>
              <a:t>直接费用是指在项目研究开发过程中发生的与之直接相关的费用，主要包括设备费、材料费、测试化验加工费、燃料动力费、差旅费</a:t>
            </a:r>
            <a:r>
              <a:rPr lang="en-US" altLang="zh-CN" b="1">
                <a:latin typeface="仿宋" panose="02010609060101010101" charset="-122"/>
                <a:ea typeface="仿宋" panose="02010609060101010101" charset="-122"/>
                <a:cs typeface="宋体" panose="02010600030101010101" pitchFamily="2" charset="-122"/>
              </a:rPr>
              <a:t>/</a:t>
            </a:r>
            <a:r>
              <a:rPr lang="zh-CN" altLang="en-US" b="1">
                <a:latin typeface="仿宋" panose="02010609060101010101" charset="-122"/>
                <a:ea typeface="仿宋" panose="02010609060101010101" charset="-122"/>
                <a:cs typeface="宋体" panose="02010600030101010101" pitchFamily="2" charset="-122"/>
              </a:rPr>
              <a:t>会议费</a:t>
            </a:r>
            <a:r>
              <a:rPr lang="en-US" altLang="zh-CN" b="1">
                <a:latin typeface="仿宋" panose="02010609060101010101" charset="-122"/>
                <a:ea typeface="仿宋" panose="02010609060101010101" charset="-122"/>
                <a:cs typeface="宋体" panose="02010600030101010101" pitchFamily="2" charset="-122"/>
              </a:rPr>
              <a:t>/</a:t>
            </a:r>
            <a:r>
              <a:rPr lang="zh-CN" altLang="en-US" b="1">
                <a:latin typeface="仿宋" panose="02010609060101010101" charset="-122"/>
                <a:ea typeface="仿宋" panose="02010609060101010101" charset="-122"/>
                <a:cs typeface="宋体" panose="02010600030101010101" pitchFamily="2" charset="-122"/>
              </a:rPr>
              <a:t>国际合作与交流费、出版</a:t>
            </a:r>
            <a:r>
              <a:rPr lang="en-US" altLang="zh-CN" b="1">
                <a:latin typeface="仿宋" panose="02010609060101010101" charset="-122"/>
                <a:ea typeface="仿宋" panose="02010609060101010101" charset="-122"/>
                <a:cs typeface="宋体" panose="02010600030101010101" pitchFamily="2" charset="-122"/>
              </a:rPr>
              <a:t>/</a:t>
            </a:r>
            <a:r>
              <a:rPr lang="zh-CN" altLang="en-US" b="1">
                <a:latin typeface="仿宋" panose="02010609060101010101" charset="-122"/>
                <a:ea typeface="仿宋" panose="02010609060101010101" charset="-122"/>
                <a:cs typeface="宋体" panose="02010600030101010101" pitchFamily="2" charset="-122"/>
              </a:rPr>
              <a:t>文献</a:t>
            </a:r>
            <a:r>
              <a:rPr lang="en-US" altLang="zh-CN" b="1">
                <a:latin typeface="仿宋" panose="02010609060101010101" charset="-122"/>
                <a:ea typeface="仿宋" panose="02010609060101010101" charset="-122"/>
                <a:cs typeface="宋体" panose="02010600030101010101" pitchFamily="2" charset="-122"/>
              </a:rPr>
              <a:t>/</a:t>
            </a:r>
            <a:r>
              <a:rPr lang="zh-CN" altLang="en-US" b="1">
                <a:latin typeface="仿宋" panose="02010609060101010101" charset="-122"/>
                <a:ea typeface="仿宋" panose="02010609060101010101" charset="-122"/>
                <a:cs typeface="宋体" panose="02010600030101010101" pitchFamily="2" charset="-122"/>
              </a:rPr>
              <a:t>信息传播</a:t>
            </a:r>
            <a:r>
              <a:rPr lang="en-US" altLang="zh-CN" b="1">
                <a:latin typeface="仿宋" panose="02010609060101010101" charset="-122"/>
                <a:ea typeface="仿宋" panose="02010609060101010101" charset="-122"/>
                <a:cs typeface="宋体" panose="02010600030101010101" pitchFamily="2" charset="-122"/>
              </a:rPr>
              <a:t>/</a:t>
            </a:r>
            <a:r>
              <a:rPr lang="zh-CN" altLang="en-US" b="1">
                <a:latin typeface="仿宋" panose="02010609060101010101" charset="-122"/>
                <a:ea typeface="仿宋" panose="02010609060101010101" charset="-122"/>
                <a:cs typeface="宋体" panose="02010600030101010101" pitchFamily="2" charset="-122"/>
              </a:rPr>
              <a:t>知识产权事务费、劳务费、专家咨询费和其他支出等。</a:t>
            </a:r>
            <a:endParaRPr lang="zh-CN" altLang="en-US" b="1">
              <a:latin typeface="仿宋" panose="02010609060101010101" charset="-122"/>
              <a:ea typeface="仿宋" panose="02010609060101010101" charset="-122"/>
            </a:endParaRPr>
          </a:p>
        </p:txBody>
      </p:sp>
      <p:sp>
        <p:nvSpPr>
          <p:cNvPr id="5" name="文本框 4"/>
          <p:cNvSpPr txBox="1"/>
          <p:nvPr/>
        </p:nvSpPr>
        <p:spPr>
          <a:xfrm>
            <a:off x="6829425" y="2519045"/>
            <a:ext cx="4502150" cy="3046095"/>
          </a:xfrm>
          <a:prstGeom prst="rect">
            <a:avLst/>
          </a:prstGeom>
          <a:noFill/>
          <a:ln w="9525">
            <a:noFill/>
          </a:ln>
        </p:spPr>
        <p:txBody>
          <a:bodyPr wrap="square">
            <a:spAutoFit/>
          </a:bodyPr>
          <a:lstStyle/>
          <a:p>
            <a:pPr marL="0" algn="l"/>
            <a:r>
              <a:rPr lang="zh-CN" altLang="en-US" sz="2400" b="1">
                <a:latin typeface="仿宋" panose="02010609060101010101" charset="-122"/>
                <a:ea typeface="仿宋" panose="02010609060101010101" charset="-122"/>
                <a:cs typeface="宋体" panose="02010600030101010101" pitchFamily="2" charset="-122"/>
              </a:rPr>
              <a:t>间接费用指学校在组织实施科研项目过程中发生的无法在直接费用中列支的相关费用。主要包括科研管理费、绩效支出和其他费用。对于明确了间接费用的科研项目，其间接费用支出按间接费用的管理办法执行。（见</a:t>
            </a:r>
            <a:r>
              <a:rPr lang="zh-CN" altLang="en-US" sz="2400" b="1">
                <a:solidFill>
                  <a:schemeClr val="accent6"/>
                </a:solidFill>
                <a:latin typeface="仿宋" panose="02010609060101010101" charset="-122"/>
                <a:ea typeface="仿宋" panose="02010609060101010101" charset="-122"/>
                <a:cs typeface="宋体" panose="02010600030101010101" pitchFamily="2" charset="-122"/>
              </a:rPr>
              <a:t>“</a:t>
            </a:r>
            <a:r>
              <a:rPr lang="zh-CN" altLang="en-US" b="1">
                <a:solidFill>
                  <a:schemeClr val="accent6"/>
                </a:solidFill>
                <a:latin typeface="仿宋" panose="02010609060101010101" charset="-122"/>
                <a:ea typeface="仿宋" panose="02010609060101010101" charset="-122"/>
                <a:cs typeface="宋体" panose="02010600030101010101" pitchFamily="2" charset="-122"/>
                <a:sym typeface="+mn-ea"/>
              </a:rPr>
              <a:t>纵向科研经费间接费用管理办法”</a:t>
            </a:r>
            <a:r>
              <a:rPr lang="zh-CN" altLang="en-US" sz="2400" b="1">
                <a:latin typeface="仿宋" panose="02010609060101010101" charset="-122"/>
                <a:ea typeface="仿宋" panose="02010609060101010101" charset="-122"/>
                <a:cs typeface="宋体" panose="02010600030101010101" pitchFamily="2" charset="-122"/>
              </a:rPr>
              <a:t>）</a:t>
            </a:r>
            <a:endParaRPr lang="zh-CN" altLang="en-US" b="1">
              <a:latin typeface="仿宋" panose="02010609060101010101" charset="-122"/>
              <a:ea typeface="仿宋" panose="02010609060101010101" charset="-122"/>
              <a:cs typeface="宋体" panose="02010600030101010101" pitchFamily="2" charset="-122"/>
            </a:endParaRPr>
          </a:p>
        </p:txBody>
      </p:sp>
    </p:spTree>
  </p:cSld>
  <p:clrMapOvr>
    <a:masterClrMapping/>
  </p:clrMapOvr>
  <p:transition>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19050" y="665480"/>
            <a:ext cx="5359400" cy="3683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79526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9169400" y="664210"/>
            <a:ext cx="3022600" cy="2032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968240" y="494030"/>
            <a:ext cx="4200525" cy="460375"/>
          </a:xfrm>
          <a:prstGeom prst="rect">
            <a:avLst/>
          </a:prstGeom>
          <a:noFill/>
          <a:ln w="9525">
            <a:noFill/>
          </a:ln>
        </p:spPr>
        <p:txBody>
          <a:bodyPr wrap="square">
            <a:spAutoFit/>
          </a:bodyPr>
          <a:lstStyle/>
          <a:p>
            <a:pPr marL="0" indent="0" algn="ctr"/>
            <a:r>
              <a:rPr lang="zh-CN" altLang="en-US" b="1">
                <a:latin typeface="楷体" panose="02010609060101010101" charset="-122"/>
                <a:ea typeface="楷体" panose="02010609060101010101" charset="-122"/>
                <a:cs typeface="宋体" panose="02010600030101010101" pitchFamily="2" charset="-122"/>
              </a:rPr>
              <a:t> 第三章 项目经费开支范围</a:t>
            </a:r>
            <a:endParaRPr lang="zh-CN" altLang="en-US" b="1">
              <a:latin typeface="楷体" panose="02010609060101010101" charset="-122"/>
              <a:ea typeface="楷体" panose="02010609060101010101" charset="-122"/>
              <a:cs typeface="宋体" panose="02010600030101010101" pitchFamily="2"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18" name="文本框 17"/>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07</a:t>
            </a:r>
            <a:endParaRPr lang="en-US" altLang="zh-CN">
              <a:solidFill>
                <a:schemeClr val="bg1"/>
              </a:solidFill>
            </a:endParaRPr>
          </a:p>
        </p:txBody>
      </p:sp>
      <p:grpSp>
        <p:nvGrpSpPr>
          <p:cNvPr id="45" name="组合 44"/>
          <p:cNvGrpSpPr/>
          <p:nvPr/>
        </p:nvGrpSpPr>
        <p:grpSpPr>
          <a:xfrm>
            <a:off x="290195" y="1111885"/>
            <a:ext cx="3764280" cy="2968625"/>
            <a:chOff x="488" y="1752"/>
            <a:chExt cx="5928" cy="4675"/>
          </a:xfrm>
        </p:grpSpPr>
        <p:sp>
          <p:nvSpPr>
            <p:cNvPr id="19" name="圆角矩形 18"/>
            <p:cNvSpPr/>
            <p:nvPr/>
          </p:nvSpPr>
          <p:spPr>
            <a:xfrm>
              <a:off x="488" y="2219"/>
              <a:ext cx="5928" cy="4209"/>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101" y="1752"/>
              <a:ext cx="2877" cy="867"/>
              <a:chOff x="4838820" y="2375552"/>
              <a:chExt cx="5544616" cy="1200507"/>
            </a:xfrm>
          </p:grpSpPr>
          <p:sp>
            <p:nvSpPr>
              <p:cNvPr id="4"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2156" y="1824"/>
              <a:ext cx="2282" cy="725"/>
            </a:xfrm>
            <a:prstGeom prst="rect">
              <a:avLst/>
            </a:prstGeom>
            <a:noFill/>
          </p:spPr>
          <p:txBody>
            <a:bodyPr wrap="square" rtlCol="0">
              <a:spAutoFit/>
            </a:bodyPr>
            <a:lstStyle/>
            <a:p>
              <a:r>
                <a:rPr lang="zh-CN" altLang="en-US" b="1">
                  <a:solidFill>
                    <a:srgbClr val="0000CC"/>
                  </a:solidFill>
                  <a:latin typeface="黑体" panose="02010609060101010101" charset="-122"/>
                  <a:ea typeface="黑体" panose="02010609060101010101" charset="-122"/>
                </a:rPr>
                <a:t>一设备费</a:t>
              </a:r>
              <a:endParaRPr lang="zh-CN" altLang="en-US" b="1">
                <a:solidFill>
                  <a:srgbClr val="0000CC"/>
                </a:solidFill>
                <a:latin typeface="黑体" panose="02010609060101010101" charset="-122"/>
                <a:ea typeface="黑体" panose="02010609060101010101" charset="-122"/>
              </a:endParaRPr>
            </a:p>
          </p:txBody>
        </p:sp>
        <p:sp>
          <p:nvSpPr>
            <p:cNvPr id="30" name="文本框 29"/>
            <p:cNvSpPr txBox="1"/>
            <p:nvPr/>
          </p:nvSpPr>
          <p:spPr>
            <a:xfrm>
              <a:off x="581" y="2619"/>
              <a:ext cx="5741" cy="3633"/>
            </a:xfrm>
            <a:prstGeom prst="rect">
              <a:avLst/>
            </a:prstGeom>
            <a:noFill/>
            <a:ln w="9525">
              <a:noFill/>
            </a:ln>
          </p:spPr>
          <p:txBody>
            <a:bodyPr wrap="square">
              <a:spAutoFit/>
            </a:bodyPr>
            <a:lstStyle/>
            <a:p>
              <a:pPr marL="0" indent="0"/>
              <a:r>
                <a:rPr lang="zh-CN" altLang="en-US" b="1">
                  <a:solidFill>
                    <a:srgbClr val="080808"/>
                  </a:solidFill>
                  <a:latin typeface="仿宋" panose="02010609060101010101" charset="-122"/>
                  <a:ea typeface="仿宋" panose="02010609060101010101" charset="-122"/>
                  <a:cs typeface="宋体" panose="02010600030101010101" pitchFamily="2" charset="-122"/>
                </a:rPr>
                <a:t>指在项目研究过程中购置或试制专用仪器设备，对现有仪器设备进行升级改造，租赁外单位仪器设备，以及购建项目研发所必须的设施等发生的费用。</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grpSp>
      <p:grpSp>
        <p:nvGrpSpPr>
          <p:cNvPr id="46" name="组合 45"/>
          <p:cNvGrpSpPr/>
          <p:nvPr/>
        </p:nvGrpSpPr>
        <p:grpSpPr>
          <a:xfrm>
            <a:off x="269875" y="3973195"/>
            <a:ext cx="3804920" cy="2456180"/>
            <a:chOff x="425" y="6257"/>
            <a:chExt cx="5992" cy="3868"/>
          </a:xfrm>
        </p:grpSpPr>
        <p:sp>
          <p:nvSpPr>
            <p:cNvPr id="20" name="圆角矩形 19"/>
            <p:cNvSpPr/>
            <p:nvPr/>
          </p:nvSpPr>
          <p:spPr>
            <a:xfrm>
              <a:off x="425" y="6888"/>
              <a:ext cx="5992" cy="3237"/>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1" name="组合 20"/>
            <p:cNvGrpSpPr/>
            <p:nvPr/>
          </p:nvGrpSpPr>
          <p:grpSpPr>
            <a:xfrm>
              <a:off x="1914" y="6257"/>
              <a:ext cx="3251" cy="867"/>
              <a:chOff x="4838820" y="2375552"/>
              <a:chExt cx="5544616" cy="1200507"/>
            </a:xfrm>
          </p:grpSpPr>
          <p:sp>
            <p:nvSpPr>
              <p:cNvPr id="22"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3"/>
              <p:cNvSpPr/>
              <p:nvPr/>
            </p:nvSpPr>
            <p:spPr>
              <a:xfrm>
                <a:off x="4901117"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4"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文本框 23"/>
            <p:cNvSpPr txBox="1"/>
            <p:nvPr/>
          </p:nvSpPr>
          <p:spPr>
            <a:xfrm>
              <a:off x="2225" y="6277"/>
              <a:ext cx="2578" cy="725"/>
            </a:xfrm>
            <a:prstGeom prst="rect">
              <a:avLst/>
            </a:prstGeom>
            <a:noFill/>
          </p:spPr>
          <p:txBody>
            <a:bodyPr wrap="square" rtlCol="0">
              <a:spAutoFit/>
            </a:bodyPr>
            <a:lstStyle/>
            <a:p>
              <a:r>
                <a:rPr lang="zh-CN" altLang="en-US" b="1">
                  <a:solidFill>
                    <a:srgbClr val="0000CC"/>
                  </a:solidFill>
                  <a:latin typeface="黑体" panose="02010609060101010101" charset="-122"/>
                  <a:ea typeface="黑体" panose="02010609060101010101" charset="-122"/>
                </a:rPr>
                <a:t>二材料费</a:t>
              </a:r>
              <a:endParaRPr lang="zh-CN" altLang="en-US" b="1">
                <a:solidFill>
                  <a:srgbClr val="0000CC"/>
                </a:solidFill>
                <a:latin typeface="黑体" panose="02010609060101010101" charset="-122"/>
                <a:ea typeface="黑体" panose="02010609060101010101" charset="-122"/>
              </a:endParaRPr>
            </a:p>
          </p:txBody>
        </p:sp>
        <p:sp>
          <p:nvSpPr>
            <p:cNvPr id="31" name="文本框 30"/>
            <p:cNvSpPr txBox="1"/>
            <p:nvPr/>
          </p:nvSpPr>
          <p:spPr>
            <a:xfrm>
              <a:off x="712" y="7073"/>
              <a:ext cx="5657" cy="3052"/>
            </a:xfrm>
            <a:prstGeom prst="rect">
              <a:avLst/>
            </a:prstGeom>
            <a:noFill/>
            <a:ln w="9525">
              <a:noFill/>
            </a:ln>
          </p:spPr>
          <p:txBody>
            <a:bodyPr wrap="square">
              <a:spAutoFit/>
            </a:bodyPr>
            <a:lstStyle/>
            <a:p>
              <a:pPr marL="0" indent="15240"/>
              <a:r>
                <a:rPr lang="zh-CN" altLang="en-US" b="1">
                  <a:solidFill>
                    <a:srgbClr val="080808"/>
                  </a:solidFill>
                  <a:latin typeface="仿宋" panose="02010609060101010101" charset="-122"/>
                  <a:ea typeface="仿宋" panose="02010609060101010101" charset="-122"/>
                  <a:cs typeface="宋体" panose="02010600030101010101" pitchFamily="2" charset="-122"/>
                </a:rPr>
                <a:t>项目实施过程中由于消耗各种必需的原材料、辅助材料等低值易消耗品而发生的采购、运输、装卸和整理等费用。</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grpSp>
      <p:grpSp>
        <p:nvGrpSpPr>
          <p:cNvPr id="47" name="组合 46"/>
          <p:cNvGrpSpPr/>
          <p:nvPr/>
        </p:nvGrpSpPr>
        <p:grpSpPr>
          <a:xfrm>
            <a:off x="4266565" y="1084580"/>
            <a:ext cx="3670300" cy="2163445"/>
            <a:chOff x="6719" y="1708"/>
            <a:chExt cx="5780" cy="3407"/>
          </a:xfrm>
        </p:grpSpPr>
        <p:sp>
          <p:nvSpPr>
            <p:cNvPr id="25" name="圆角矩形 24"/>
            <p:cNvSpPr/>
            <p:nvPr/>
          </p:nvSpPr>
          <p:spPr>
            <a:xfrm>
              <a:off x="6719" y="2205"/>
              <a:ext cx="5778" cy="2911"/>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7909" y="1708"/>
              <a:ext cx="3164" cy="934"/>
              <a:chOff x="4838820" y="2375552"/>
              <a:chExt cx="5544616" cy="1200507"/>
            </a:xfrm>
          </p:grpSpPr>
          <p:sp>
            <p:nvSpPr>
              <p:cNvPr id="27"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5"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8205" y="1751"/>
              <a:ext cx="2510" cy="725"/>
            </a:xfrm>
            <a:prstGeom prst="rect">
              <a:avLst/>
            </a:prstGeom>
            <a:noFill/>
          </p:spPr>
          <p:txBody>
            <a:bodyPr wrap="square" rtlCol="0">
              <a:spAutoFit/>
            </a:bodyPr>
            <a:lstStyle/>
            <a:p>
              <a:r>
                <a:rPr lang="zh-CN" altLang="en-US" b="1">
                  <a:solidFill>
                    <a:srgbClr val="0000CC"/>
                  </a:solidFill>
                  <a:latin typeface="黑体" panose="02010609060101010101" charset="-122"/>
                  <a:ea typeface="黑体" panose="02010609060101010101" charset="-122"/>
                </a:rPr>
                <a:t>三印刷费</a:t>
              </a:r>
              <a:endParaRPr lang="zh-CN" altLang="en-US" b="1">
                <a:solidFill>
                  <a:srgbClr val="0000CC"/>
                </a:solidFill>
                <a:latin typeface="黑体" panose="02010609060101010101" charset="-122"/>
                <a:ea typeface="黑体" panose="02010609060101010101" charset="-122"/>
              </a:endParaRPr>
            </a:p>
          </p:txBody>
        </p:sp>
        <p:sp>
          <p:nvSpPr>
            <p:cNvPr id="32" name="文本框 31"/>
            <p:cNvSpPr txBox="1"/>
            <p:nvPr/>
          </p:nvSpPr>
          <p:spPr>
            <a:xfrm>
              <a:off x="6993" y="2575"/>
              <a:ext cx="5507" cy="2470"/>
            </a:xfrm>
            <a:prstGeom prst="rect">
              <a:avLst/>
            </a:prstGeom>
            <a:noFill/>
            <a:ln w="9525">
              <a:noFill/>
            </a:ln>
          </p:spPr>
          <p:txBody>
            <a:bodyPr wrap="square">
              <a:spAutoFit/>
            </a:bodyPr>
            <a:lstStyle/>
            <a:p>
              <a:pPr marL="0" indent="0" algn="l"/>
              <a:r>
                <a:rPr lang="zh-CN" altLang="en-US" sz="2400" b="1">
                  <a:solidFill>
                    <a:srgbClr val="080808"/>
                  </a:solidFill>
                  <a:latin typeface="仿宋" panose="02010609060101010101" charset="-122"/>
                  <a:ea typeface="仿宋" panose="02010609060101010101" charset="-122"/>
                  <a:cs typeface="宋体" panose="02010600030101010101" pitchFamily="2" charset="-122"/>
                </a:rPr>
                <a:t>指在项目研究过程中发生的项目研究成果的打印费、印刷费和誊写费等。</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grpSp>
      <p:grpSp>
        <p:nvGrpSpPr>
          <p:cNvPr id="48" name="组合 47"/>
          <p:cNvGrpSpPr/>
          <p:nvPr/>
        </p:nvGrpSpPr>
        <p:grpSpPr>
          <a:xfrm>
            <a:off x="4284345" y="3326130"/>
            <a:ext cx="3700780" cy="2969895"/>
            <a:chOff x="6727" y="4966"/>
            <a:chExt cx="5828" cy="4677"/>
          </a:xfrm>
        </p:grpSpPr>
        <p:sp>
          <p:nvSpPr>
            <p:cNvPr id="33" name="圆角矩形 32"/>
            <p:cNvSpPr/>
            <p:nvPr/>
          </p:nvSpPr>
          <p:spPr>
            <a:xfrm>
              <a:off x="6727" y="5537"/>
              <a:ext cx="5829" cy="4106"/>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组合 33"/>
            <p:cNvGrpSpPr/>
            <p:nvPr/>
          </p:nvGrpSpPr>
          <p:grpSpPr>
            <a:xfrm>
              <a:off x="8034" y="4966"/>
              <a:ext cx="3192" cy="867"/>
              <a:chOff x="4838820" y="2375552"/>
              <a:chExt cx="5544616" cy="1200507"/>
            </a:xfrm>
          </p:grpSpPr>
          <p:sp>
            <p:nvSpPr>
              <p:cNvPr id="35"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6"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36"/>
            <p:cNvSpPr txBox="1"/>
            <p:nvPr/>
          </p:nvSpPr>
          <p:spPr>
            <a:xfrm>
              <a:off x="8148" y="5035"/>
              <a:ext cx="2881" cy="725"/>
            </a:xfrm>
            <a:prstGeom prst="rect">
              <a:avLst/>
            </a:prstGeom>
            <a:noFill/>
          </p:spPr>
          <p:txBody>
            <a:bodyPr wrap="square" rtlCol="0">
              <a:spAutoFit/>
            </a:bodyPr>
            <a:lstStyle/>
            <a:p>
              <a:r>
                <a:rPr lang="zh-CN" altLang="en-US" b="1">
                  <a:solidFill>
                    <a:srgbClr val="0000CC"/>
                  </a:solidFill>
                  <a:latin typeface="黑体" panose="02010609060101010101" charset="-122"/>
                  <a:ea typeface="黑体" panose="02010609060101010101" charset="-122"/>
                </a:rPr>
                <a:t>四 测试费</a:t>
              </a:r>
              <a:endParaRPr lang="zh-CN" altLang="en-US" b="1">
                <a:solidFill>
                  <a:srgbClr val="0000CC"/>
                </a:solidFill>
                <a:latin typeface="黑体" panose="02010609060101010101" charset="-122"/>
                <a:ea typeface="黑体" panose="02010609060101010101" charset="-122"/>
              </a:endParaRPr>
            </a:p>
          </p:txBody>
        </p:sp>
        <p:sp>
          <p:nvSpPr>
            <p:cNvPr id="38" name="文本框 37"/>
            <p:cNvSpPr txBox="1"/>
            <p:nvPr/>
          </p:nvSpPr>
          <p:spPr>
            <a:xfrm>
              <a:off x="6927" y="5906"/>
              <a:ext cx="5263" cy="3052"/>
            </a:xfrm>
            <a:prstGeom prst="rect">
              <a:avLst/>
            </a:prstGeom>
            <a:noFill/>
            <a:ln w="9525">
              <a:noFill/>
            </a:ln>
          </p:spPr>
          <p:txBody>
            <a:bodyPr wrap="square">
              <a:spAutoFit/>
            </a:bodyPr>
            <a:lstStyle/>
            <a:p>
              <a:pPr marL="0" indent="54610"/>
              <a:r>
                <a:rPr lang="zh-CN" altLang="en-US" b="1">
                  <a:solidFill>
                    <a:srgbClr val="080808"/>
                  </a:solidFill>
                  <a:latin typeface="仿宋" panose="02010609060101010101" charset="-122"/>
                  <a:ea typeface="仿宋" panose="02010609060101010101" charset="-122"/>
                  <a:cs typeface="宋体" panose="02010600030101010101" pitchFamily="2" charset="-122"/>
                </a:rPr>
                <a:t>项目研究过程中支付给外单位（包括学校内部独立经济核算单位）发生的检验、测试、设计、化验及加工等费用。</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grpSp>
      <p:sp>
        <p:nvSpPr>
          <p:cNvPr id="39" name="圆角矩形 38"/>
          <p:cNvSpPr/>
          <p:nvPr/>
        </p:nvSpPr>
        <p:spPr>
          <a:xfrm>
            <a:off x="8235950" y="1369695"/>
            <a:ext cx="3335655" cy="1902460"/>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0" name="组合 39"/>
          <p:cNvGrpSpPr/>
          <p:nvPr/>
        </p:nvGrpSpPr>
        <p:grpSpPr>
          <a:xfrm>
            <a:off x="8567420" y="1084580"/>
            <a:ext cx="2487930" cy="533400"/>
            <a:chOff x="4838820" y="2375552"/>
            <a:chExt cx="5544616" cy="1200507"/>
          </a:xfrm>
        </p:grpSpPr>
        <p:sp>
          <p:nvSpPr>
            <p:cNvPr id="41"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7"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3" name="文本框 42"/>
          <p:cNvSpPr txBox="1"/>
          <p:nvPr/>
        </p:nvSpPr>
        <p:spPr>
          <a:xfrm>
            <a:off x="8865235" y="1130300"/>
            <a:ext cx="1987550" cy="398780"/>
          </a:xfrm>
          <a:prstGeom prst="rect">
            <a:avLst/>
          </a:prstGeom>
          <a:noFill/>
        </p:spPr>
        <p:txBody>
          <a:bodyPr wrap="square" rtlCol="0">
            <a:spAutoFit/>
          </a:bodyPr>
          <a:lstStyle/>
          <a:p>
            <a:r>
              <a:rPr lang="zh-CN" altLang="en-US" sz="2000" b="1">
                <a:solidFill>
                  <a:srgbClr val="0000CC"/>
                </a:solidFill>
                <a:latin typeface="黑体" panose="02010609060101010101" charset="-122"/>
                <a:ea typeface="黑体" panose="02010609060101010101" charset="-122"/>
              </a:rPr>
              <a:t>五 数据采集费</a:t>
            </a:r>
            <a:endParaRPr lang="zh-CN" altLang="en-US" sz="2000" b="1">
              <a:solidFill>
                <a:srgbClr val="0000CC"/>
              </a:solidFill>
              <a:latin typeface="黑体" panose="02010609060101010101" charset="-122"/>
              <a:ea typeface="黑体" panose="02010609060101010101" charset="-122"/>
            </a:endParaRPr>
          </a:p>
        </p:txBody>
      </p:sp>
      <p:sp>
        <p:nvSpPr>
          <p:cNvPr id="44" name="文本框 43"/>
          <p:cNvSpPr txBox="1"/>
          <p:nvPr/>
        </p:nvSpPr>
        <p:spPr>
          <a:xfrm>
            <a:off x="8392160" y="1662430"/>
            <a:ext cx="3179445" cy="1568450"/>
          </a:xfrm>
          <a:prstGeom prst="rect">
            <a:avLst/>
          </a:prstGeom>
          <a:noFill/>
          <a:ln w="9525">
            <a:noFill/>
          </a:ln>
        </p:spPr>
        <p:txBody>
          <a:bodyPr wrap="square">
            <a:spAutoFit/>
          </a:bodyPr>
          <a:lstStyle/>
          <a:p>
            <a:pPr marL="0" indent="15240"/>
            <a:r>
              <a:rPr lang="zh-CN" altLang="en-US" b="1">
                <a:solidFill>
                  <a:srgbClr val="080808"/>
                </a:solidFill>
                <a:latin typeface="仿宋" panose="02010609060101010101" charset="-122"/>
                <a:ea typeface="仿宋" panose="02010609060101010101" charset="-122"/>
                <a:cs typeface="宋体" panose="02010600030101010101" pitchFamily="2" charset="-122"/>
              </a:rPr>
              <a:t>指在项目研究过程中发生的问卷调查、数据跟踪采集、案例分析等费用。</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sp>
        <p:nvSpPr>
          <p:cNvPr id="49" name="圆角矩形 48"/>
          <p:cNvSpPr/>
          <p:nvPr/>
        </p:nvSpPr>
        <p:spPr>
          <a:xfrm>
            <a:off x="8235950" y="3639820"/>
            <a:ext cx="3378835" cy="2294255"/>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0" name="组合 49"/>
          <p:cNvGrpSpPr/>
          <p:nvPr/>
        </p:nvGrpSpPr>
        <p:grpSpPr>
          <a:xfrm>
            <a:off x="8793480" y="3372485"/>
            <a:ext cx="2134870" cy="550545"/>
            <a:chOff x="4838820" y="2375552"/>
            <a:chExt cx="5544616" cy="1200507"/>
          </a:xfrm>
        </p:grpSpPr>
        <p:sp>
          <p:nvSpPr>
            <p:cNvPr id="51"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8"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6" name="文本框 55"/>
          <p:cNvSpPr txBox="1"/>
          <p:nvPr/>
        </p:nvSpPr>
        <p:spPr>
          <a:xfrm>
            <a:off x="8865235" y="3416300"/>
            <a:ext cx="1932305" cy="398780"/>
          </a:xfrm>
          <a:prstGeom prst="rect">
            <a:avLst/>
          </a:prstGeom>
          <a:noFill/>
        </p:spPr>
        <p:txBody>
          <a:bodyPr wrap="square" rtlCol="0">
            <a:spAutoFit/>
          </a:bodyPr>
          <a:lstStyle/>
          <a:p>
            <a:r>
              <a:rPr lang="zh-CN" altLang="en-US" sz="2000" b="1">
                <a:solidFill>
                  <a:srgbClr val="0000CC"/>
                </a:solidFill>
                <a:latin typeface="黑体" panose="02010609060101010101" charset="-122"/>
                <a:ea typeface="黑体" panose="02010609060101010101" charset="-122"/>
              </a:rPr>
              <a:t>六 燃料动力费</a:t>
            </a:r>
            <a:endParaRPr lang="zh-CN" altLang="en-US" sz="2000" b="1">
              <a:solidFill>
                <a:srgbClr val="0000CC"/>
              </a:solidFill>
              <a:latin typeface="黑体" panose="02010609060101010101" charset="-122"/>
              <a:ea typeface="黑体" panose="02010609060101010101" charset="-122"/>
            </a:endParaRPr>
          </a:p>
        </p:txBody>
      </p:sp>
      <p:sp>
        <p:nvSpPr>
          <p:cNvPr id="57" name="文本框 56"/>
          <p:cNvSpPr txBox="1"/>
          <p:nvPr/>
        </p:nvSpPr>
        <p:spPr>
          <a:xfrm>
            <a:off x="8296275" y="3969385"/>
            <a:ext cx="3371850" cy="1938020"/>
          </a:xfrm>
          <a:prstGeom prst="rect">
            <a:avLst/>
          </a:prstGeom>
          <a:noFill/>
          <a:ln w="9525">
            <a:noFill/>
          </a:ln>
        </p:spPr>
        <p:txBody>
          <a:bodyPr wrap="square">
            <a:spAutoFit/>
          </a:bodyPr>
          <a:lstStyle/>
          <a:p>
            <a:pPr marL="0" indent="0" algn="l"/>
            <a:r>
              <a:rPr lang="zh-CN" altLang="en-US" sz="2400" b="1">
                <a:solidFill>
                  <a:srgbClr val="080808"/>
                </a:solidFill>
                <a:latin typeface="仿宋" panose="02010609060101010101" charset="-122"/>
                <a:ea typeface="仿宋" panose="02010609060101010101" charset="-122"/>
                <a:cs typeface="宋体" panose="02010600030101010101" pitchFamily="2" charset="-122"/>
              </a:rPr>
              <a:t>项目实施过程中相关大型仪器设备、专用科学装置等运行发生的可以单独计量的水、电、气、燃料等费用。</a:t>
            </a:r>
            <a:endParaRPr lang="zh-CN" altLang="en-US" sz="2400" b="1">
              <a:solidFill>
                <a:srgbClr val="080808"/>
              </a:solidFill>
              <a:latin typeface="仿宋" panose="02010609060101010101" charset="-122"/>
              <a:ea typeface="仿宋" panose="02010609060101010101" charset="-122"/>
              <a:cs typeface="宋体" panose="02010600030101010101" pitchFamily="2" charset="-122"/>
            </a:endParaRPr>
          </a:p>
        </p:txBody>
      </p:sp>
    </p:spTree>
  </p:cSld>
  <p:clrMapOvr>
    <a:masterClrMapping/>
  </p:clrMapOvr>
  <p:transition>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697230" y="1607185"/>
            <a:ext cx="3335655" cy="4719320"/>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9050" y="665480"/>
            <a:ext cx="5359400" cy="3683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84479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9169400" y="664210"/>
            <a:ext cx="3022600" cy="2032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968240" y="494030"/>
            <a:ext cx="4200525" cy="460375"/>
          </a:xfrm>
          <a:prstGeom prst="rect">
            <a:avLst/>
          </a:prstGeom>
          <a:noFill/>
          <a:ln w="9525">
            <a:noFill/>
          </a:ln>
        </p:spPr>
        <p:txBody>
          <a:bodyPr wrap="square">
            <a:spAutoFit/>
          </a:bodyPr>
          <a:lstStyle/>
          <a:p>
            <a:pPr marL="0" indent="0" algn="ctr"/>
            <a:r>
              <a:rPr lang="zh-CN" altLang="en-US" b="1">
                <a:latin typeface="楷体" panose="02010609060101010101" charset="-122"/>
                <a:ea typeface="楷体" panose="02010609060101010101" charset="-122"/>
                <a:cs typeface="宋体" panose="02010600030101010101" pitchFamily="2" charset="-122"/>
              </a:rPr>
              <a:t> 第三章 项目经费开支范围</a:t>
            </a:r>
            <a:endParaRPr lang="zh-CN" altLang="en-US" b="1">
              <a:latin typeface="楷体" panose="02010609060101010101" charset="-122"/>
              <a:ea typeface="楷体" panose="02010609060101010101" charset="-122"/>
              <a:cs typeface="宋体" panose="02010600030101010101" pitchFamily="2"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18" name="文本框 17"/>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08</a:t>
            </a:r>
            <a:endParaRPr lang="en-US" altLang="zh-CN">
              <a:solidFill>
                <a:schemeClr val="bg1"/>
              </a:solidFill>
            </a:endParaRPr>
          </a:p>
        </p:txBody>
      </p:sp>
      <p:grpSp>
        <p:nvGrpSpPr>
          <p:cNvPr id="2" name="组合 1"/>
          <p:cNvGrpSpPr/>
          <p:nvPr/>
        </p:nvGrpSpPr>
        <p:grpSpPr>
          <a:xfrm>
            <a:off x="1414145" y="1310640"/>
            <a:ext cx="2044065" cy="550545"/>
            <a:chOff x="4838820" y="2375552"/>
            <a:chExt cx="5544616" cy="1200507"/>
          </a:xfrm>
        </p:grpSpPr>
        <p:sp>
          <p:nvSpPr>
            <p:cNvPr id="4"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1414780" y="1356360"/>
            <a:ext cx="1900555" cy="398780"/>
          </a:xfrm>
          <a:prstGeom prst="rect">
            <a:avLst/>
          </a:prstGeom>
          <a:noFill/>
        </p:spPr>
        <p:txBody>
          <a:bodyPr wrap="square" rtlCol="0">
            <a:spAutoFit/>
          </a:bodyPr>
          <a:lstStyle/>
          <a:p>
            <a:r>
              <a:rPr lang="zh-CN" altLang="en-US" sz="2000" b="1">
                <a:solidFill>
                  <a:srgbClr val="0000CC"/>
                </a:solidFill>
                <a:latin typeface="黑体" panose="02010609060101010101" charset="-122"/>
                <a:ea typeface="黑体" panose="02010609060101010101" charset="-122"/>
              </a:rPr>
              <a:t>七 差旅费等</a:t>
            </a:r>
            <a:endParaRPr lang="zh-CN" altLang="en-US" sz="2000" b="1">
              <a:solidFill>
                <a:srgbClr val="0000CC"/>
              </a:solidFill>
              <a:latin typeface="黑体" panose="02010609060101010101" charset="-122"/>
              <a:ea typeface="黑体" panose="02010609060101010101" charset="-122"/>
            </a:endParaRPr>
          </a:p>
        </p:txBody>
      </p:sp>
      <p:sp>
        <p:nvSpPr>
          <p:cNvPr id="20" name="圆角矩形 19"/>
          <p:cNvSpPr/>
          <p:nvPr/>
        </p:nvSpPr>
        <p:spPr>
          <a:xfrm>
            <a:off x="4338320" y="1475105"/>
            <a:ext cx="3851275" cy="2036445"/>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圆角矩形 24"/>
          <p:cNvSpPr/>
          <p:nvPr/>
        </p:nvSpPr>
        <p:spPr>
          <a:xfrm>
            <a:off x="8431530" y="1555750"/>
            <a:ext cx="3335655" cy="4228465"/>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9169400" y="1304925"/>
            <a:ext cx="1826895" cy="550545"/>
            <a:chOff x="4838820" y="2375552"/>
            <a:chExt cx="5544616" cy="1200507"/>
          </a:xfrm>
        </p:grpSpPr>
        <p:sp>
          <p:nvSpPr>
            <p:cNvPr id="27"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4"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9357360" y="1332230"/>
            <a:ext cx="1602740" cy="460375"/>
          </a:xfrm>
          <a:prstGeom prst="rect">
            <a:avLst/>
          </a:prstGeom>
          <a:noFill/>
        </p:spPr>
        <p:txBody>
          <a:bodyPr wrap="square" rtlCol="0">
            <a:spAutoFit/>
          </a:bodyPr>
          <a:lstStyle/>
          <a:p>
            <a:r>
              <a:rPr lang="zh-CN" altLang="en-US" b="1">
                <a:solidFill>
                  <a:srgbClr val="0000CC"/>
                </a:solidFill>
                <a:latin typeface="黑体" panose="02010609060101010101" charset="-122"/>
                <a:ea typeface="黑体" panose="02010609060101010101" charset="-122"/>
              </a:rPr>
              <a:t>九 劳务费</a:t>
            </a:r>
            <a:endParaRPr lang="zh-CN" altLang="en-US" b="1">
              <a:solidFill>
                <a:srgbClr val="0000CC"/>
              </a:solidFill>
              <a:latin typeface="黑体" panose="02010609060101010101" charset="-122"/>
              <a:ea typeface="黑体" panose="02010609060101010101" charset="-122"/>
            </a:endParaRPr>
          </a:p>
        </p:txBody>
      </p:sp>
      <p:sp>
        <p:nvSpPr>
          <p:cNvPr id="31" name="文本框 30"/>
          <p:cNvSpPr txBox="1"/>
          <p:nvPr/>
        </p:nvSpPr>
        <p:spPr>
          <a:xfrm>
            <a:off x="4494530" y="1575435"/>
            <a:ext cx="3694430" cy="1938020"/>
          </a:xfrm>
          <a:prstGeom prst="rect">
            <a:avLst/>
          </a:prstGeom>
          <a:noFill/>
          <a:ln w="9525">
            <a:noFill/>
          </a:ln>
        </p:spPr>
        <p:txBody>
          <a:bodyPr wrap="square">
            <a:spAutoFit/>
          </a:bodyPr>
          <a:lstStyle/>
          <a:p>
            <a:pPr marL="0" indent="15240"/>
            <a:r>
              <a:rPr lang="zh-CN" altLang="en-US" b="1">
                <a:solidFill>
                  <a:srgbClr val="080808"/>
                </a:solidFill>
                <a:latin typeface="仿宋" panose="02010609060101010101" charset="-122"/>
                <a:ea typeface="仿宋" panose="02010609060101010101" charset="-122"/>
                <a:cs typeface="宋体" panose="02010600030101010101" pitchFamily="2" charset="-122"/>
              </a:rPr>
              <a:t>国际合作与交流费指项目实施过程中相关人员出国及外国专家来华工作而发生的费用，一般不超过经费总额的15%。</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sp>
        <p:nvSpPr>
          <p:cNvPr id="32" name="文本框 31"/>
          <p:cNvSpPr txBox="1"/>
          <p:nvPr/>
        </p:nvSpPr>
        <p:spPr>
          <a:xfrm>
            <a:off x="8587740" y="2025650"/>
            <a:ext cx="3179445" cy="3784600"/>
          </a:xfrm>
          <a:prstGeom prst="rect">
            <a:avLst/>
          </a:prstGeom>
          <a:noFill/>
          <a:ln w="9525">
            <a:noFill/>
          </a:ln>
        </p:spPr>
        <p:txBody>
          <a:bodyPr wrap="square">
            <a:spAutoFit/>
          </a:bodyPr>
          <a:lstStyle/>
          <a:p>
            <a:pPr marL="0" indent="0" algn="l"/>
            <a:r>
              <a:rPr lang="zh-CN" altLang="en-US" sz="2400" b="1">
                <a:solidFill>
                  <a:srgbClr val="080808"/>
                </a:solidFill>
                <a:latin typeface="仿宋" panose="02010609060101010101" charset="-122"/>
                <a:ea typeface="仿宋" panose="02010609060101010101" charset="-122"/>
                <a:cs typeface="宋体" panose="02010600030101010101" pitchFamily="2" charset="-122"/>
              </a:rPr>
              <a:t>项目实施过程中支付给项目组成人员中没有固定工资收入的相关研发人员（如研究生、博士后、访问学者等）和临时聘用人员等的劳务性费用。具体管理办法见</a:t>
            </a:r>
            <a:r>
              <a:rPr lang="en-US" altLang="zh-CN" sz="2400" b="1">
                <a:solidFill>
                  <a:schemeClr val="accent6"/>
                </a:solidFill>
                <a:latin typeface="仿宋" panose="02010609060101010101" charset="-122"/>
                <a:ea typeface="仿宋" panose="02010609060101010101" charset="-122"/>
                <a:cs typeface="宋体" panose="02010600030101010101" pitchFamily="2" charset="-122"/>
              </a:rPr>
              <a:t>“</a:t>
            </a:r>
            <a:r>
              <a:rPr lang="zh-CN" altLang="en-US" b="1" dirty="0">
                <a:solidFill>
                  <a:schemeClr val="accent6"/>
                </a:solidFill>
                <a:latin typeface="仿宋" panose="02010609060101010101" charset="-122"/>
                <a:ea typeface="仿宋" panose="02010609060101010101" charset="-122"/>
                <a:sym typeface="+mn-ea"/>
              </a:rPr>
              <a:t>科研项目劳务费管理办法</a:t>
            </a:r>
            <a:r>
              <a:rPr lang="en-US" altLang="zh-CN" b="1" dirty="0">
                <a:solidFill>
                  <a:schemeClr val="accent6"/>
                </a:solidFill>
                <a:latin typeface="仿宋" panose="02010609060101010101" charset="-122"/>
                <a:ea typeface="仿宋" panose="02010609060101010101" charset="-122"/>
                <a:sym typeface="+mn-ea"/>
              </a:rPr>
              <a:t>”</a:t>
            </a:r>
            <a:endParaRPr lang="en-US" altLang="zh-CN" sz="2400" b="1" u="sng" dirty="0">
              <a:solidFill>
                <a:schemeClr val="accent6"/>
              </a:solidFill>
              <a:latin typeface="仿宋" panose="02010609060101010101" charset="-122"/>
              <a:ea typeface="仿宋" panose="02010609060101010101" charset="-122"/>
              <a:cs typeface="宋体" panose="02010600030101010101" pitchFamily="2" charset="-122"/>
              <a:sym typeface="+mn-ea"/>
            </a:endParaRPr>
          </a:p>
        </p:txBody>
      </p:sp>
      <p:sp>
        <p:nvSpPr>
          <p:cNvPr id="33" name="文本框 32"/>
          <p:cNvSpPr txBox="1"/>
          <p:nvPr/>
        </p:nvSpPr>
        <p:spPr>
          <a:xfrm>
            <a:off x="775970" y="1906905"/>
            <a:ext cx="3319145" cy="4338320"/>
          </a:xfrm>
          <a:prstGeom prst="rect">
            <a:avLst/>
          </a:prstGeom>
          <a:noFill/>
        </p:spPr>
        <p:txBody>
          <a:bodyPr wrap="square" rtlCol="0" anchor="t">
            <a:spAutoFit/>
          </a:bodyPr>
          <a:lstStyle/>
          <a:p>
            <a:pPr marL="0" indent="15240"/>
            <a:r>
              <a:rPr lang="zh-CN" altLang="en-US" b="1">
                <a:solidFill>
                  <a:schemeClr val="accent6"/>
                </a:solidFill>
                <a:latin typeface="仿宋" panose="02010609060101010101" charset="-122"/>
                <a:ea typeface="仿宋" panose="02010609060101010101" charset="-122"/>
                <a:cs typeface="宋体" panose="02010600030101010101" pitchFamily="2" charset="-122"/>
                <a:sym typeface="+mn-ea"/>
              </a:rPr>
              <a:t>差旅费</a:t>
            </a:r>
            <a:r>
              <a:rPr lang="zh-CN" altLang="en-US" b="1">
                <a:solidFill>
                  <a:srgbClr val="080808"/>
                </a:solidFill>
                <a:latin typeface="仿宋" panose="02010609060101010101" charset="-122"/>
                <a:ea typeface="仿宋" panose="02010609060101010101" charset="-122"/>
                <a:cs typeface="宋体" panose="02010600030101010101" pitchFamily="2" charset="-122"/>
                <a:sym typeface="+mn-ea"/>
              </a:rPr>
              <a:t>指项目实施过程中开展科学实验（试验）、科学考察、业务调研、学术交流等所发生的外埠差旅费、市内交通费用等。</a:t>
            </a:r>
            <a:endParaRPr lang="zh-CN" altLang="en-US" b="1">
              <a:solidFill>
                <a:srgbClr val="080808"/>
              </a:solidFill>
              <a:latin typeface="仿宋" panose="02010609060101010101" charset="-122"/>
              <a:ea typeface="仿宋" panose="02010609060101010101" charset="-122"/>
              <a:cs typeface="宋体" panose="02010600030101010101" pitchFamily="2" charset="-122"/>
              <a:sym typeface="+mn-ea"/>
            </a:endParaRPr>
          </a:p>
          <a:p>
            <a:pPr marL="0" indent="15240"/>
            <a:endParaRPr lang="zh-CN" altLang="en-US" sz="1200" b="1">
              <a:solidFill>
                <a:srgbClr val="080808"/>
              </a:solidFill>
              <a:latin typeface="仿宋" panose="02010609060101010101" charset="-122"/>
              <a:ea typeface="仿宋" panose="02010609060101010101" charset="-122"/>
              <a:cs typeface="宋体" panose="02010600030101010101" pitchFamily="2" charset="-122"/>
              <a:sym typeface="+mn-ea"/>
            </a:endParaRPr>
          </a:p>
          <a:p>
            <a:pPr marL="0" indent="15240"/>
            <a:r>
              <a:rPr lang="zh-CN" altLang="en-US" b="1">
                <a:solidFill>
                  <a:schemeClr val="accent6"/>
                </a:solidFill>
                <a:latin typeface="仿宋" panose="02010609060101010101" charset="-122"/>
                <a:ea typeface="仿宋" panose="02010609060101010101" charset="-122"/>
                <a:cs typeface="宋体" panose="02010600030101010101" pitchFamily="2" charset="-122"/>
                <a:sym typeface="+mn-ea"/>
              </a:rPr>
              <a:t>会议费</a:t>
            </a:r>
            <a:r>
              <a:rPr lang="zh-CN" altLang="en-US" b="1">
                <a:solidFill>
                  <a:srgbClr val="080808"/>
                </a:solidFill>
                <a:latin typeface="仿宋" panose="02010609060101010101" charset="-122"/>
                <a:ea typeface="仿宋" panose="02010609060101010101" charset="-122"/>
                <a:cs typeface="宋体" panose="02010600030101010101" pitchFamily="2" charset="-122"/>
                <a:sym typeface="+mn-ea"/>
              </a:rPr>
              <a:t>指项目实施过程中为组织开展相关的学术研讨、咨询以及协调任务等活动而发生的会议费用。</a:t>
            </a:r>
            <a:endParaRPr lang="zh-CN" altLang="en-US"/>
          </a:p>
        </p:txBody>
      </p:sp>
      <p:sp>
        <p:nvSpPr>
          <p:cNvPr id="34" name="圆角矩形 33"/>
          <p:cNvSpPr/>
          <p:nvPr/>
        </p:nvSpPr>
        <p:spPr>
          <a:xfrm>
            <a:off x="4368800" y="3827780"/>
            <a:ext cx="3851275" cy="2286000"/>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5173345" y="3560445"/>
            <a:ext cx="2107565" cy="550545"/>
            <a:chOff x="4838820" y="2375552"/>
            <a:chExt cx="5544616" cy="1200507"/>
          </a:xfrm>
        </p:grpSpPr>
        <p:sp>
          <p:nvSpPr>
            <p:cNvPr id="36"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5"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8" name="文本框 37"/>
          <p:cNvSpPr txBox="1"/>
          <p:nvPr/>
        </p:nvSpPr>
        <p:spPr>
          <a:xfrm>
            <a:off x="5294630" y="3604260"/>
            <a:ext cx="1986280" cy="460375"/>
          </a:xfrm>
          <a:prstGeom prst="rect">
            <a:avLst/>
          </a:prstGeom>
          <a:noFill/>
        </p:spPr>
        <p:txBody>
          <a:bodyPr wrap="square" rtlCol="0">
            <a:spAutoFit/>
          </a:bodyPr>
          <a:lstStyle/>
          <a:p>
            <a:r>
              <a:rPr lang="zh-CN" altLang="en-US" b="1">
                <a:solidFill>
                  <a:srgbClr val="0000CC"/>
                </a:solidFill>
                <a:latin typeface="黑体" panose="02010609060101010101" charset="-122"/>
                <a:ea typeface="黑体" panose="02010609060101010101" charset="-122"/>
              </a:rPr>
              <a:t>八 出版费等</a:t>
            </a:r>
            <a:endParaRPr lang="zh-CN" altLang="en-US" b="1">
              <a:solidFill>
                <a:srgbClr val="0000CC"/>
              </a:solidFill>
              <a:latin typeface="黑体" panose="02010609060101010101" charset="-122"/>
              <a:ea typeface="黑体" panose="02010609060101010101" charset="-122"/>
            </a:endParaRPr>
          </a:p>
        </p:txBody>
      </p:sp>
      <p:sp>
        <p:nvSpPr>
          <p:cNvPr id="39" name="文本框 38"/>
          <p:cNvSpPr txBox="1"/>
          <p:nvPr/>
        </p:nvSpPr>
        <p:spPr>
          <a:xfrm>
            <a:off x="4337685" y="4243070"/>
            <a:ext cx="4093845" cy="1938020"/>
          </a:xfrm>
          <a:prstGeom prst="rect">
            <a:avLst/>
          </a:prstGeom>
          <a:noFill/>
          <a:ln w="9525">
            <a:noFill/>
          </a:ln>
        </p:spPr>
        <p:txBody>
          <a:bodyPr wrap="square">
            <a:spAutoFit/>
          </a:bodyPr>
          <a:lstStyle/>
          <a:p>
            <a:pPr marL="0" indent="0" algn="l"/>
            <a:r>
              <a:rPr lang="zh-CN" altLang="en-US" sz="2400" b="1">
                <a:solidFill>
                  <a:srgbClr val="080808"/>
                </a:solidFill>
                <a:latin typeface="仿宋" panose="02010609060101010101" charset="-122"/>
                <a:ea typeface="仿宋" panose="02010609060101010101" charset="-122"/>
                <a:cs typeface="宋体" panose="02010600030101010101" pitchFamily="2" charset="-122"/>
              </a:rPr>
              <a:t>需要支付的出版费、图书资料费、打印印刷费、专用软件购买费、文献检索费、专业通信费、专利申请及其他知识产权事务等费用。</a:t>
            </a:r>
            <a:endParaRPr lang="zh-CN" altLang="en-US" sz="2400" b="1">
              <a:solidFill>
                <a:srgbClr val="080808"/>
              </a:solidFill>
              <a:latin typeface="仿宋" panose="02010609060101010101" charset="-122"/>
              <a:ea typeface="仿宋" panose="02010609060101010101" charset="-122"/>
              <a:cs typeface="宋体" panose="02010600030101010101" pitchFamily="2" charset="-122"/>
            </a:endParaRPr>
          </a:p>
        </p:txBody>
      </p:sp>
    </p:spTree>
  </p:cSld>
  <p:clrMapOvr>
    <a:masterClrMapping/>
  </p:clrMapOvr>
  <p:transition>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圆角矩形 18"/>
          <p:cNvSpPr/>
          <p:nvPr/>
        </p:nvSpPr>
        <p:spPr>
          <a:xfrm>
            <a:off x="463550" y="1607185"/>
            <a:ext cx="3335655" cy="4460875"/>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p:nvPr/>
        </p:nvCxnSpPr>
        <p:spPr>
          <a:xfrm>
            <a:off x="-19050" y="665480"/>
            <a:ext cx="5359400" cy="3683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2" name="矩形 171"/>
          <p:cNvSpPr/>
          <p:nvPr/>
        </p:nvSpPr>
        <p:spPr>
          <a:xfrm flipH="1">
            <a:off x="-19050" y="6497320"/>
            <a:ext cx="12211050" cy="360680"/>
          </a:xfrm>
          <a:prstGeom prst="rect">
            <a:avLst/>
          </a:prstGeom>
          <a:solidFill>
            <a:srgbClr val="0E64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图片2"/>
          <p:cNvPicPr>
            <a:picLocks noChangeAspect="1"/>
          </p:cNvPicPr>
          <p:nvPr/>
        </p:nvPicPr>
        <p:blipFill>
          <a:blip r:embed="rId1" cstate="print"/>
          <a:stretch>
            <a:fillRect/>
          </a:stretch>
        </p:blipFill>
        <p:spPr>
          <a:xfrm>
            <a:off x="7844790" y="5934075"/>
            <a:ext cx="899160" cy="775970"/>
          </a:xfrm>
          <a:prstGeom prst="rect">
            <a:avLst/>
          </a:prstGeom>
        </p:spPr>
      </p:pic>
      <p:pic>
        <p:nvPicPr>
          <p:cNvPr id="17" name="图片 16" descr="未标题-1"/>
          <p:cNvPicPr>
            <a:picLocks noChangeAspect="1"/>
          </p:cNvPicPr>
          <p:nvPr/>
        </p:nvPicPr>
        <p:blipFill>
          <a:blip r:embed="rId2" cstate="print"/>
          <a:srcRect t="24561" b="36881"/>
          <a:stretch>
            <a:fillRect/>
          </a:stretch>
        </p:blipFill>
        <p:spPr>
          <a:xfrm>
            <a:off x="8694420" y="6089015"/>
            <a:ext cx="3736975" cy="465455"/>
          </a:xfrm>
          <a:prstGeom prst="rect">
            <a:avLst/>
          </a:prstGeom>
        </p:spPr>
      </p:pic>
      <p:sp>
        <p:nvSpPr>
          <p:cNvPr id="3" name="文本框 2"/>
          <p:cNvSpPr txBox="1"/>
          <p:nvPr/>
        </p:nvSpPr>
        <p:spPr>
          <a:xfrm>
            <a:off x="1439545" y="201295"/>
            <a:ext cx="4493538" cy="461665"/>
          </a:xfrm>
          <a:prstGeom prst="rect">
            <a:avLst/>
          </a:prstGeom>
          <a:noFill/>
        </p:spPr>
        <p:txBody>
          <a:bodyPr wrap="non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sym typeface="+mn-ea"/>
              </a:rPr>
              <a:t>纵向科研经费管理办</a:t>
            </a:r>
            <a:r>
              <a:rPr lang="zh-CN" altLang="en-US" b="1" dirty="0" smtClean="0">
                <a:solidFill>
                  <a:srgbClr val="C00000"/>
                </a:solidFill>
                <a:latin typeface="微软雅黑" panose="020B0503020204020204" pitchFamily="34" charset="-122"/>
                <a:ea typeface="微软雅黑" panose="020B0503020204020204" pitchFamily="34" charset="-122"/>
                <a:sym typeface="+mn-ea"/>
              </a:rPr>
              <a:t>法（试行）</a:t>
            </a:r>
            <a:endParaRPr lang="zh-CN" altLang="en-US" b="1" dirty="0">
              <a:solidFill>
                <a:srgbClr val="C00000"/>
              </a:solidFill>
              <a:latin typeface="微软雅黑" panose="020B0503020204020204" pitchFamily="34" charset="-122"/>
              <a:ea typeface="微软雅黑" panose="020B0503020204020204" pitchFamily="34" charset="-122"/>
            </a:endParaRPr>
          </a:p>
        </p:txBody>
      </p:sp>
      <p:cxnSp>
        <p:nvCxnSpPr>
          <p:cNvPr id="7" name="直接连接符 6"/>
          <p:cNvCxnSpPr/>
          <p:nvPr/>
        </p:nvCxnSpPr>
        <p:spPr>
          <a:xfrm>
            <a:off x="9169400" y="664210"/>
            <a:ext cx="3022600" cy="20320"/>
          </a:xfrm>
          <a:prstGeom prst="line">
            <a:avLst/>
          </a:prstGeom>
          <a:ln w="60325" cmpd="thickThin">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4968875" y="554990"/>
            <a:ext cx="4200525" cy="460375"/>
          </a:xfrm>
          <a:prstGeom prst="rect">
            <a:avLst/>
          </a:prstGeom>
          <a:noFill/>
          <a:ln w="9525">
            <a:noFill/>
          </a:ln>
        </p:spPr>
        <p:txBody>
          <a:bodyPr wrap="square">
            <a:spAutoFit/>
          </a:bodyPr>
          <a:lstStyle/>
          <a:p>
            <a:pPr marL="0" indent="0" algn="ctr"/>
            <a:r>
              <a:rPr lang="zh-CN" altLang="en-US" b="1">
                <a:latin typeface="楷体" panose="02010609060101010101" charset="-122"/>
                <a:ea typeface="楷体" panose="02010609060101010101" charset="-122"/>
                <a:cs typeface="宋体" panose="02010600030101010101" pitchFamily="2" charset="-122"/>
              </a:rPr>
              <a:t> 第三章 项目经费开支范围</a:t>
            </a:r>
            <a:endParaRPr lang="zh-CN" altLang="en-US" b="1">
              <a:latin typeface="楷体" panose="02010609060101010101" charset="-122"/>
              <a:ea typeface="楷体" panose="02010609060101010101" charset="-122"/>
              <a:cs typeface="宋体" panose="02010600030101010101" pitchFamily="2" charset="-122"/>
            </a:endParaRPr>
          </a:p>
        </p:txBody>
      </p:sp>
      <p:grpSp>
        <p:nvGrpSpPr>
          <p:cNvPr id="15" name="组合 14"/>
          <p:cNvGrpSpPr/>
          <p:nvPr/>
        </p:nvGrpSpPr>
        <p:grpSpPr>
          <a:xfrm>
            <a:off x="24130" y="0"/>
            <a:ext cx="1300480" cy="1200785"/>
            <a:chOff x="2087" y="4873"/>
            <a:chExt cx="2048" cy="1891"/>
          </a:xfrm>
        </p:grpSpPr>
        <p:sp>
          <p:nvSpPr>
            <p:cNvPr id="9" name="Flowchart: Decision 78"/>
            <p:cNvSpPr/>
            <p:nvPr/>
          </p:nvSpPr>
          <p:spPr>
            <a:xfrm>
              <a:off x="2537" y="4873"/>
              <a:ext cx="1599" cy="1599"/>
            </a:xfrm>
            <a:prstGeom prst="flowChartDecision">
              <a:avLst/>
            </a:prstGeom>
            <a:gradFill flip="none" rotWithShape="1">
              <a:gsLst>
                <a:gs pos="35000">
                  <a:srgbClr val="09AEC4"/>
                </a:gs>
                <a:gs pos="100000">
                  <a:srgbClr val="45C87C"/>
                </a:gs>
              </a:gsLst>
              <a:lin ang="18900000" scaled="1"/>
              <a:tileRect/>
            </a:gradFill>
            <a:ln>
              <a:noFill/>
            </a:ln>
            <a:effectLst>
              <a:innerShdw blurRad="63500" dist="50800" dir="16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0" name="Flowchart: Decision 79"/>
            <p:cNvSpPr/>
            <p:nvPr/>
          </p:nvSpPr>
          <p:spPr>
            <a:xfrm>
              <a:off x="2537" y="5165"/>
              <a:ext cx="1599" cy="1599"/>
            </a:xfrm>
            <a:prstGeom prst="flowChartDecision">
              <a:avLst/>
            </a:prstGeom>
            <a:solidFill>
              <a:schemeClr val="bg1">
                <a:lumMod val="95000"/>
              </a:schemeClr>
            </a:solidFill>
            <a:ln>
              <a:solidFill>
                <a:schemeClr val="bg1">
                  <a:lumMod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3200"/>
            </a:p>
          </p:txBody>
        </p:sp>
        <p:sp>
          <p:nvSpPr>
            <p:cNvPr id="11" name="TextBox 93"/>
            <p:cNvSpPr txBox="1"/>
            <p:nvPr/>
          </p:nvSpPr>
          <p:spPr>
            <a:xfrm>
              <a:off x="2905" y="5597"/>
              <a:ext cx="988" cy="725"/>
            </a:xfrm>
            <a:prstGeom prst="rect">
              <a:avLst/>
            </a:prstGeom>
            <a:noFill/>
          </p:spPr>
          <p:txBody>
            <a:bodyPr wrap="square" rtlCol="0">
              <a:spAutoFit/>
            </a:bodyPr>
            <a:lstStyle/>
            <a:p>
              <a:r>
                <a:rPr lang="en-US" altLang="zh-CN" b="1" dirty="0">
                  <a:solidFill>
                    <a:srgbClr val="C00000"/>
                  </a:solidFill>
                  <a:latin typeface="微软雅黑" panose="020B0503020204020204" pitchFamily="34" charset="-122"/>
                  <a:ea typeface="微软雅黑" panose="020B0503020204020204" pitchFamily="34" charset="-122"/>
                </a:rPr>
                <a:t>01</a:t>
              </a:r>
              <a:endParaRPr lang="en-US" altLang="zh-CN" b="1" dirty="0">
                <a:solidFill>
                  <a:srgbClr val="C00000"/>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2087" y="6031"/>
              <a:ext cx="241" cy="241"/>
            </a:xfrm>
            <a:prstGeom prst="ellipse">
              <a:avLst/>
            </a:prstGeom>
            <a:solidFill>
              <a:srgbClr val="F77A08"/>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3" name="椭圆 12"/>
            <p:cNvSpPr/>
            <p:nvPr/>
          </p:nvSpPr>
          <p:spPr>
            <a:xfrm flipH="1">
              <a:off x="2537" y="6272"/>
              <a:ext cx="492" cy="492"/>
            </a:xfrm>
            <a:prstGeom prst="ellipse">
              <a:avLst/>
            </a:prstGeom>
            <a:solidFill>
              <a:srgbClr val="0E647C"/>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sp>
          <p:nvSpPr>
            <p:cNvPr id="14" name="椭圆 13"/>
            <p:cNvSpPr/>
            <p:nvPr/>
          </p:nvSpPr>
          <p:spPr>
            <a:xfrm flipH="1">
              <a:off x="3893" y="5165"/>
              <a:ext cx="201" cy="186"/>
            </a:xfrm>
            <a:prstGeom prst="ellipse">
              <a:avLst/>
            </a:prstGeom>
            <a:solidFill>
              <a:srgbClr val="92D050"/>
            </a:solidFill>
            <a:ln w="28575" cap="flat">
              <a:noFill/>
              <a:prstDash val="solid"/>
              <a:miter lim="800000"/>
            </a:ln>
            <a:effectLst>
              <a:outerShdw blurRad="228600" dist="228600" dir="5400000" algn="t" rotWithShape="0">
                <a:schemeClr val="tx1">
                  <a:lumMod val="85000"/>
                  <a:lumOff val="15000"/>
                  <a:alpha val="28000"/>
                </a:schemeClr>
              </a:outerShdw>
            </a:effectLst>
          </p:spPr>
          <p:txBody>
            <a:bodyPr vert="horz" wrap="square" lIns="91416" tIns="45708" rIns="91416" bIns="45708" numCol="1" anchor="t" anchorCtr="0" compatLnSpc="1"/>
            <a:lstStyle/>
            <a:p>
              <a:endParaRPr lang="zh-CN" altLang="en-US">
                <a:solidFill>
                  <a:prstClr val="black"/>
                </a:solidFill>
              </a:endParaRPr>
            </a:p>
          </p:txBody>
        </p:sp>
      </p:grpSp>
      <p:sp>
        <p:nvSpPr>
          <p:cNvPr id="18" name="文本框 17"/>
          <p:cNvSpPr txBox="1"/>
          <p:nvPr/>
        </p:nvSpPr>
        <p:spPr>
          <a:xfrm>
            <a:off x="-6985" y="6474460"/>
            <a:ext cx="762000" cy="460375"/>
          </a:xfrm>
          <a:prstGeom prst="rect">
            <a:avLst/>
          </a:prstGeom>
          <a:noFill/>
        </p:spPr>
        <p:txBody>
          <a:bodyPr wrap="square" rtlCol="0">
            <a:spAutoFit/>
          </a:bodyPr>
          <a:lstStyle/>
          <a:p>
            <a:r>
              <a:rPr lang="en-US" altLang="zh-CN">
                <a:solidFill>
                  <a:schemeClr val="bg1"/>
                </a:solidFill>
              </a:rPr>
              <a:t>09</a:t>
            </a:r>
            <a:endParaRPr lang="en-US" altLang="zh-CN">
              <a:solidFill>
                <a:schemeClr val="bg1"/>
              </a:solidFill>
            </a:endParaRPr>
          </a:p>
        </p:txBody>
      </p:sp>
      <p:grpSp>
        <p:nvGrpSpPr>
          <p:cNvPr id="2" name="组合 1"/>
          <p:cNvGrpSpPr/>
          <p:nvPr/>
        </p:nvGrpSpPr>
        <p:grpSpPr>
          <a:xfrm>
            <a:off x="1180465" y="1310640"/>
            <a:ext cx="2044065" cy="550545"/>
            <a:chOff x="4838820" y="2375552"/>
            <a:chExt cx="5544616" cy="1200507"/>
          </a:xfrm>
        </p:grpSpPr>
        <p:sp>
          <p:nvSpPr>
            <p:cNvPr id="4"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文本框 5"/>
          <p:cNvSpPr txBox="1"/>
          <p:nvPr/>
        </p:nvSpPr>
        <p:spPr>
          <a:xfrm>
            <a:off x="1181100" y="1356360"/>
            <a:ext cx="1900555" cy="398780"/>
          </a:xfrm>
          <a:prstGeom prst="rect">
            <a:avLst/>
          </a:prstGeom>
          <a:noFill/>
        </p:spPr>
        <p:txBody>
          <a:bodyPr wrap="square" rtlCol="0">
            <a:spAutoFit/>
          </a:bodyPr>
          <a:lstStyle/>
          <a:p>
            <a:r>
              <a:rPr lang="zh-CN" altLang="en-US" sz="2000" b="1">
                <a:solidFill>
                  <a:srgbClr val="0000CC"/>
                </a:solidFill>
                <a:latin typeface="黑体" panose="02010609060101010101" charset="-122"/>
                <a:ea typeface="黑体" panose="02010609060101010101" charset="-122"/>
              </a:rPr>
              <a:t>十 专家咨询费</a:t>
            </a:r>
            <a:endParaRPr lang="zh-CN" altLang="en-US" sz="2000" b="1">
              <a:solidFill>
                <a:srgbClr val="0000CC"/>
              </a:solidFill>
              <a:latin typeface="黑体" panose="02010609060101010101" charset="-122"/>
              <a:ea typeface="黑体" panose="02010609060101010101" charset="-122"/>
            </a:endParaRPr>
          </a:p>
        </p:txBody>
      </p:sp>
      <p:sp>
        <p:nvSpPr>
          <p:cNvPr id="20" name="圆角矩形 19"/>
          <p:cNvSpPr/>
          <p:nvPr/>
        </p:nvSpPr>
        <p:spPr>
          <a:xfrm>
            <a:off x="4104640" y="1475105"/>
            <a:ext cx="3851275" cy="4613910"/>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8197850" y="1304925"/>
            <a:ext cx="3616325" cy="2668905"/>
            <a:chOff x="12910" y="2055"/>
            <a:chExt cx="5695" cy="4203"/>
          </a:xfrm>
        </p:grpSpPr>
        <p:sp>
          <p:nvSpPr>
            <p:cNvPr id="25" name="圆角矩形 24"/>
            <p:cNvSpPr/>
            <p:nvPr/>
          </p:nvSpPr>
          <p:spPr>
            <a:xfrm>
              <a:off x="12910" y="2450"/>
              <a:ext cx="5694" cy="3809"/>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4072" y="2055"/>
              <a:ext cx="3224" cy="876"/>
              <a:chOff x="4838820" y="2375552"/>
              <a:chExt cx="5544616" cy="1200507"/>
            </a:xfrm>
          </p:grpSpPr>
          <p:sp>
            <p:nvSpPr>
              <p:cNvPr id="27"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4"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文本框 28"/>
            <p:cNvSpPr txBox="1"/>
            <p:nvPr/>
          </p:nvSpPr>
          <p:spPr>
            <a:xfrm>
              <a:off x="14187" y="2125"/>
              <a:ext cx="2944" cy="725"/>
            </a:xfrm>
            <a:prstGeom prst="rect">
              <a:avLst/>
            </a:prstGeom>
            <a:noFill/>
          </p:spPr>
          <p:txBody>
            <a:bodyPr wrap="square" rtlCol="0">
              <a:spAutoFit/>
            </a:bodyPr>
            <a:lstStyle/>
            <a:p>
              <a:r>
                <a:rPr lang="zh-CN" altLang="en-US" b="1">
                  <a:solidFill>
                    <a:srgbClr val="0000CC"/>
                  </a:solidFill>
                  <a:latin typeface="黑体" panose="02010609060101010101" charset="-122"/>
                  <a:ea typeface="黑体" panose="02010609060101010101" charset="-122"/>
                </a:rPr>
                <a:t>十一其他费</a:t>
              </a:r>
              <a:endParaRPr lang="zh-CN" altLang="en-US" b="1">
                <a:solidFill>
                  <a:srgbClr val="0000CC"/>
                </a:solidFill>
                <a:latin typeface="黑体" panose="02010609060101010101" charset="-122"/>
                <a:ea typeface="黑体" panose="02010609060101010101" charset="-122"/>
              </a:endParaRPr>
            </a:p>
          </p:txBody>
        </p:sp>
        <p:sp>
          <p:nvSpPr>
            <p:cNvPr id="32" name="文本框 31"/>
            <p:cNvSpPr txBox="1"/>
            <p:nvPr/>
          </p:nvSpPr>
          <p:spPr>
            <a:xfrm>
              <a:off x="13155" y="3003"/>
              <a:ext cx="5450" cy="3052"/>
            </a:xfrm>
            <a:prstGeom prst="rect">
              <a:avLst/>
            </a:prstGeom>
            <a:noFill/>
            <a:ln w="9525">
              <a:noFill/>
            </a:ln>
          </p:spPr>
          <p:txBody>
            <a:bodyPr wrap="square">
              <a:spAutoFit/>
            </a:bodyPr>
            <a:lstStyle/>
            <a:p>
              <a:pPr marL="0" indent="0"/>
              <a:r>
                <a:rPr lang="zh-CN" altLang="en-US" b="1">
                  <a:solidFill>
                    <a:srgbClr val="080808"/>
                  </a:solidFill>
                  <a:latin typeface="仿宋" panose="02010609060101010101" charset="-122"/>
                  <a:ea typeface="仿宋" panose="02010609060101010101" charset="-122"/>
                  <a:cs typeface="宋体" panose="02010600030101010101" pitchFamily="2" charset="-122"/>
                </a:rPr>
                <a:t>指项目实施过程中除上述支出项目之外的其他直接相关的支出。其他费用应当在申请预算时单独列示，单独核定。</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grpSp>
      <p:sp>
        <p:nvSpPr>
          <p:cNvPr id="33" name="文本框 32"/>
          <p:cNvSpPr txBox="1"/>
          <p:nvPr/>
        </p:nvSpPr>
        <p:spPr>
          <a:xfrm>
            <a:off x="542290" y="1906905"/>
            <a:ext cx="3319145" cy="3046095"/>
          </a:xfrm>
          <a:prstGeom prst="rect">
            <a:avLst/>
          </a:prstGeom>
          <a:noFill/>
        </p:spPr>
        <p:txBody>
          <a:bodyPr wrap="square" rtlCol="0" anchor="t">
            <a:spAutoFit/>
          </a:bodyPr>
          <a:lstStyle/>
          <a:p>
            <a:pPr marL="0" indent="15240"/>
            <a:r>
              <a:rPr lang="zh-CN" altLang="en-US" b="1">
                <a:latin typeface="仿宋" panose="02010609060101010101" charset="-122"/>
                <a:ea typeface="仿宋" panose="02010609060101010101" charset="-122"/>
                <a:cs typeface="宋体" panose="02010600030101010101" pitchFamily="2" charset="-122"/>
                <a:sym typeface="+mn-ea"/>
              </a:rPr>
              <a:t>项目实施过程中支付给临时聘请的咨询专家的费用。</a:t>
            </a:r>
            <a:endParaRPr lang="zh-CN" altLang="en-US" b="1">
              <a:latin typeface="仿宋" panose="02010609060101010101" charset="-122"/>
              <a:ea typeface="仿宋" panose="02010609060101010101" charset="-122"/>
              <a:cs typeface="宋体" panose="02010600030101010101" pitchFamily="2" charset="-122"/>
              <a:sym typeface="+mn-ea"/>
            </a:endParaRPr>
          </a:p>
          <a:p>
            <a:pPr marL="0" indent="15240"/>
            <a:endParaRPr lang="zh-CN" altLang="en-US" b="1">
              <a:latin typeface="仿宋" panose="02010609060101010101" charset="-122"/>
              <a:ea typeface="仿宋" panose="02010609060101010101" charset="-122"/>
              <a:cs typeface="宋体" panose="02010600030101010101" pitchFamily="2" charset="-122"/>
              <a:sym typeface="+mn-ea"/>
            </a:endParaRPr>
          </a:p>
          <a:p>
            <a:pPr marL="0" indent="15240"/>
            <a:r>
              <a:rPr lang="zh-CN" altLang="en-US" b="1">
                <a:latin typeface="仿宋" panose="02010609060101010101" charset="-122"/>
                <a:ea typeface="仿宋" panose="02010609060101010101" charset="-122"/>
                <a:cs typeface="宋体" panose="02010600030101010101" pitchFamily="2" charset="-122"/>
                <a:sym typeface="+mn-ea"/>
              </a:rPr>
              <a:t>按照《河南省科技计划项目经费管理暂行办法》(豫财教〔2012〕434号)规定标准执行，</a:t>
            </a:r>
            <a:endParaRPr lang="zh-CN" altLang="en-US" b="1">
              <a:latin typeface="仿宋" panose="02010609060101010101" charset="-122"/>
              <a:ea typeface="仿宋" panose="02010609060101010101" charset="-122"/>
              <a:cs typeface="宋体" panose="02010600030101010101" pitchFamily="2" charset="-122"/>
              <a:sym typeface="+mn-ea"/>
            </a:endParaRPr>
          </a:p>
        </p:txBody>
      </p:sp>
      <p:sp>
        <p:nvSpPr>
          <p:cNvPr id="21" name="文本框 20"/>
          <p:cNvSpPr txBox="1"/>
          <p:nvPr/>
        </p:nvSpPr>
        <p:spPr>
          <a:xfrm>
            <a:off x="4307205" y="1607185"/>
            <a:ext cx="3444875" cy="4523105"/>
          </a:xfrm>
          <a:prstGeom prst="rect">
            <a:avLst/>
          </a:prstGeom>
          <a:noFill/>
          <a:ln w="9525">
            <a:noFill/>
          </a:ln>
        </p:spPr>
        <p:txBody>
          <a:bodyPr wrap="square">
            <a:spAutoFit/>
          </a:bodyPr>
          <a:lstStyle/>
          <a:p>
            <a:pPr marL="0" indent="15240" algn="ctr"/>
            <a:r>
              <a:rPr lang="zh-CN" altLang="zh-CN" b="1">
                <a:solidFill>
                  <a:schemeClr val="accent6"/>
                </a:solidFill>
                <a:latin typeface="仿宋" panose="02010609060101010101" charset="-122"/>
                <a:ea typeface="仿宋" panose="02010609060101010101" charset="-122"/>
                <a:cs typeface="宋体" panose="02010600030101010101" pitchFamily="2" charset="-122"/>
              </a:rPr>
              <a:t>标   准</a:t>
            </a:r>
            <a:endParaRPr lang="zh-CN" altLang="zh-CN" b="1">
              <a:solidFill>
                <a:schemeClr val="accent6"/>
              </a:solidFill>
              <a:latin typeface="仿宋" panose="02010609060101010101" charset="-122"/>
              <a:ea typeface="仿宋" panose="02010609060101010101" charset="-122"/>
              <a:cs typeface="宋体" panose="02010600030101010101" pitchFamily="2" charset="-122"/>
            </a:endParaRPr>
          </a:p>
          <a:p>
            <a:pPr marL="0" indent="15240"/>
            <a:r>
              <a:rPr lang="en-US" altLang="zh-CN" sz="2000" b="1">
                <a:latin typeface="仿宋" panose="02010609060101010101" charset="-122"/>
                <a:ea typeface="仿宋" panose="02010609060101010101" charset="-122"/>
                <a:cs typeface="宋体" panose="02010600030101010101" pitchFamily="2" charset="-122"/>
              </a:rPr>
              <a:t>2</a:t>
            </a:r>
            <a:r>
              <a:rPr lang="zh-CN" altLang="en-US" sz="2000" b="1">
                <a:latin typeface="仿宋" panose="02010609060101010101" charset="-122"/>
                <a:ea typeface="仿宋" panose="02010609060101010101" charset="-122"/>
                <a:cs typeface="宋体" panose="02010600030101010101" pitchFamily="2" charset="-122"/>
              </a:rPr>
              <a:t>天：高级专业技术职称人员按照400～800元/人·天，其他专业技术人员200～500元/人·天的标准支付。</a:t>
            </a:r>
            <a:endParaRPr lang="zh-CN" altLang="en-US" sz="2000" b="1">
              <a:latin typeface="仿宋" panose="02010609060101010101" charset="-122"/>
              <a:ea typeface="仿宋" panose="02010609060101010101" charset="-122"/>
              <a:cs typeface="宋体" panose="02010600030101010101" pitchFamily="2" charset="-122"/>
            </a:endParaRPr>
          </a:p>
          <a:p>
            <a:pPr marL="0" indent="15240"/>
            <a:endParaRPr lang="zh-CN" altLang="en-US" sz="1200" b="1">
              <a:latin typeface="仿宋" panose="02010609060101010101" charset="-122"/>
              <a:ea typeface="仿宋" panose="02010609060101010101" charset="-122"/>
              <a:cs typeface="宋体" panose="02010600030101010101" pitchFamily="2" charset="-122"/>
            </a:endParaRPr>
          </a:p>
          <a:p>
            <a:pPr marL="0" indent="15240"/>
            <a:r>
              <a:rPr lang="zh-CN" altLang="en-US" sz="2000" b="1">
                <a:latin typeface="仿宋" panose="02010609060101010101" charset="-122"/>
                <a:ea typeface="仿宋" panose="02010609060101010101" charset="-122"/>
                <a:cs typeface="宋体" panose="02010600030101010101" pitchFamily="2" charset="-122"/>
              </a:rPr>
              <a:t>大于</a:t>
            </a:r>
            <a:r>
              <a:rPr lang="en-US" altLang="zh-CN" sz="2000" b="1">
                <a:latin typeface="仿宋" panose="02010609060101010101" charset="-122"/>
                <a:ea typeface="仿宋" panose="02010609060101010101" charset="-122"/>
                <a:cs typeface="宋体" panose="02010600030101010101" pitchFamily="2" charset="-122"/>
              </a:rPr>
              <a:t>2</a:t>
            </a:r>
            <a:r>
              <a:rPr lang="zh-CN" altLang="en-US" sz="2000" b="1">
                <a:latin typeface="仿宋" panose="02010609060101010101" charset="-122"/>
                <a:ea typeface="仿宋" panose="02010609060101010101" charset="-122"/>
                <a:cs typeface="宋体" panose="02010600030101010101" pitchFamily="2" charset="-122"/>
              </a:rPr>
              <a:t>天：高级专业技术职称人员200～400元/人·天，其他专业技术人员100～300元/人·天支付。</a:t>
            </a:r>
            <a:endParaRPr lang="zh-CN" altLang="en-US" sz="2000" b="1">
              <a:latin typeface="仿宋" panose="02010609060101010101" charset="-122"/>
              <a:ea typeface="仿宋" panose="02010609060101010101" charset="-122"/>
              <a:cs typeface="宋体" panose="02010600030101010101" pitchFamily="2" charset="-122"/>
            </a:endParaRPr>
          </a:p>
          <a:p>
            <a:pPr marL="0" indent="15240"/>
            <a:endParaRPr lang="zh-CN" altLang="en-US" sz="1200" b="1">
              <a:latin typeface="仿宋" panose="02010609060101010101" charset="-122"/>
              <a:ea typeface="仿宋" panose="02010609060101010101" charset="-122"/>
              <a:cs typeface="宋体" panose="02010600030101010101" pitchFamily="2" charset="-122"/>
            </a:endParaRPr>
          </a:p>
          <a:p>
            <a:pPr marL="0" indent="15240"/>
            <a:r>
              <a:rPr lang="zh-CN" altLang="en-US" sz="2000" b="1">
                <a:latin typeface="仿宋" panose="02010609060101010101" charset="-122"/>
                <a:ea typeface="仿宋" panose="02010609060101010101" charset="-122"/>
                <a:cs typeface="宋体" panose="02010600030101010101" pitchFamily="2" charset="-122"/>
              </a:rPr>
              <a:t>通讯咨询，：开支标准为高级专业技术职称人员50～100元/人·项，其他专业技术人员30～80元/人·项。</a:t>
            </a:r>
            <a:endParaRPr lang="zh-CN" altLang="en-US" sz="2000" b="1">
              <a:latin typeface="仿宋" panose="02010609060101010101" charset="-122"/>
              <a:ea typeface="仿宋" panose="02010609060101010101" charset="-122"/>
              <a:cs typeface="宋体" panose="02010600030101010101" pitchFamily="2" charset="-122"/>
            </a:endParaRPr>
          </a:p>
        </p:txBody>
      </p:sp>
      <p:grpSp>
        <p:nvGrpSpPr>
          <p:cNvPr id="37" name="组合 36"/>
          <p:cNvGrpSpPr/>
          <p:nvPr/>
        </p:nvGrpSpPr>
        <p:grpSpPr>
          <a:xfrm>
            <a:off x="8197215" y="4057015"/>
            <a:ext cx="3705860" cy="1544320"/>
            <a:chOff x="12971" y="6716"/>
            <a:chExt cx="5253" cy="2432"/>
          </a:xfrm>
        </p:grpSpPr>
        <p:sp>
          <p:nvSpPr>
            <p:cNvPr id="22" name="文本框 21"/>
            <p:cNvSpPr txBox="1"/>
            <p:nvPr/>
          </p:nvSpPr>
          <p:spPr>
            <a:xfrm>
              <a:off x="13172" y="7592"/>
              <a:ext cx="5052" cy="1307"/>
            </a:xfrm>
            <a:prstGeom prst="rect">
              <a:avLst/>
            </a:prstGeom>
            <a:noFill/>
            <a:ln w="9525">
              <a:noFill/>
            </a:ln>
          </p:spPr>
          <p:txBody>
            <a:bodyPr wrap="square">
              <a:spAutoFit/>
            </a:bodyPr>
            <a:lstStyle/>
            <a:p>
              <a:pPr marL="0" algn="l"/>
              <a:r>
                <a:rPr lang="zh-CN" altLang="en-US" sz="2400" b="1">
                  <a:solidFill>
                    <a:srgbClr val="080808"/>
                  </a:solidFill>
                  <a:latin typeface="仿宋" panose="02010609060101010101" charset="-122"/>
                  <a:ea typeface="仿宋" panose="02010609060101010101" charset="-122"/>
                  <a:cs typeface="宋体" panose="02010600030101010101" pitchFamily="2" charset="-122"/>
                </a:rPr>
                <a:t>项目（或课题）牵头单位转拨合作单位的经费。</a:t>
              </a:r>
              <a:endParaRPr lang="zh-CN" altLang="en-US" b="1">
                <a:solidFill>
                  <a:srgbClr val="080808"/>
                </a:solidFill>
                <a:latin typeface="仿宋" panose="02010609060101010101" charset="-122"/>
                <a:ea typeface="仿宋" panose="02010609060101010101" charset="-122"/>
                <a:cs typeface="宋体" panose="02010600030101010101" pitchFamily="2" charset="-122"/>
              </a:endParaRPr>
            </a:p>
          </p:txBody>
        </p:sp>
        <p:sp>
          <p:nvSpPr>
            <p:cNvPr id="23" name="圆角矩形 22"/>
            <p:cNvSpPr/>
            <p:nvPr/>
          </p:nvSpPr>
          <p:spPr>
            <a:xfrm>
              <a:off x="12971" y="7111"/>
              <a:ext cx="5253" cy="2037"/>
            </a:xfrm>
            <a:prstGeom prst="roundRect">
              <a:avLst/>
            </a:prstGeom>
            <a:noFill/>
            <a:ln w="12700"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14133" y="6716"/>
              <a:ext cx="3224" cy="876"/>
              <a:chOff x="4838820" y="2375552"/>
              <a:chExt cx="5544616" cy="1200507"/>
            </a:xfrm>
          </p:grpSpPr>
          <p:sp>
            <p:nvSpPr>
              <p:cNvPr id="3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F77A08"/>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5" cstate="print"/>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文本框 33"/>
            <p:cNvSpPr txBox="1"/>
            <p:nvPr/>
          </p:nvSpPr>
          <p:spPr>
            <a:xfrm>
              <a:off x="14693" y="6777"/>
              <a:ext cx="2104" cy="725"/>
            </a:xfrm>
            <a:prstGeom prst="rect">
              <a:avLst/>
            </a:prstGeom>
            <a:noFill/>
          </p:spPr>
          <p:txBody>
            <a:bodyPr wrap="square" rtlCol="0">
              <a:spAutoFit/>
            </a:bodyPr>
            <a:lstStyle/>
            <a:p>
              <a:r>
                <a:rPr lang="zh-CN" altLang="en-US" b="1">
                  <a:solidFill>
                    <a:srgbClr val="0000CC"/>
                  </a:solidFill>
                  <a:latin typeface="黑体" panose="02010609060101010101" charset="-122"/>
                  <a:ea typeface="黑体" panose="02010609060101010101" charset="-122"/>
                </a:rPr>
                <a:t>协作费</a:t>
              </a:r>
              <a:endParaRPr lang="zh-CN" altLang="en-US" b="1">
                <a:solidFill>
                  <a:srgbClr val="0000CC"/>
                </a:solidFill>
                <a:latin typeface="黑体" panose="02010609060101010101" charset="-122"/>
                <a:ea typeface="黑体" panose="02010609060101010101" charset="-122"/>
              </a:endParaRPr>
            </a:p>
          </p:txBody>
        </p:sp>
      </p:grpSp>
    </p:spTree>
  </p:cSld>
  <p:clrMapOvr>
    <a:masterClrMapping/>
  </p:clrMapOvr>
  <p:transition>
    <p:pull/>
  </p:transition>
  <p:timing>
    <p:tnLst>
      <p:par>
        <p:cTn id="1" dur="indefinite" restart="never" nodeType="tmRoot"/>
      </p:par>
    </p:tnLst>
  </p:timing>
</p:sld>
</file>

<file path=ppt/tags/tag1.xml><?xml version="1.0" encoding="utf-8"?>
<p:tagLst xmlns:p="http://schemas.openxmlformats.org/presentationml/2006/main">
  <p:tag name="MH" val="20161106142030"/>
  <p:tag name="MH_LIBRARY" val="GRAPHIC"/>
  <p:tag name="MH_ORDER" val="Rectangle 2"/>
</p:tagLst>
</file>

<file path=ppt/tags/tag2.xml><?xml version="1.0" encoding="utf-8"?>
<p:tagLst xmlns:p="http://schemas.openxmlformats.org/presentationml/2006/main">
  <p:tag name="MH" val="20161106142030"/>
  <p:tag name="MH_LIBRARY" val="GRAPHIC"/>
  <p:tag name="MH_ORDER" val="Straight Connector 4"/>
</p:tagLst>
</file>

<file path=ppt/tags/tag3.xml><?xml version="1.0" encoding="utf-8"?>
<p:tagLst xmlns:p="http://schemas.openxmlformats.org/presentationml/2006/main">
  <p:tag name="MH" val="20161106142030"/>
  <p:tag name="MH_LIBRARY" val="GRAPHIC"/>
  <p:tag name="MH_ORDER" val="Straight Connector 8"/>
</p:tagLst>
</file>

<file path=ppt/tags/tag4.xml><?xml version="1.0" encoding="utf-8"?>
<p:tagLst xmlns:p="http://schemas.openxmlformats.org/presentationml/2006/main">
  <p:tag name="MH" val="20161106142030"/>
  <p:tag name="MH_LIBRARY" val="GRAPHIC"/>
  <p:tag name="MH_ORDER" val="Rectangle 13"/>
</p:tagLst>
</file>

<file path=ppt/tags/tag5.xml><?xml version="1.0" encoding="utf-8"?>
<p:tagLst xmlns:p="http://schemas.openxmlformats.org/presentationml/2006/main">
  <p:tag name="MH" val="20161106142030"/>
  <p:tag name="MH_LIBRARY" val="GRAPHIC"/>
  <p:tag name="MH_ORDER" val="TextBox 15"/>
</p:tagLst>
</file>

<file path=ppt/tags/tag6.xml><?xml version="1.0" encoding="utf-8"?>
<p:tagLst xmlns:p="http://schemas.openxmlformats.org/presentationml/2006/main">
  <p:tag name="MH" val="20161106142030"/>
  <p:tag name="MH_LIBRARY" val="GRAPHIC"/>
  <p:tag name="MH_ORDER" val="Straight Connector 8"/>
</p:tagLst>
</file>

<file path=ppt/theme/theme1.xml><?xml version="1.0" encoding="utf-8"?>
<a:theme xmlns:a="http://schemas.openxmlformats.org/drawingml/2006/main" name="A000120141119A01PPBG">
  <a:themeElements>
    <a:clrScheme name="空间3">
      <a:dk1>
        <a:srgbClr val="4D4D4D"/>
      </a:dk1>
      <a:lt1>
        <a:srgbClr val="FFFFFF"/>
      </a:lt1>
      <a:dk2>
        <a:srgbClr val="4D4D4D"/>
      </a:dk2>
      <a:lt2>
        <a:srgbClr val="FFFFFF"/>
      </a:lt2>
      <a:accent1>
        <a:srgbClr val="475771"/>
      </a:accent1>
      <a:accent2>
        <a:srgbClr val="6688BE"/>
      </a:accent2>
      <a:accent3>
        <a:srgbClr val="63A1B5"/>
      </a:accent3>
      <a:accent4>
        <a:srgbClr val="6B9D83"/>
      </a:accent4>
      <a:accent5>
        <a:srgbClr val="BA466F"/>
      </a:accent5>
      <a:accent6>
        <a:srgbClr val="D42C44"/>
      </a:accent6>
      <a:hlink>
        <a:srgbClr val="002060"/>
      </a:hlink>
      <a:folHlink>
        <a:srgbClr val="7F7F7F"/>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毕业答辩博士帽模板</Template>
  <TotalTime>0</TotalTime>
  <Words>7442</Words>
  <Application>WPS 演示</Application>
  <PresentationFormat>自定义</PresentationFormat>
  <Paragraphs>690</Paragraphs>
  <Slides>37</Slides>
  <Notes>35</Notes>
  <HiddenSlides>0</HiddenSlides>
  <MMClips>0</MMClips>
  <ScaleCrop>false</ScaleCrop>
  <HeadingPairs>
    <vt:vector size="8" baseType="variant">
      <vt:variant>
        <vt:lpstr>已用的字体</vt:lpstr>
      </vt:variant>
      <vt:variant>
        <vt:i4>18</vt:i4>
      </vt: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57" baseType="lpstr">
      <vt:lpstr>Arial</vt:lpstr>
      <vt:lpstr>宋体</vt:lpstr>
      <vt:lpstr>Wingdings</vt:lpstr>
      <vt:lpstr>Calibri</vt:lpstr>
      <vt:lpstr>幼圆</vt:lpstr>
      <vt:lpstr>等线 Light</vt:lpstr>
      <vt:lpstr>Tempus Sans ITC</vt:lpstr>
      <vt:lpstr>微软雅黑</vt:lpstr>
      <vt:lpstr>楷体</vt:lpstr>
      <vt:lpstr>仿宋</vt:lpstr>
      <vt:lpstr>黑体</vt:lpstr>
      <vt:lpstr>Arial Unicode MS</vt:lpstr>
      <vt:lpstr>等线</vt:lpstr>
      <vt:lpstr>Courier New</vt:lpstr>
      <vt:lpstr>Impact MT Std</vt:lpstr>
      <vt:lpstr>Impact</vt:lpstr>
      <vt:lpstr>HanWangWCL10</vt:lpstr>
      <vt:lpstr>PMingLiU-ExtB</vt:lpstr>
      <vt:lpstr>A000120141119A01PPBG</vt:lpstr>
      <vt:lpstr>Photoshop.Image.13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商业计划书 互联网科技信息模板</dc:title>
  <dc:creator/>
  <cp:lastModifiedBy>Administrator</cp:lastModifiedBy>
  <cp:revision>78</cp:revision>
  <dcterms:created xsi:type="dcterms:W3CDTF">2017-01-22T07:58:00Z</dcterms:created>
  <dcterms:modified xsi:type="dcterms:W3CDTF">2017-07-17T06:07:21Z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2052-10.1.0.6660</vt:lpwstr>
  </property>
</Properties>
</file>