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1" r:id="rId3"/>
    <p:sldMasterId id="2147483655" r:id="rId4"/>
  </p:sldMasterIdLst>
  <p:notesMasterIdLst>
    <p:notesMasterId r:id="rId6"/>
  </p:notesMasterIdLst>
  <p:sldIdLst>
    <p:sldId id="511" r:id="rId5"/>
    <p:sldId id="256" r:id="rId7"/>
    <p:sldId id="257" r:id="rId8"/>
    <p:sldId id="474" r:id="rId9"/>
    <p:sldId id="489" r:id="rId10"/>
    <p:sldId id="490" r:id="rId11"/>
    <p:sldId id="491" r:id="rId12"/>
    <p:sldId id="492" r:id="rId13"/>
    <p:sldId id="493" r:id="rId14"/>
    <p:sldId id="495" r:id="rId15"/>
    <p:sldId id="496" r:id="rId16"/>
    <p:sldId id="479" r:id="rId17"/>
    <p:sldId id="476" r:id="rId18"/>
    <p:sldId id="510" r:id="rId19"/>
    <p:sldId id="497" r:id="rId20"/>
    <p:sldId id="498" r:id="rId21"/>
    <p:sldId id="499" r:id="rId22"/>
    <p:sldId id="500" r:id="rId23"/>
    <p:sldId id="515" r:id="rId24"/>
    <p:sldId id="516" r:id="rId25"/>
    <p:sldId id="517" r:id="rId26"/>
    <p:sldId id="545" r:id="rId27"/>
    <p:sldId id="501" r:id="rId28"/>
    <p:sldId id="502" r:id="rId29"/>
    <p:sldId id="503" r:id="rId30"/>
    <p:sldId id="506" r:id="rId31"/>
    <p:sldId id="507" r:id="rId32"/>
    <p:sldId id="508" r:id="rId33"/>
    <p:sldId id="509" r:id="rId34"/>
    <p:sldId id="512" r:id="rId35"/>
    <p:sldId id="513" r:id="rId36"/>
    <p:sldId id="514" r:id="rId37"/>
    <p:sldId id="286" r:id="rId38"/>
    <p:sldId id="519"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539" r:id="rId58"/>
    <p:sldId id="540" r:id="rId59"/>
    <p:sldId id="541" r:id="rId60"/>
    <p:sldId id="542" r:id="rId61"/>
    <p:sldId id="282" r:id="rId62"/>
  </p:sldIdLst>
  <p:sldSz cx="12192000" cy="6858000"/>
  <p:notesSz cx="6858000" cy="9144000"/>
  <p:embeddedFontLst>
    <p:embeddedFont>
      <p:font typeface="隶书" panose="02010509060101010101" pitchFamily="49" charset="-122"/>
      <p:regular r:id="rId66"/>
    </p:embeddedFont>
    <p:embeddedFont>
      <p:font typeface="楷体" panose="02010609060101010101" charset="-122"/>
      <p:regular r:id="rId67"/>
    </p:embeddedFont>
    <p:embeddedFont>
      <p:font typeface="方正正中黑简体" panose="02000000000000000000" pitchFamily="2" charset="-122"/>
      <p:regular r:id="rId68"/>
    </p:embeddedFont>
    <p:embeddedFont>
      <p:font typeface="方正兰亭细黑_GBK" panose="02000000000000000000" charset="-122"/>
      <p:regular r:id="rId69"/>
    </p:embeddedFont>
    <p:embeddedFont>
      <p:font typeface="微软雅黑" panose="020B0503020204020204" charset="-122"/>
      <p:regular r:id="rId70"/>
    </p:embeddedFont>
    <p:embeddedFont>
      <p:font typeface="Calibri Light" panose="020F0302020204030204" charset="0"/>
      <p:regular r:id="rId71"/>
      <p:italic r:id="rId72"/>
    </p:embeddedFont>
    <p:embeddedFont>
      <p:font typeface="Calibri" panose="020F0502020204030204" charset="0"/>
      <p:regular r:id="rId73"/>
      <p:bold r:id="rId74"/>
      <p:italic r:id="rId75"/>
      <p:boldItalic r:id="rId76"/>
    </p:embeddedFont>
    <p:embeddedFont>
      <p:font typeface="方正正黑简体" panose="02000000000000000000" pitchFamily="2" charset="-122"/>
      <p:regular r:id="rId77"/>
    </p:embeddedFont>
    <p:embeddedFont>
      <p:font typeface="方正粗宋简体" panose="03000509000000000000" pitchFamily="65" charset="-122"/>
      <p:regular r:id="rId78"/>
    </p:embeddedFont>
    <p:embeddedFont>
      <p:font typeface="Impact" panose="020B0806030902050204" pitchFamily="34" charset="0"/>
      <p:regular r:id="rId79"/>
    </p:embeddedFont>
    <p:embeddedFont>
      <p:font typeface="黑体" panose="02010609060101010101" pitchFamily="49" charset="-122"/>
      <p:regular r:id="rId80"/>
    </p:embeddedFont>
    <p:embeddedFont>
      <p:font typeface="仿宋" panose="02010609060101010101" pitchFamily="49" charset="-122"/>
      <p:regular r:id="rId81"/>
    </p:embeddedFont>
    <p:embeddedFont>
      <p:font typeface="华文行楷" panose="02010800040101010101" pitchFamily="2" charset="-122"/>
      <p:regular r:id="rId82"/>
    </p:embeddedFont>
    <p:embeddedFont>
      <p:font typeface="华文细黑" panose="02010600040101010101" pitchFamily="2" charset="-122"/>
      <p:regular r:id="rId83"/>
    </p:embeddedFont>
    <p:embeddedFont>
      <p:font typeface="方正舒体" panose="02010601030101010101" pitchFamily="2" charset="-122"/>
      <p:regular r:id="rId8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75B6"/>
    <a:srgbClr val="1E4A72"/>
    <a:srgbClr val="2E6BA2"/>
    <a:srgbClr val="FFFFFF"/>
    <a:srgbClr val="D8D8D8"/>
    <a:srgbClr val="016CBA"/>
    <a:srgbClr val="728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5" autoAdjust="0"/>
    <p:restoredTop sz="94649" autoAdjust="0"/>
  </p:normalViewPr>
  <p:slideViewPr>
    <p:cSldViewPr snapToGrid="0" showGuides="1">
      <p:cViewPr>
        <p:scale>
          <a:sx n="70" d="100"/>
          <a:sy n="70" d="100"/>
        </p:scale>
        <p:origin x="-252" y="12"/>
      </p:cViewPr>
      <p:guideLst>
        <p:guide orient="horz" pos="346"/>
        <p:guide orient="horz" pos="3952"/>
        <p:guide orient="horz" pos="2160"/>
        <p:guide orient="horz" pos="2500"/>
        <p:guide orient="horz" pos="774"/>
        <p:guide pos="3840"/>
        <p:guide pos="7034"/>
        <p:guide pos="642"/>
        <p:guide pos="2729"/>
        <p:guide pos="4883"/>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71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4" Type="http://schemas.openxmlformats.org/officeDocument/2006/relationships/font" Target="fonts/font19.fntdata"/><Relationship Id="rId83" Type="http://schemas.openxmlformats.org/officeDocument/2006/relationships/font" Target="fonts/font18.fntdata"/><Relationship Id="rId82" Type="http://schemas.openxmlformats.org/officeDocument/2006/relationships/font" Target="fonts/font17.fntdata"/><Relationship Id="rId81" Type="http://schemas.openxmlformats.org/officeDocument/2006/relationships/font" Target="fonts/font16.fntdata"/><Relationship Id="rId80" Type="http://schemas.openxmlformats.org/officeDocument/2006/relationships/font" Target="fonts/font15.fntdata"/><Relationship Id="rId8" Type="http://schemas.openxmlformats.org/officeDocument/2006/relationships/slide" Target="slides/slide3.xml"/><Relationship Id="rId79" Type="http://schemas.openxmlformats.org/officeDocument/2006/relationships/font" Target="fonts/font14.fntdata"/><Relationship Id="rId78" Type="http://schemas.openxmlformats.org/officeDocument/2006/relationships/font" Target="fonts/font13.fntdata"/><Relationship Id="rId77" Type="http://schemas.openxmlformats.org/officeDocument/2006/relationships/font" Target="fonts/font12.fntdata"/><Relationship Id="rId76" Type="http://schemas.openxmlformats.org/officeDocument/2006/relationships/font" Target="fonts/font11.fntdata"/><Relationship Id="rId75" Type="http://schemas.openxmlformats.org/officeDocument/2006/relationships/font" Target="fonts/font10.fntdata"/><Relationship Id="rId74" Type="http://schemas.openxmlformats.org/officeDocument/2006/relationships/font" Target="fonts/font9.fntdata"/><Relationship Id="rId73" Type="http://schemas.openxmlformats.org/officeDocument/2006/relationships/font" Target="fonts/font8.fntdata"/><Relationship Id="rId72" Type="http://schemas.openxmlformats.org/officeDocument/2006/relationships/font" Target="fonts/font7.fntdata"/><Relationship Id="rId71" Type="http://schemas.openxmlformats.org/officeDocument/2006/relationships/font" Target="fonts/font6.fntdata"/><Relationship Id="rId70" Type="http://schemas.openxmlformats.org/officeDocument/2006/relationships/font" Target="fonts/font5.fntdata"/><Relationship Id="rId7" Type="http://schemas.openxmlformats.org/officeDocument/2006/relationships/slide" Target="slides/slide2.xml"/><Relationship Id="rId69" Type="http://schemas.openxmlformats.org/officeDocument/2006/relationships/font" Target="fonts/font4.fntdata"/><Relationship Id="rId68" Type="http://schemas.openxmlformats.org/officeDocument/2006/relationships/font" Target="fonts/font3.fntdata"/><Relationship Id="rId67" Type="http://schemas.openxmlformats.org/officeDocument/2006/relationships/font" Target="fonts/font2.fntdata"/><Relationship Id="rId66" Type="http://schemas.openxmlformats.org/officeDocument/2006/relationships/font" Target="fonts/font1.fntdata"/><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ABFEC5-168B-45A6-BFE4-3FCA5D846C8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138559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9EDAC5-6EDF-4B58-811A-864ECD75E4E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253AE3-314E-40D8-B9DA-A91692AB4A3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产—学—研结合中的“产”包含生产、产业</a:t>
            </a:r>
            <a:r>
              <a:rPr lang="en-US" altLang="zh-CN" dirty="0"/>
              <a:t>,</a:t>
            </a:r>
            <a:r>
              <a:rPr lang="zh-CN" altLang="zh-CN" dirty="0"/>
              <a:t>“学”包含人才培养与学术</a:t>
            </a:r>
            <a:r>
              <a:rPr lang="en-US" altLang="zh-CN" dirty="0"/>
              <a:t>,</a:t>
            </a:r>
            <a:r>
              <a:rPr lang="zh-CN" altLang="zh-CN" dirty="0"/>
              <a:t>“研”是指科学研究。三者既相对独立、又相互联系</a:t>
            </a:r>
            <a:r>
              <a:rPr lang="en-US" altLang="zh-CN" dirty="0"/>
              <a:t>,</a:t>
            </a:r>
            <a:r>
              <a:rPr lang="zh-CN" altLang="zh-CN" dirty="0"/>
              <a:t>产为学、研提供财力、经验和佐证；“学”为“产”提供人力支持，为“研”提供理论基础和方向指南；“研”为“学”注入新鲜血液，为“产”提供技术支持和发展动力。三者相结合，最终达到学生适应企业需求、科研上水平、产业出效率的目的。</a:t>
            </a:r>
            <a:endParaRPr lang="zh-CN" altLang="en-US" dirty="0"/>
          </a:p>
        </p:txBody>
      </p:sp>
      <p:sp>
        <p:nvSpPr>
          <p:cNvPr id="4" name="灯片编号占位符 3"/>
          <p:cNvSpPr>
            <a:spLocks noGrp="1"/>
          </p:cNvSpPr>
          <p:nvPr>
            <p:ph type="sldNum" sz="quarter" idx="10"/>
          </p:nvPr>
        </p:nvSpPr>
        <p:spPr/>
        <p:txBody>
          <a:bodyPr/>
          <a:lstStyle/>
          <a:p>
            <a:fld id="{F29EDAC5-6EDF-4B58-811A-864ECD75E4E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ChangeArrowheads="1" noTextEdit="1"/>
          </p:cNvSpPr>
          <p:nvPr>
            <p:ph type="sldImg" idx="4294967295"/>
          </p:nvPr>
        </p:nvSpPr>
        <p:spPr>
          <a:xfrm>
            <a:off x="381000" y="685800"/>
            <a:ext cx="6096000" cy="3429000"/>
          </a:xfrm>
        </p:spPr>
      </p:sp>
      <p:sp>
        <p:nvSpPr>
          <p:cNvPr id="41987" name="备注占位符 2"/>
          <p:cNvSpPr>
            <a:spLocks noGrp="1" noChangeArrowheads="1"/>
          </p:cNvSpPr>
          <p:nvPr>
            <p:ph type="body" idx="4294967295"/>
          </p:nvPr>
        </p:nvSpPr>
        <p:spPr>
          <a:extLst>
            <a:ext uri="{91240B29-F687-4F45-9708-019B960494DF}">
              <a14:hiddenLine xmlns:a14="http://schemas.microsoft.com/office/drawing/2010/main" w="12700">
                <a:solidFill>
                  <a:srgbClr val="000000"/>
                </a:solidFill>
                <a:miter lim="800000"/>
                <a:headEnd/>
                <a:tailEnd/>
              </a14:hiddenLine>
            </a:ext>
          </a:extLst>
        </p:spPr>
        <p:txBody>
          <a:bodyPr/>
          <a:lstStyle/>
          <a:p>
            <a:endParaRPr lang="zh-CN" altLang="en-US" smtClean="0">
              <a:ea typeface="宋体" panose="02010600030101010101" pitchFamily="2" charset="-122"/>
            </a:endParaRPr>
          </a:p>
        </p:txBody>
      </p:sp>
      <p:sp>
        <p:nvSpPr>
          <p:cNvPr id="41988"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anose="020F0502020204030204" charset="0"/>
                <a:ea typeface="黑体" panose="02010609060101010101" pitchFamily="49" charset="-122"/>
              </a:defRPr>
            </a:lvl1pPr>
            <a:lvl2pPr marL="742950" indent="-285750">
              <a:defRPr sz="1200">
                <a:solidFill>
                  <a:schemeClr val="tx1"/>
                </a:solidFill>
                <a:latin typeface="Calibri" panose="020F0502020204030204" charset="0"/>
                <a:ea typeface="黑体" panose="02010609060101010101" pitchFamily="49" charset="-122"/>
              </a:defRPr>
            </a:lvl2pPr>
            <a:lvl3pPr marL="1143000" indent="-228600">
              <a:defRPr sz="1200">
                <a:solidFill>
                  <a:schemeClr val="tx1"/>
                </a:solidFill>
                <a:latin typeface="Calibri" panose="020F0502020204030204" charset="0"/>
                <a:ea typeface="黑体" panose="02010609060101010101" pitchFamily="49" charset="-122"/>
              </a:defRPr>
            </a:lvl3pPr>
            <a:lvl4pPr marL="1600200" indent="-228600">
              <a:defRPr sz="1200">
                <a:solidFill>
                  <a:schemeClr val="tx1"/>
                </a:solidFill>
                <a:latin typeface="Calibri" panose="020F0502020204030204" charset="0"/>
                <a:ea typeface="黑体" panose="02010609060101010101" pitchFamily="49" charset="-122"/>
              </a:defRPr>
            </a:lvl4pPr>
            <a:lvl5pPr marL="2057400" indent="-228600">
              <a:defRPr sz="1200">
                <a:solidFill>
                  <a:schemeClr val="tx1"/>
                </a:solidFill>
                <a:latin typeface="Calibri" panose="020F0502020204030204" charset="0"/>
                <a:ea typeface="黑体" panose="02010609060101010101" pitchFamily="49" charset="-122"/>
              </a:defRPr>
            </a:lvl5pPr>
            <a:lvl6pPr marL="2514600" indent="-228600" eaLnBrk="0" fontAlgn="base" hangingPunct="0">
              <a:spcBef>
                <a:spcPct val="30000"/>
              </a:spcBef>
              <a:spcAft>
                <a:spcPct val="0"/>
              </a:spcAft>
              <a:defRPr sz="1200">
                <a:solidFill>
                  <a:schemeClr val="tx1"/>
                </a:solidFill>
                <a:latin typeface="Calibri" panose="020F0502020204030204" charset="0"/>
                <a:ea typeface="黑体" panose="02010609060101010101" pitchFamily="49" charset="-122"/>
              </a:defRPr>
            </a:lvl6pPr>
            <a:lvl7pPr marL="2971800" indent="-228600" eaLnBrk="0" fontAlgn="base" hangingPunct="0">
              <a:spcBef>
                <a:spcPct val="30000"/>
              </a:spcBef>
              <a:spcAft>
                <a:spcPct val="0"/>
              </a:spcAft>
              <a:defRPr sz="1200">
                <a:solidFill>
                  <a:schemeClr val="tx1"/>
                </a:solidFill>
                <a:latin typeface="Calibri" panose="020F0502020204030204" charset="0"/>
                <a:ea typeface="黑体" panose="02010609060101010101" pitchFamily="49" charset="-122"/>
              </a:defRPr>
            </a:lvl7pPr>
            <a:lvl8pPr marL="3429000" indent="-228600" eaLnBrk="0" fontAlgn="base" hangingPunct="0">
              <a:spcBef>
                <a:spcPct val="30000"/>
              </a:spcBef>
              <a:spcAft>
                <a:spcPct val="0"/>
              </a:spcAft>
              <a:defRPr sz="1200">
                <a:solidFill>
                  <a:schemeClr val="tx1"/>
                </a:solidFill>
                <a:latin typeface="Calibri" panose="020F0502020204030204" charset="0"/>
                <a:ea typeface="黑体" panose="02010609060101010101" pitchFamily="49" charset="-122"/>
              </a:defRPr>
            </a:lvl8pPr>
            <a:lvl9pPr marL="3886200" indent="-228600" eaLnBrk="0" fontAlgn="base" hangingPunct="0">
              <a:spcBef>
                <a:spcPct val="30000"/>
              </a:spcBef>
              <a:spcAft>
                <a:spcPct val="0"/>
              </a:spcAft>
              <a:defRPr sz="1200">
                <a:solidFill>
                  <a:schemeClr val="tx1"/>
                </a:solidFill>
                <a:latin typeface="Calibri" panose="020F0502020204030204" charset="0"/>
                <a:ea typeface="黑体" panose="02010609060101010101" pitchFamily="49" charset="-122"/>
              </a:defRPr>
            </a:lvl9pPr>
          </a:lstStyle>
          <a:p>
            <a:pPr>
              <a:buFontTx/>
              <a:buNone/>
            </a:pPr>
            <a:fld id="{4B994DF4-06F6-47CD-A283-3678AF742E57}" type="slidenum">
              <a:rPr lang="zh-CN" altLang="en-US">
                <a:solidFill>
                  <a:prstClr val="black"/>
                </a:solidFill>
                <a:latin typeface="Arial" panose="020B0604020202020204" pitchFamily="34" charset="0"/>
                <a:ea typeface="宋体" panose="02010600030101010101" pitchFamily="2" charset="-122"/>
              </a:rPr>
            </a:fld>
            <a:endParaRPr lang="zh-CN" altLang="en-US">
              <a:solidFill>
                <a:prstClr val="black"/>
              </a:solidFill>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8F21C52-EC68-422C-A5FF-CD0BF9AE67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8B6BA8-C402-4CA3-9472-EDF80871DC80}" type="slidenum">
              <a:rPr lang="zh-CN" altLang="en-US" smtClean="0"/>
            </a:fld>
            <a:endParaRPr lang="zh-CN" altLang="en-US"/>
          </a:p>
        </p:txBody>
      </p:sp>
      <p:grpSp>
        <p:nvGrpSpPr>
          <p:cNvPr id="7" name="组合 6"/>
          <p:cNvGrpSpPr/>
          <p:nvPr userDrawn="1"/>
        </p:nvGrpSpPr>
        <p:grpSpPr>
          <a:xfrm>
            <a:off x="882274" y="1402898"/>
            <a:ext cx="10516201" cy="103239"/>
            <a:chOff x="6618518" y="1126210"/>
            <a:chExt cx="10080625" cy="103239"/>
          </a:xfrm>
        </p:grpSpPr>
        <p:sp>
          <p:nvSpPr>
            <p:cNvPr id="8" name="矩形 7"/>
            <p:cNvSpPr/>
            <p:nvPr/>
          </p:nvSpPr>
          <p:spPr>
            <a:xfrm>
              <a:off x="6618518" y="1126210"/>
              <a:ext cx="1983307" cy="10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flipV="1">
              <a:off x="8601825" y="1204049"/>
              <a:ext cx="8097318"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42" presetClass="exit" presetSubtype="0" fill="hold" nodeType="withEffect">
                                  <p:stCondLst>
                                    <p:cond delay="0"/>
                                  </p:stCondLst>
                                  <p:childTnLst>
                                    <p:animEffect transition="out" filter="fade">
                                      <p:cBhvr>
                                        <p:cTn id="10" dur="500"/>
                                        <p:tgtEl>
                                          <p:spTgt spid="7"/>
                                        </p:tgtEl>
                                      </p:cBhvr>
                                    </p:animEffect>
                                    <p:anim calcmode="lin" valueType="num">
                                      <p:cBhvr>
                                        <p:cTn id="11" dur="500"/>
                                        <p:tgtEl>
                                          <p:spTgt spid="7"/>
                                        </p:tgtEl>
                                        <p:attrNameLst>
                                          <p:attrName>ppt_x</p:attrName>
                                        </p:attrNameLst>
                                      </p:cBhvr>
                                      <p:tavLst>
                                        <p:tav tm="0">
                                          <p:val>
                                            <p:strVal val="ppt_x"/>
                                          </p:val>
                                        </p:tav>
                                        <p:tav tm="100000">
                                          <p:val>
                                            <p:strVal val="ppt_x"/>
                                          </p:val>
                                        </p:tav>
                                      </p:tavLst>
                                    </p:anim>
                                    <p:anim calcmode="lin" valueType="num">
                                      <p:cBhvr>
                                        <p:cTn id="12" dur="500"/>
                                        <p:tgtEl>
                                          <p:spTgt spid="7"/>
                                        </p:tgtEl>
                                        <p:attrNameLst>
                                          <p:attrName>ppt_y</p:attrName>
                                        </p:attrNameLst>
                                      </p:cBhvr>
                                      <p:tavLst>
                                        <p:tav tm="0">
                                          <p:val>
                                            <p:strVal val="ppt_y"/>
                                          </p:val>
                                        </p:tav>
                                        <p:tav tm="100000">
                                          <p:val>
                                            <p:strVal val="ppt_y+.1"/>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823365" y="427511"/>
            <a:ext cx="2386940" cy="427512"/>
          </a:xfrm>
          <a:prstGeom prst="rect">
            <a:avLst/>
          </a:prstGeom>
        </p:spPr>
        <p:txBody>
          <a:bodyPr/>
          <a:lstStyle>
            <a:lvl1pPr>
              <a:defRPr sz="2000">
                <a:latin typeface="隶书" panose="02010509060101010101" pitchFamily="49" charset="-122"/>
                <a:ea typeface="隶书" panose="02010509060101010101" pitchFamily="49" charset="-122"/>
              </a:defRPr>
            </a:lvl1pPr>
          </a:lstStyle>
          <a:p>
            <a:r>
              <a:rPr lang="zh-CN" altLang="en-US" noProof="1" smtClean="0"/>
              <a:t>化学工程学院</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823365" y="427511"/>
            <a:ext cx="2386940" cy="427512"/>
          </a:xfrm>
          <a:prstGeom prst="rect">
            <a:avLst/>
          </a:prstGeom>
        </p:spPr>
        <p:txBody>
          <a:bodyPr/>
          <a:lstStyle>
            <a:lvl1pPr>
              <a:defRPr sz="2000">
                <a:latin typeface="隶书" panose="02010509060101010101" pitchFamily="49" charset="-122"/>
                <a:ea typeface="隶书" panose="02010509060101010101" pitchFamily="49" charset="-122"/>
              </a:defRPr>
            </a:lvl1pPr>
          </a:lstStyle>
          <a:p>
            <a:r>
              <a:rPr lang="zh-CN" altLang="en-US" noProof="1" smtClean="0"/>
              <a:t>化学工程学院</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标题 1"/>
          <p:cNvSpPr txBox="1"/>
          <p:nvPr userDrawn="1"/>
        </p:nvSpPr>
        <p:spPr>
          <a:xfrm>
            <a:off x="8823365" y="427511"/>
            <a:ext cx="2386940" cy="427512"/>
          </a:xfrm>
          <a:prstGeom prst="rect">
            <a:avLst/>
          </a:prstGeom>
        </p:spPr>
        <p:txBody>
          <a:bodyPr/>
          <a:lstStyle>
            <a:lvl1pPr algn="l" rtl="0" eaLnBrk="0" fontAlgn="base" hangingPunct="0">
              <a:spcBef>
                <a:spcPct val="0"/>
              </a:spcBef>
              <a:spcAft>
                <a:spcPct val="0"/>
              </a:spcAft>
              <a:defRPr sz="2000">
                <a:solidFill>
                  <a:schemeClr val="tx2"/>
                </a:solidFill>
                <a:latin typeface="隶书" panose="02010509060101010101" pitchFamily="49" charset="-122"/>
                <a:ea typeface="隶书" panose="02010509060101010101" pitchFamily="49" charset="-122"/>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5pPr>
            <a:lvl6pPr marL="4572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6pPr>
            <a:lvl7pPr marL="9144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7pPr>
            <a:lvl8pPr marL="13716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8pPr>
            <a:lvl9pPr marL="18288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9pPr>
          </a:lstStyle>
          <a:p>
            <a:r>
              <a:rPr lang="zh-CN" altLang="en-US" noProof="1" smtClean="0"/>
              <a:t>化学工程学院</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标题 1"/>
          <p:cNvSpPr txBox="1"/>
          <p:nvPr userDrawn="1"/>
        </p:nvSpPr>
        <p:spPr>
          <a:xfrm>
            <a:off x="8823365" y="427511"/>
            <a:ext cx="2386940" cy="427512"/>
          </a:xfrm>
          <a:prstGeom prst="rect">
            <a:avLst/>
          </a:prstGeom>
        </p:spPr>
        <p:txBody>
          <a:bodyPr/>
          <a:lstStyle>
            <a:lvl1pPr algn="l" rtl="0" eaLnBrk="0" fontAlgn="base" hangingPunct="0">
              <a:spcBef>
                <a:spcPct val="0"/>
              </a:spcBef>
              <a:spcAft>
                <a:spcPct val="0"/>
              </a:spcAft>
              <a:defRPr sz="2000">
                <a:solidFill>
                  <a:schemeClr val="tx2"/>
                </a:solidFill>
                <a:latin typeface="隶书" panose="02010509060101010101" pitchFamily="49" charset="-122"/>
                <a:ea typeface="隶书" panose="02010509060101010101" pitchFamily="49" charset="-122"/>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5pPr>
            <a:lvl6pPr marL="4572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6pPr>
            <a:lvl7pPr marL="9144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7pPr>
            <a:lvl8pPr marL="13716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8pPr>
            <a:lvl9pPr marL="18288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9pPr>
          </a:lstStyle>
          <a:p>
            <a:r>
              <a:rPr lang="zh-CN" altLang="en-US" noProof="1" smtClean="0"/>
              <a:t>化学工程学院</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标题 1"/>
          <p:cNvSpPr>
            <a:spLocks noGrp="1"/>
          </p:cNvSpPr>
          <p:nvPr>
            <p:ph type="title" hasCustomPrompt="1"/>
          </p:nvPr>
        </p:nvSpPr>
        <p:spPr>
          <a:xfrm>
            <a:off x="8823365" y="427511"/>
            <a:ext cx="2386940" cy="427512"/>
          </a:xfrm>
          <a:prstGeom prst="rect">
            <a:avLst/>
          </a:prstGeom>
        </p:spPr>
        <p:txBody>
          <a:bodyPr/>
          <a:lstStyle>
            <a:lvl1pPr>
              <a:defRPr sz="2000">
                <a:latin typeface="隶书" panose="02010509060101010101" pitchFamily="49" charset="-122"/>
                <a:ea typeface="隶书" panose="02010509060101010101" pitchFamily="49" charset="-122"/>
              </a:defRPr>
            </a:lvl1pPr>
          </a:lstStyle>
          <a:p>
            <a:r>
              <a:rPr lang="zh-CN" altLang="en-US" noProof="1" smtClean="0"/>
              <a:t>化学工程学院</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6287"/>
          </a:xfrm>
          <a:prstGeom prst="rect">
            <a:avLst/>
          </a:prstGeo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39"/>
            <a:ext cx="8026400" cy="5856287"/>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标题 1"/>
          <p:cNvSpPr txBox="1"/>
          <p:nvPr userDrawn="1"/>
        </p:nvSpPr>
        <p:spPr>
          <a:xfrm>
            <a:off x="8823365" y="427511"/>
            <a:ext cx="2386940" cy="427512"/>
          </a:xfrm>
          <a:prstGeom prst="rect">
            <a:avLst/>
          </a:prstGeom>
        </p:spPr>
        <p:txBody>
          <a:bodyPr/>
          <a:lstStyle>
            <a:lvl1pPr algn="l" rtl="0" eaLnBrk="0" fontAlgn="base" hangingPunct="0">
              <a:spcBef>
                <a:spcPct val="0"/>
              </a:spcBef>
              <a:spcAft>
                <a:spcPct val="0"/>
              </a:spcAft>
              <a:defRPr sz="2000">
                <a:solidFill>
                  <a:schemeClr val="tx2"/>
                </a:solidFill>
                <a:latin typeface="隶书" panose="02010509060101010101" pitchFamily="49" charset="-122"/>
                <a:ea typeface="隶书" panose="02010509060101010101" pitchFamily="49" charset="-122"/>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5pPr>
            <a:lvl6pPr marL="4572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6pPr>
            <a:lvl7pPr marL="9144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7pPr>
            <a:lvl8pPr marL="13716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8pPr>
            <a:lvl9pPr marL="18288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9pPr>
          </a:lstStyle>
          <a:p>
            <a:r>
              <a:rPr lang="zh-CN" altLang="en-US" noProof="1" smtClean="0"/>
              <a:t>化学工程学院</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524000" y="731838"/>
            <a:ext cx="10160000" cy="563562"/>
          </a:xfrm>
          <a:prstGeom prst="rect">
            <a:avLst/>
          </a:prstGeom>
        </p:spPr>
        <p:txBody>
          <a:bodyPr/>
          <a:lstStyle/>
          <a:p>
            <a:r>
              <a:rPr lang="zh-CN" altLang="en-US" noProof="1" smtClean="0"/>
              <a:t>单击此处编辑母版标题样式</a:t>
            </a:r>
            <a:endParaRPr lang="zh-CN" altLang="en-US" noProof="1"/>
          </a:p>
        </p:txBody>
      </p:sp>
      <p:sp>
        <p:nvSpPr>
          <p:cNvPr id="3" name="表格占位符 2"/>
          <p:cNvSpPr>
            <a:spLocks noGrp="1"/>
          </p:cNvSpPr>
          <p:nvPr>
            <p:ph type="tbl" idx="1"/>
          </p:nvPr>
        </p:nvSpPr>
        <p:spPr>
          <a:xfrm>
            <a:off x="1130300" y="1371600"/>
            <a:ext cx="10363200" cy="4800600"/>
          </a:xfrm>
        </p:spPr>
        <p:txBody>
          <a:bodyPr/>
          <a:lstStyle/>
          <a:p>
            <a:pPr lvl="0"/>
            <a:endParaRPr lang="zh-CN" altLang="en-US" noProof="0" smtClean="0"/>
          </a:p>
        </p:txBody>
      </p:sp>
      <p:sp>
        <p:nvSpPr>
          <p:cNvPr id="4" name="Rectangle 4"/>
          <p:cNvSpPr>
            <a:spLocks noGrp="1" noChangeArrowheads="1"/>
          </p:cNvSpPr>
          <p:nvPr>
            <p:ph type="dt" sz="half" idx="10"/>
          </p:nvPr>
        </p:nvSpPr>
        <p:spPr>
          <a:xfrm>
            <a:off x="1219200" y="6251575"/>
            <a:ext cx="2641600" cy="457200"/>
          </a:xfrm>
          <a:prstGeom prst="rect">
            <a:avLst/>
          </a:prstGeom>
        </p:spPr>
        <p:txBody>
          <a:bodyPr/>
          <a:lstStyle>
            <a:lvl1pPr algn="ctr">
              <a:defRPr/>
            </a:lvl1pPr>
          </a:lstStyle>
          <a:p>
            <a:pPr fontAlgn="base">
              <a:spcBef>
                <a:spcPct val="50000"/>
              </a:spcBef>
              <a:spcAft>
                <a:spcPct val="0"/>
              </a:spcAft>
              <a:buFont typeface="Arial" panose="020B0604020202020204" pitchFamily="34" charset="0"/>
              <a:buNone/>
              <a:defRPr/>
            </a:pPr>
            <a:endParaRPr lang="ko-KR" altLang="en-US" sz="1400">
              <a:solidFill>
                <a:srgbClr val="000000"/>
              </a:solidFill>
            </a:endParaRPr>
          </a:p>
        </p:txBody>
      </p:sp>
      <p:sp>
        <p:nvSpPr>
          <p:cNvPr id="5" name="Rectangle 6"/>
          <p:cNvSpPr>
            <a:spLocks noGrp="1" noChangeArrowheads="1"/>
          </p:cNvSpPr>
          <p:nvPr>
            <p:ph type="sldNum" sz="quarter" idx="11"/>
          </p:nvPr>
        </p:nvSpPr>
        <p:spPr>
          <a:xfrm>
            <a:off x="508000" y="6537326"/>
            <a:ext cx="711200" cy="244475"/>
          </a:xfrm>
          <a:prstGeom prst="rect">
            <a:avLst/>
          </a:prstGeom>
        </p:spPr>
        <p:txBody>
          <a:bodyPr vert="horz" wrap="square" lIns="91440" tIns="45720" rIns="91440" bIns="45720" numCol="1" anchor="t" anchorCtr="0" compatLnSpc="1"/>
          <a:lstStyle>
            <a:lvl1pPr algn="ctr">
              <a:defRPr/>
            </a:lvl1pPr>
          </a:lstStyle>
          <a:p>
            <a:pPr fontAlgn="base">
              <a:spcBef>
                <a:spcPct val="50000"/>
              </a:spcBef>
              <a:spcAft>
                <a:spcPct val="0"/>
              </a:spcAft>
              <a:buFont typeface="Arial" panose="020B0604020202020204" pitchFamily="34" charset="0"/>
              <a:buNone/>
              <a:defRPr/>
            </a:pPr>
            <a:fld id="{CD34EA31-2860-48D8-8503-825AA4E10828}" type="slidenum">
              <a:rPr lang="ko-KR" altLang="en-US" sz="1400">
                <a:solidFill>
                  <a:srgbClr val="000000"/>
                </a:solidFill>
              </a:rPr>
            </a:fld>
            <a:endParaRPr lang="en-US" altLang="ko-KR" sz="1400">
              <a:solidFill>
                <a:srgbClr val="000000"/>
              </a:solidFill>
              <a:ea typeface="宋体" panose="02010600030101010101" pitchFamily="2" charset="-122"/>
            </a:endParaRPr>
          </a:p>
        </p:txBody>
      </p:sp>
      <p:sp>
        <p:nvSpPr>
          <p:cNvPr id="6" name="页脚占位符 3"/>
          <p:cNvSpPr>
            <a:spLocks noGrp="1"/>
          </p:cNvSpPr>
          <p:nvPr>
            <p:ph type="ftr" sz="quarter" idx="12"/>
          </p:nvPr>
        </p:nvSpPr>
        <p:spPr>
          <a:xfrm>
            <a:off x="4470400" y="6248400"/>
            <a:ext cx="3962400" cy="457200"/>
          </a:xfrm>
          <a:prstGeom prst="rect">
            <a:avLst/>
          </a:prstGeom>
        </p:spPr>
        <p:txBody>
          <a:bodyPr/>
          <a:lstStyle>
            <a:lvl1pPr algn="ctr">
              <a:defRPr/>
            </a:lvl1pPr>
          </a:lstStyle>
          <a:p>
            <a:pPr fontAlgn="base">
              <a:spcBef>
                <a:spcPct val="50000"/>
              </a:spcBef>
              <a:spcAft>
                <a:spcPct val="0"/>
              </a:spcAft>
              <a:buFont typeface="Arial" panose="020B0604020202020204" pitchFamily="34" charset="0"/>
              <a:buNone/>
              <a:defRPr/>
            </a:pPr>
            <a:endParaRPr lang="en-US" sz="1400">
              <a:solidFill>
                <a:srgbClr val="000000"/>
              </a:solidFill>
              <a:ea typeface="宋体" panose="02010600030101010101" pitchFamily="2" charset="-122"/>
            </a:endParaRPr>
          </a:p>
        </p:txBody>
      </p:sp>
      <p:sp>
        <p:nvSpPr>
          <p:cNvPr id="7" name="标题 1"/>
          <p:cNvSpPr txBox="1"/>
          <p:nvPr userDrawn="1"/>
        </p:nvSpPr>
        <p:spPr>
          <a:xfrm>
            <a:off x="8823365" y="427511"/>
            <a:ext cx="2386940" cy="427512"/>
          </a:xfrm>
          <a:prstGeom prst="rect">
            <a:avLst/>
          </a:prstGeom>
        </p:spPr>
        <p:txBody>
          <a:bodyPr/>
          <a:lstStyle>
            <a:lvl1pPr algn="l" rtl="0" eaLnBrk="0" fontAlgn="base" hangingPunct="0">
              <a:spcBef>
                <a:spcPct val="0"/>
              </a:spcBef>
              <a:spcAft>
                <a:spcPct val="0"/>
              </a:spcAft>
              <a:defRPr sz="2000">
                <a:solidFill>
                  <a:schemeClr val="tx2"/>
                </a:solidFill>
                <a:latin typeface="隶书" panose="02010509060101010101" pitchFamily="49" charset="-122"/>
                <a:ea typeface="隶书" panose="02010509060101010101" pitchFamily="49" charset="-122"/>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5pPr>
            <a:lvl6pPr marL="4572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6pPr>
            <a:lvl7pPr marL="9144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7pPr>
            <a:lvl8pPr marL="13716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8pPr>
            <a:lvl9pPr marL="18288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9pPr>
          </a:lstStyle>
          <a:p>
            <a:r>
              <a:rPr lang="zh-CN" altLang="en-US" noProof="1" smtClean="0"/>
              <a:t>化学工程学院</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8F21C52-EC68-422C-A5FF-CD0BF9AE679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F8B6BA8-C402-4CA3-9472-EDF80871DC80}" type="slidenum">
              <a:rPr lang="zh-CN" altLang="en-US" smtClean="0"/>
            </a:fld>
            <a:endParaRPr lang="zh-CN" altLang="en-US"/>
          </a:p>
        </p:txBody>
      </p:sp>
      <p:grpSp>
        <p:nvGrpSpPr>
          <p:cNvPr id="5" name="组合 4"/>
          <p:cNvGrpSpPr/>
          <p:nvPr userDrawn="1"/>
        </p:nvGrpSpPr>
        <p:grpSpPr>
          <a:xfrm>
            <a:off x="677316" y="1119110"/>
            <a:ext cx="11083760" cy="103239"/>
            <a:chOff x="6618518" y="1126210"/>
            <a:chExt cx="10080625" cy="103239"/>
          </a:xfrm>
        </p:grpSpPr>
        <p:sp>
          <p:nvSpPr>
            <p:cNvPr id="6" name="矩形 5"/>
            <p:cNvSpPr/>
            <p:nvPr/>
          </p:nvSpPr>
          <p:spPr>
            <a:xfrm>
              <a:off x="6618518" y="1126210"/>
              <a:ext cx="1983307" cy="10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V="1">
              <a:off x="8601825" y="1204049"/>
              <a:ext cx="8097318"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xit" presetSubtype="0" fill="hold" nodeType="withEffect">
                                  <p:stCondLst>
                                    <p:cond delay="0"/>
                                  </p:stCondLst>
                                  <p:childTnLst>
                                    <p:animEffect transition="out" filter="fade">
                                      <p:cBhvr>
                                        <p:cTn id="10" dur="500"/>
                                        <p:tgtEl>
                                          <p:spTgt spid="5"/>
                                        </p:tgtEl>
                                      </p:cBhvr>
                                    </p:animEffect>
                                    <p:anim calcmode="lin" valueType="num">
                                      <p:cBhvr>
                                        <p:cTn id="11" dur="500"/>
                                        <p:tgtEl>
                                          <p:spTgt spid="5"/>
                                        </p:tgtEl>
                                        <p:attrNameLst>
                                          <p:attrName>ppt_x</p:attrName>
                                        </p:attrNameLst>
                                      </p:cBhvr>
                                      <p:tavLst>
                                        <p:tav tm="0">
                                          <p:val>
                                            <p:strVal val="ppt_x"/>
                                          </p:val>
                                        </p:tav>
                                        <p:tav tm="100000">
                                          <p:val>
                                            <p:strVal val="ppt_x"/>
                                          </p:val>
                                        </p:tav>
                                      </p:tavLst>
                                    </p:anim>
                                    <p:anim calcmode="lin" valueType="num">
                                      <p:cBhvr>
                                        <p:cTn id="12" dur="500"/>
                                        <p:tgtEl>
                                          <p:spTgt spid="5"/>
                                        </p:tgtEl>
                                        <p:attrNameLst>
                                          <p:attrName>ppt_y</p:attrName>
                                        </p:attrNameLst>
                                      </p:cBhvr>
                                      <p:tavLst>
                                        <p:tav tm="0">
                                          <p:val>
                                            <p:strVal val="ppt_y"/>
                                          </p:val>
                                        </p:tav>
                                        <p:tav tm="100000">
                                          <p:val>
                                            <p:strVal val="ppt_y+.1"/>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duotone>
              <a:prstClr val="black"/>
              <a:schemeClr val="accent1">
                <a:tint val="45000"/>
                <a:satMod val="400000"/>
              </a:schemeClr>
            </a:duotone>
          </a:blip>
          <a:srcRect/>
          <a:stretch>
            <a:fillRect/>
          </a:stretch>
        </p:blipFill>
        <p:spPr>
          <a:xfrm>
            <a:off x="0" y="0"/>
            <a:ext cx="12192000" cy="6858000"/>
          </a:xfrm>
          <a:prstGeom prst="rect">
            <a:avLst/>
          </a:prstGeom>
        </p:spPr>
      </p:pic>
      <p:grpSp>
        <p:nvGrpSpPr>
          <p:cNvPr id="9" name="组合 8"/>
          <p:cNvGrpSpPr/>
          <p:nvPr userDrawn="1"/>
        </p:nvGrpSpPr>
        <p:grpSpPr>
          <a:xfrm>
            <a:off x="0" y="0"/>
            <a:ext cx="12192000" cy="6858000"/>
            <a:chOff x="0" y="0"/>
            <a:chExt cx="12192000" cy="6858000"/>
          </a:xfrm>
        </p:grpSpPr>
        <p:sp>
          <p:nvSpPr>
            <p:cNvPr id="7" name="矩形 6"/>
            <p:cNvSpPr/>
            <p:nvPr userDrawn="1"/>
          </p:nvSpPr>
          <p:spPr>
            <a:xfrm>
              <a:off x="0" y="0"/>
              <a:ext cx="6096000" cy="6858000"/>
            </a:xfrm>
            <a:prstGeom prst="rect">
              <a:avLst/>
            </a:prstGeom>
            <a:solidFill>
              <a:schemeClr val="accent1">
                <a:lumMod val="75000"/>
                <a:alpha val="65000"/>
              </a:schemeClr>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 name="矩形 7"/>
            <p:cNvSpPr/>
            <p:nvPr userDrawn="1"/>
          </p:nvSpPr>
          <p:spPr>
            <a:xfrm>
              <a:off x="6096000" y="0"/>
              <a:ext cx="6096000" cy="6858000"/>
            </a:xfrm>
            <a:prstGeom prst="rect">
              <a:avLst/>
            </a:prstGeom>
            <a:solidFill>
              <a:schemeClr val="bg1">
                <a:alpha val="65000"/>
              </a:schemeClr>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screen"/>
          <a:srcRect/>
          <a:stretch>
            <a:fillRect/>
          </a:stretch>
        </p:blipFill>
        <p:spPr>
          <a:xfrm>
            <a:off x="0" y="1"/>
            <a:ext cx="12192000" cy="6858000"/>
          </a:xfrm>
          <a:prstGeom prst="rect">
            <a:avLst/>
          </a:prstGeom>
        </p:spPr>
      </p:pic>
      <p:grpSp>
        <p:nvGrpSpPr>
          <p:cNvPr id="2" name="组合 1"/>
          <p:cNvGrpSpPr/>
          <p:nvPr userDrawn="1"/>
        </p:nvGrpSpPr>
        <p:grpSpPr>
          <a:xfrm>
            <a:off x="0" y="0"/>
            <a:ext cx="12192000" cy="6858000"/>
            <a:chOff x="0" y="0"/>
            <a:chExt cx="12192000" cy="6858000"/>
          </a:xfrm>
        </p:grpSpPr>
        <p:sp>
          <p:nvSpPr>
            <p:cNvPr id="3" name="矩形 2"/>
            <p:cNvSpPr/>
            <p:nvPr userDrawn="1"/>
          </p:nvSpPr>
          <p:spPr>
            <a:xfrm>
              <a:off x="0" y="0"/>
              <a:ext cx="6096000" cy="6858000"/>
            </a:xfrm>
            <a:prstGeom prst="rect">
              <a:avLst/>
            </a:prstGeom>
            <a:solidFill>
              <a:schemeClr val="accent1">
                <a:lumMod val="75000"/>
                <a:alpha val="65000"/>
              </a:schemeClr>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4" name="矩形 3"/>
            <p:cNvSpPr/>
            <p:nvPr userDrawn="1"/>
          </p:nvSpPr>
          <p:spPr>
            <a:xfrm>
              <a:off x="6096000" y="0"/>
              <a:ext cx="6096000" cy="6858000"/>
            </a:xfrm>
            <a:prstGeom prst="rect">
              <a:avLst/>
            </a:prstGeom>
            <a:solidFill>
              <a:schemeClr val="bg1">
                <a:alpha val="65000"/>
              </a:schemeClr>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7" name="直接连接符 6"/>
          <p:cNvCxnSpPr/>
          <p:nvPr/>
        </p:nvCxnSpPr>
        <p:spPr>
          <a:xfrm>
            <a:off x="343083" y="2134623"/>
            <a:ext cx="3600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247798" y="2134623"/>
            <a:ext cx="3600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nvPr>
        </p:nvSpPr>
        <p:spPr>
          <a:xfrm>
            <a:off x="1943100" y="287232"/>
            <a:ext cx="8305800" cy="1204913"/>
          </a:xfrm>
        </p:spPr>
        <p:txBody>
          <a:bodyPr anchor="b">
            <a:normAutofit/>
          </a:bodyPr>
          <a:lstStyle>
            <a:lvl1pPr algn="ctr">
              <a:defRPr sz="6600"/>
            </a:lvl1pPr>
          </a:lstStyle>
          <a:p>
            <a:r>
              <a:rPr lang="zh-CN" altLang="en-US" dirty="0" smtClean="0"/>
              <a:t>单击此处编辑标题</a:t>
            </a:r>
            <a:endParaRPr lang="zh-CN" altLang="en-US" dirty="0"/>
          </a:p>
        </p:txBody>
      </p:sp>
      <p:sp>
        <p:nvSpPr>
          <p:cNvPr id="3" name="副标题 2"/>
          <p:cNvSpPr>
            <a:spLocks noGrp="1"/>
          </p:cNvSpPr>
          <p:nvPr>
            <p:ph type="subTitle" idx="1" hasCustomPrompt="1"/>
          </p:nvPr>
        </p:nvSpPr>
        <p:spPr>
          <a:xfrm>
            <a:off x="3944202" y="1813383"/>
            <a:ext cx="4303596" cy="642479"/>
          </a:xfrm>
        </p:spPr>
        <p:txBody>
          <a:bodyPr anchor="ct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单击此处编辑副标题</a:t>
            </a:r>
            <a:endParaRPr lang="zh-CN" altLang="en-US" dirty="0"/>
          </a:p>
        </p:txBody>
      </p:sp>
      <p:sp>
        <p:nvSpPr>
          <p:cNvPr id="4" name="日期占位符 3"/>
          <p:cNvSpPr>
            <a:spLocks noGrp="1"/>
          </p:cNvSpPr>
          <p:nvPr>
            <p:ph type="dt" sz="half" idx="10"/>
          </p:nvPr>
        </p:nvSpPr>
        <p:spPr/>
        <p:txBody>
          <a:bodyPr/>
          <a:lstStyle/>
          <a:p>
            <a:fld id="{BF48650E-58AC-4998-B7E6-ECDFBEF6C6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DBC687-B578-4A22-8EB8-2783D0A853B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smtClean="0"/>
              <a:t>单击此处编辑母版副标题样式</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12192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5024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slow">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3.xml"/><Relationship Id="rId18" Type="http://schemas.openxmlformats.org/officeDocument/2006/relationships/image" Target="../media/image9.png"/><Relationship Id="rId17" Type="http://schemas.openxmlformats.org/officeDocument/2006/relationships/image" Target="../media/image8.png"/><Relationship Id="rId16" Type="http://schemas.openxmlformats.org/officeDocument/2006/relationships/image" Target="../media/image7.png"/><Relationship Id="rId15" Type="http://schemas.openxmlformats.org/officeDocument/2006/relationships/image" Target="../media/image6.png"/><Relationship Id="rId14" Type="http://schemas.openxmlformats.org/officeDocument/2006/relationships/image" Target="../media/image5.png"/><Relationship Id="rId13" Type="http://schemas.openxmlformats.org/officeDocument/2006/relationships/image" Target="../media/image4.png"/><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1C52-EC68-422C-A5FF-CD0BF9AE679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B6BA8-C402-4CA3-9472-EDF80871DC8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D1AEE-5CC6-4131-9368-D4B3327E4E6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5C85A-C9C5-4126-B537-342D910F6603}" type="slidenum">
              <a:rPr lang="zh-CN" altLang="en-US" smtClean="0"/>
            </a:fld>
            <a:endParaRPr lang="zh-CN" altLang="en-US"/>
          </a:p>
        </p:txBody>
      </p:sp>
      <p:grpSp>
        <p:nvGrpSpPr>
          <p:cNvPr id="7" name="组合 6"/>
          <p:cNvGrpSpPr/>
          <p:nvPr/>
        </p:nvGrpSpPr>
        <p:grpSpPr>
          <a:xfrm>
            <a:off x="1039922" y="1644684"/>
            <a:ext cx="10080625" cy="103239"/>
            <a:chOff x="6618518" y="1126210"/>
            <a:chExt cx="10080625" cy="103239"/>
          </a:xfrm>
        </p:grpSpPr>
        <p:sp>
          <p:nvSpPr>
            <p:cNvPr id="8" name="矩形 7"/>
            <p:cNvSpPr/>
            <p:nvPr/>
          </p:nvSpPr>
          <p:spPr>
            <a:xfrm>
              <a:off x="6618518" y="1126210"/>
              <a:ext cx="1983307" cy="10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flipV="1">
              <a:off x="8601825" y="1204049"/>
              <a:ext cx="8097318"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42" presetClass="exit" presetSubtype="0" fill="hold" nodeType="withEffect">
                                  <p:stCondLst>
                                    <p:cond delay="0"/>
                                  </p:stCondLst>
                                  <p:childTnLst>
                                    <p:animEffect transition="out" filter="fade">
                                      <p:cBhvr>
                                        <p:cTn id="10" dur="500"/>
                                        <p:tgtEl>
                                          <p:spTgt spid="7"/>
                                        </p:tgtEl>
                                      </p:cBhvr>
                                    </p:animEffect>
                                    <p:anim calcmode="lin" valueType="num">
                                      <p:cBhvr>
                                        <p:cTn id="11" dur="500"/>
                                        <p:tgtEl>
                                          <p:spTgt spid="7"/>
                                        </p:tgtEl>
                                        <p:attrNameLst>
                                          <p:attrName>ppt_x</p:attrName>
                                        </p:attrNameLst>
                                      </p:cBhvr>
                                      <p:tavLst>
                                        <p:tav tm="0">
                                          <p:val>
                                            <p:strVal val="ppt_x"/>
                                          </p:val>
                                        </p:tav>
                                        <p:tav tm="100000">
                                          <p:val>
                                            <p:strVal val="ppt_x"/>
                                          </p:val>
                                        </p:tav>
                                      </p:tavLst>
                                    </p:anim>
                                    <p:anim calcmode="lin" valueType="num">
                                      <p:cBhvr>
                                        <p:cTn id="12" dur="500"/>
                                        <p:tgtEl>
                                          <p:spTgt spid="7"/>
                                        </p:tgtEl>
                                        <p:attrNameLst>
                                          <p:attrName>ppt_y</p:attrName>
                                        </p:attrNameLst>
                                      </p:cBhvr>
                                      <p:tavLst>
                                        <p:tav tm="0">
                                          <p:val>
                                            <p:strVal val="ppt_y"/>
                                          </p:val>
                                        </p:tav>
                                        <p:tav tm="100000">
                                          <p:val>
                                            <p:strVal val="ppt_y+.1"/>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57268" y="549275"/>
            <a:ext cx="151341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9401" y="404814"/>
            <a:ext cx="1513417"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9234" y="0"/>
            <a:ext cx="2662767"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45134" y="765175"/>
            <a:ext cx="151341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91552" y="260351"/>
            <a:ext cx="99483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2518" y="260351"/>
            <a:ext cx="99483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800" y="1125538"/>
            <a:ext cx="11135784"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 y="5013326"/>
            <a:ext cx="515196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8"/>
          <p:cNvSpPr>
            <a:spLocks noGrp="1" noChangeArrowheads="1"/>
          </p:cNvSpPr>
          <p:nvPr>
            <p:ph type="body" idx="4294967295"/>
          </p:nvPr>
        </p:nvSpPr>
        <p:spPr bwMode="auto">
          <a:xfrm>
            <a:off x="1219200" y="1600201"/>
            <a:ext cx="103632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pic>
        <p:nvPicPr>
          <p:cNvPr id="1038" name="Picture 2" descr="C:\Documents and Settings\Administrator\桌面\logo1.png"/>
          <p:cNvPicPr>
            <a:picLocks noChangeAspect="1" noChangeArrowheads="1"/>
          </p:cNvPicPr>
          <p:nvPr/>
        </p:nvPicPr>
        <p:blipFill>
          <a:blip r:embed="rId18">
            <a:extLst>
              <a:ext uri="{28A0092B-C50C-407E-A947-70E740481C1C}">
                <a14:useLocalDpi xmlns:a14="http://schemas.microsoft.com/office/drawing/2010/main" val="0"/>
              </a:ext>
            </a:extLst>
          </a:blip>
          <a:srcRect l="2" t="17146" r="362" b="22263"/>
          <a:stretch>
            <a:fillRect/>
          </a:stretch>
        </p:blipFill>
        <p:spPr bwMode="auto">
          <a:xfrm>
            <a:off x="459318" y="82551"/>
            <a:ext cx="5607049"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标题 1"/>
          <p:cNvSpPr txBox="1"/>
          <p:nvPr/>
        </p:nvSpPr>
        <p:spPr>
          <a:xfrm>
            <a:off x="8823365" y="427511"/>
            <a:ext cx="2386940" cy="427512"/>
          </a:xfrm>
          <a:prstGeom prst="rect">
            <a:avLst/>
          </a:prstGeom>
        </p:spPr>
        <p:txBody>
          <a:bodyPr/>
          <a:lstStyle>
            <a:lvl1pPr algn="l" rtl="0" eaLnBrk="0" fontAlgn="base" hangingPunct="0">
              <a:spcBef>
                <a:spcPct val="0"/>
              </a:spcBef>
              <a:spcAft>
                <a:spcPct val="0"/>
              </a:spcAft>
              <a:defRPr sz="2000">
                <a:solidFill>
                  <a:schemeClr val="tx2"/>
                </a:solidFill>
                <a:latin typeface="隶书" panose="02010509060101010101" pitchFamily="49" charset="-122"/>
                <a:ea typeface="隶书" panose="02010509060101010101" pitchFamily="49" charset="-122"/>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5pPr>
            <a:lvl6pPr marL="4572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6pPr>
            <a:lvl7pPr marL="9144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7pPr>
            <a:lvl8pPr marL="13716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8pPr>
            <a:lvl9pPr marL="18288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9pPr>
          </a:lstStyle>
          <a:p>
            <a:r>
              <a:rPr lang="zh-CN" altLang="en-US" noProof="1" smtClean="0"/>
              <a:t>化学工程学院</a:t>
            </a:r>
            <a:endParaRPr lang="zh-CN" altLang="en-US" noProof="1"/>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ransition spd="slow">
    <p:random/>
  </p:transition>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5pPr>
      <a:lvl6pPr marL="4572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6pPr>
      <a:lvl7pPr marL="9144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7pPr>
      <a:lvl8pPr marL="13716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8pPr>
      <a:lvl9pPr marL="1828800" algn="l" rtl="0" eaLnBrk="0" fontAlgn="base" hangingPunct="0">
        <a:spcBef>
          <a:spcPct val="0"/>
        </a:spcBef>
        <a:spcAft>
          <a:spcPct val="0"/>
        </a:spcAft>
        <a:defRPr sz="42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40000"/>
        </a:spcBef>
        <a:spcAft>
          <a:spcPct val="0"/>
        </a:spcAft>
        <a:buClr>
          <a:schemeClr val="folHlink"/>
        </a:buClr>
        <a:buSzPct val="90000"/>
        <a:buFont typeface="Wingdings" panose="05000000000000000000" pitchFamily="2" charset="2"/>
        <a:buChar char="n"/>
        <a:defRPr sz="2800">
          <a:solidFill>
            <a:srgbClr val="0000CC"/>
          </a:solidFill>
          <a:latin typeface="+mn-lt"/>
          <a:ea typeface="+mn-ea"/>
          <a:cs typeface="+mn-cs"/>
        </a:defRPr>
      </a:lvl1pPr>
      <a:lvl2pPr marL="742950" indent="-285750" algn="l" rtl="0" eaLnBrk="0" fontAlgn="base" hangingPunct="0">
        <a:spcBef>
          <a:spcPct val="40000"/>
        </a:spcBef>
        <a:spcAft>
          <a:spcPct val="0"/>
        </a:spcAft>
        <a:buClr>
          <a:schemeClr val="accent1"/>
        </a:buClr>
        <a:buSzPct val="75000"/>
        <a:buFont typeface="Wingdings" panose="05000000000000000000" pitchFamily="2" charset="2"/>
        <a:buChar char="n"/>
        <a:defRPr sz="2600" b="1">
          <a:solidFill>
            <a:srgbClr val="0000CC"/>
          </a:solidFill>
          <a:latin typeface="+mn-lt"/>
          <a:ea typeface="+mj-ea"/>
        </a:defRPr>
      </a:lvl2pPr>
      <a:lvl3pPr marL="1143000" indent="-228600" algn="l" rtl="0" eaLnBrk="0" fontAlgn="base" hangingPunct="0">
        <a:spcBef>
          <a:spcPct val="40000"/>
        </a:spcBef>
        <a:spcAft>
          <a:spcPct val="0"/>
        </a:spcAft>
        <a:buClr>
          <a:schemeClr val="folHlink"/>
        </a:buClr>
        <a:buSzPct val="55000"/>
        <a:buFont typeface="Wingdings" panose="05000000000000000000" pitchFamily="2" charset="2"/>
        <a:buChar char="n"/>
        <a:defRPr sz="2400" b="1">
          <a:solidFill>
            <a:srgbClr val="0000CC"/>
          </a:solidFill>
          <a:latin typeface="+mn-lt"/>
          <a:ea typeface="+mj-ea"/>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j-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j-ea"/>
        </a:defRPr>
      </a:lvl5pPr>
      <a:lvl6pPr marL="25146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j-ea"/>
        </a:defRPr>
      </a:lvl6pPr>
      <a:lvl7pPr marL="29718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j-ea"/>
        </a:defRPr>
      </a:lvl7pPr>
      <a:lvl8pPr marL="34290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j-ea"/>
        </a:defRPr>
      </a:lvl8pPr>
      <a:lvl9pPr marL="3886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j-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5.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17.jpeg"/><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2.jpeg"/><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4.jpeg"/><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6.png"/><Relationship Id="rId1" Type="http://schemas.openxmlformats.org/officeDocument/2006/relationships/hyperlink" Target="&#26657;&#20225;&#21512;&#20316;&#21270;&#24037;&#20256;&#25215;.wm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2.xml"/><Relationship Id="rId2" Type="http://schemas.openxmlformats.org/officeDocument/2006/relationships/image" Target="../media/image28.emf"/><Relationship Id="rId1"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30.jpeg"/><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8.jpeg"/><Relationship Id="rId1"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0.jpeg"/><Relationship Id="rId1" Type="http://schemas.openxmlformats.org/officeDocument/2006/relationships/image" Target="../media/image39.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5.jpeg"/><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hyperlink" Target="app:ds:benefit"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657985" y="1003300"/>
            <a:ext cx="9144000" cy="1284288"/>
          </a:xfrm>
        </p:spPr>
        <p:txBody>
          <a:bodyPr>
            <a:normAutofit/>
          </a:bodyPr>
          <a:lstStyle/>
          <a:p>
            <a:r>
              <a:rPr lang="zh-CN" altLang="en-US" dirty="0">
                <a:solidFill>
                  <a:srgbClr val="FFFF00"/>
                </a:solidFill>
                <a:latin typeface="锐字云字库魏体1.0" panose="02010604000000000000" charset="-122"/>
                <a:ea typeface="锐字云字库魏体1.0" panose="02010604000000000000" charset="-122"/>
              </a:rPr>
              <a:t>合作融合与科研创新</a:t>
            </a:r>
            <a:endParaRPr lang="zh-CN" altLang="en-US" dirty="0">
              <a:solidFill>
                <a:srgbClr val="FFFF00"/>
              </a:solidFill>
              <a:latin typeface="锐字云字库魏体1.0" panose="02010604000000000000" charset="-122"/>
              <a:ea typeface="锐字云字库魏体1.0" panose="02010604000000000000" charset="-122"/>
            </a:endParaRPr>
          </a:p>
        </p:txBody>
      </p:sp>
      <p:sp>
        <p:nvSpPr>
          <p:cNvPr id="3" name="副标题 2"/>
          <p:cNvSpPr>
            <a:spLocks noGrp="1"/>
          </p:cNvSpPr>
          <p:nvPr>
            <p:ph type="subTitle" idx="1"/>
            <p:custDataLst>
              <p:tags r:id="rId2"/>
            </p:custDataLst>
          </p:nvPr>
        </p:nvSpPr>
        <p:spPr>
          <a:xfrm>
            <a:off x="5633720" y="4658995"/>
            <a:ext cx="7749540" cy="1845945"/>
          </a:xfrm>
        </p:spPr>
        <p:txBody>
          <a:bodyPr>
            <a:noAutofit/>
          </a:bodyPr>
          <a:lstStyle/>
          <a:p>
            <a:r>
              <a:rPr lang="zh-CN" altLang="en-US" sz="3600" b="1" dirty="0">
                <a:solidFill>
                  <a:srgbClr val="FFFF00"/>
                </a:solidFill>
                <a:latin typeface="楷体" panose="02010609060101010101" charset="-122"/>
                <a:ea typeface="楷体" panose="02010609060101010101" charset="-122"/>
              </a:rPr>
              <a:t>主讲人：赵扬   </a:t>
            </a:r>
            <a:endParaRPr lang="zh-CN" altLang="en-US" sz="3600" b="1" dirty="0">
              <a:solidFill>
                <a:srgbClr val="FFFF00"/>
              </a:solidFill>
              <a:latin typeface="楷体" panose="02010609060101010101" charset="-122"/>
              <a:ea typeface="楷体" panose="02010609060101010101" charset="-122"/>
            </a:endParaRPr>
          </a:p>
          <a:p>
            <a:r>
              <a:rPr lang="zh-CN" altLang="en-US" sz="3600" b="1" dirty="0">
                <a:solidFill>
                  <a:srgbClr val="FFFF00"/>
                </a:solidFill>
                <a:latin typeface="楷体" panose="02010609060101010101" charset="-122"/>
                <a:ea typeface="楷体" panose="02010609060101010101" charset="-122"/>
              </a:rPr>
              <a:t>化学工程学</a:t>
            </a:r>
            <a:r>
              <a:rPr lang="zh-CN" altLang="en-US" sz="3600" b="1" dirty="0" smtClean="0">
                <a:solidFill>
                  <a:srgbClr val="FFFF00"/>
                </a:solidFill>
                <a:latin typeface="楷体" panose="02010609060101010101" charset="-122"/>
                <a:ea typeface="楷体" panose="02010609060101010101" charset="-122"/>
              </a:rPr>
              <a:t>院</a:t>
            </a:r>
            <a:endParaRPr lang="zh-CN" altLang="en-US" sz="3600" b="1" dirty="0">
              <a:solidFill>
                <a:srgbClr val="FFFF00"/>
              </a:solidFill>
              <a:latin typeface="楷体" panose="02010609060101010101" charset="-122"/>
              <a:ea typeface="楷体" panose="02010609060101010101" charset="-122"/>
            </a:endParaRPr>
          </a:p>
          <a:p>
            <a:r>
              <a:rPr lang="zh-CN" altLang="en-US" sz="3600" b="1" dirty="0">
                <a:solidFill>
                  <a:srgbClr val="FFFF00"/>
                </a:solidFill>
                <a:latin typeface="楷体" panose="02010609060101010101" charset="-122"/>
                <a:ea typeface="楷体" panose="02010609060101010101" charset="-122"/>
              </a:rPr>
              <a:t>副教授</a:t>
            </a:r>
            <a:endParaRPr lang="zh-CN" altLang="en-US" sz="3600" b="1" dirty="0">
              <a:solidFill>
                <a:srgbClr val="FFFF00"/>
              </a:solidFill>
              <a:latin typeface="楷体" panose="02010609060101010101" charset="-122"/>
              <a:ea typeface="楷体" panose="0201060906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5771" y="561256"/>
            <a:ext cx="4774256" cy="584775"/>
          </a:xfrm>
          <a:prstGeom prst="rect">
            <a:avLst/>
          </a:prstGeom>
        </p:spPr>
        <p:txBody>
          <a:bodyPr wrap="none">
            <a:spAutoFit/>
          </a:bodyPr>
          <a:lstStyle/>
          <a:p>
            <a:r>
              <a:rPr lang="zh-CN" altLang="en-US" sz="2800" b="1" dirty="0" smtClean="0">
                <a:solidFill>
                  <a:prstClr val="black"/>
                </a:solidFill>
                <a:latin typeface="+mn-ea"/>
              </a:rPr>
              <a:t>二、</a:t>
            </a:r>
            <a:r>
              <a:rPr lang="zh-CN" altLang="zh-CN" sz="2800" b="1" dirty="0" smtClean="0">
                <a:solidFill>
                  <a:prstClr val="black"/>
                </a:solidFill>
                <a:latin typeface="+mn-ea"/>
              </a:rPr>
              <a:t>“</a:t>
            </a:r>
            <a:r>
              <a:rPr lang="en-US" altLang="zh-CN" sz="3200" b="1" dirty="0"/>
              <a:t>Spore</a:t>
            </a:r>
            <a:r>
              <a:rPr lang="zh-CN" altLang="zh-CN" sz="2800" b="1" dirty="0" smtClean="0">
                <a:solidFill>
                  <a:prstClr val="black"/>
                </a:solidFill>
                <a:latin typeface="+mn-ea"/>
              </a:rPr>
              <a:t>”</a:t>
            </a:r>
            <a:r>
              <a:rPr lang="zh-CN" altLang="en-US" sz="2800" b="1" dirty="0" smtClean="0">
                <a:solidFill>
                  <a:prstClr val="black"/>
                </a:solidFill>
                <a:latin typeface="+mn-ea"/>
              </a:rPr>
              <a:t>就业创业模式</a:t>
            </a:r>
            <a:endParaRPr lang="zh-CN" altLang="en-US" sz="2800" b="1" dirty="0">
              <a:latin typeface="+mn-ea"/>
            </a:endParaRPr>
          </a:p>
        </p:txBody>
      </p:sp>
      <p:grpSp>
        <p:nvGrpSpPr>
          <p:cNvPr id="105" name="组合 31"/>
          <p:cNvGrpSpPr>
            <a:grpSpLocks noChangeAspect="1"/>
          </p:cNvGrpSpPr>
          <p:nvPr/>
        </p:nvGrpSpPr>
        <p:grpSpPr bwMode="auto">
          <a:xfrm>
            <a:off x="7612603" y="3972836"/>
            <a:ext cx="1800225" cy="1552575"/>
            <a:chOff x="2469011" y="1147395"/>
            <a:chExt cx="1800200" cy="1551897"/>
          </a:xfrm>
        </p:grpSpPr>
        <p:sp>
          <p:nvSpPr>
            <p:cNvPr id="106" name="六边形 105"/>
            <p:cNvSpPr/>
            <p:nvPr/>
          </p:nvSpPr>
          <p:spPr>
            <a:xfrm>
              <a:off x="2469011" y="1147395"/>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pic>
          <p:nvPicPr>
            <p:cNvPr id="107" name="Picture 2"/>
            <p:cNvPicPr>
              <a:picLocks noChangeAspect="1" noChangeArrowheads="1"/>
            </p:cNvPicPr>
            <p:nvPr/>
          </p:nvPicPr>
          <p:blipFill>
            <a:blip r:embed="rId1" cstate="print"/>
            <a:stretch>
              <a:fillRect/>
            </a:stretch>
          </p:blipFill>
          <p:spPr bwMode="auto">
            <a:xfrm>
              <a:off x="2569012" y="1231901"/>
              <a:ext cx="1600197" cy="1382886"/>
            </a:xfrm>
            <a:prstGeom prst="rect">
              <a:avLst/>
            </a:prstGeom>
            <a:noFill/>
            <a:effectLst>
              <a:innerShdw blurRad="50800" dir="13500000">
                <a:prstClr val="black">
                  <a:alpha val="50000"/>
                </a:prstClr>
              </a:innerShdw>
            </a:effectLst>
          </p:spPr>
        </p:pic>
      </p:grpSp>
      <p:grpSp>
        <p:nvGrpSpPr>
          <p:cNvPr id="108" name="组合 34"/>
          <p:cNvGrpSpPr>
            <a:grpSpLocks noChangeAspect="1"/>
          </p:cNvGrpSpPr>
          <p:nvPr/>
        </p:nvGrpSpPr>
        <p:grpSpPr bwMode="auto">
          <a:xfrm>
            <a:off x="4640376" y="4006216"/>
            <a:ext cx="1800225" cy="1550987"/>
            <a:chOff x="2469011" y="1147395"/>
            <a:chExt cx="1800200" cy="1551897"/>
          </a:xfrm>
        </p:grpSpPr>
        <p:sp>
          <p:nvSpPr>
            <p:cNvPr id="109" name="六边形 108"/>
            <p:cNvSpPr/>
            <p:nvPr/>
          </p:nvSpPr>
          <p:spPr>
            <a:xfrm>
              <a:off x="2469011" y="1147395"/>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pic>
          <p:nvPicPr>
            <p:cNvPr id="110" name="Picture 2"/>
            <p:cNvPicPr>
              <a:picLocks noChangeAspect="1" noChangeArrowheads="1"/>
            </p:cNvPicPr>
            <p:nvPr/>
          </p:nvPicPr>
          <p:blipFill>
            <a:blip r:embed="rId2" cstate="print"/>
            <a:stretch>
              <a:fillRect/>
            </a:stretch>
          </p:blipFill>
          <p:spPr bwMode="auto">
            <a:xfrm>
              <a:off x="2569012" y="1231901"/>
              <a:ext cx="1600197" cy="1382886"/>
            </a:xfrm>
            <a:prstGeom prst="rect">
              <a:avLst/>
            </a:prstGeom>
            <a:noFill/>
            <a:effectLst>
              <a:innerShdw blurRad="50800" dir="13500000">
                <a:prstClr val="black">
                  <a:alpha val="50000"/>
                </a:prstClr>
              </a:innerShdw>
            </a:effectLst>
          </p:spPr>
        </p:pic>
      </p:grpSp>
      <p:grpSp>
        <p:nvGrpSpPr>
          <p:cNvPr id="111" name="组合 37"/>
          <p:cNvGrpSpPr>
            <a:grpSpLocks noChangeAspect="1"/>
          </p:cNvGrpSpPr>
          <p:nvPr/>
        </p:nvGrpSpPr>
        <p:grpSpPr bwMode="auto">
          <a:xfrm>
            <a:off x="3166015" y="3133050"/>
            <a:ext cx="1800225" cy="1552575"/>
            <a:chOff x="828477" y="1932254"/>
            <a:chExt cx="1800200" cy="1551897"/>
          </a:xfrm>
        </p:grpSpPr>
        <p:grpSp>
          <p:nvGrpSpPr>
            <p:cNvPr id="112" name="组合 38"/>
            <p:cNvGrpSpPr/>
            <p:nvPr/>
          </p:nvGrpSpPr>
          <p:grpSpPr bwMode="auto">
            <a:xfrm>
              <a:off x="828477" y="1932254"/>
              <a:ext cx="1800200" cy="1551897"/>
              <a:chOff x="985377" y="1960081"/>
              <a:chExt cx="1800200" cy="1551897"/>
            </a:xfrm>
          </p:grpSpPr>
          <p:sp>
            <p:nvSpPr>
              <p:cNvPr id="114" name="六边形 113"/>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sp>
            <p:nvSpPr>
              <p:cNvPr id="115" name="六边形 114"/>
              <p:cNvSpPr/>
              <p:nvPr/>
            </p:nvSpPr>
            <p:spPr>
              <a:xfrm>
                <a:off x="1081631" y="2043058"/>
                <a:ext cx="1607692" cy="1385942"/>
              </a:xfrm>
              <a:prstGeom prst="hexagon">
                <a:avLst/>
              </a:prstGeom>
              <a:solidFill>
                <a:schemeClr val="accent4"/>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grpSp>
        <p:sp>
          <p:nvSpPr>
            <p:cNvPr id="113" name="TextBox 39"/>
            <p:cNvSpPr txBox="1">
              <a:spLocks noChangeArrowheads="1"/>
            </p:cNvSpPr>
            <p:nvPr/>
          </p:nvSpPr>
          <p:spPr bwMode="auto">
            <a:xfrm flipH="1">
              <a:off x="924729" y="2072888"/>
              <a:ext cx="1478088" cy="119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pPr algn="ctr"/>
              <a:r>
                <a:rPr lang="en-US" altLang="zh-CN" sz="2400" dirty="0" smtClean="0"/>
                <a:t>S</a:t>
              </a:r>
              <a:endParaRPr lang="en-US" altLang="zh-CN" sz="2400" dirty="0" smtClean="0"/>
            </a:p>
            <a:p>
              <a:pPr algn="ctr"/>
              <a:r>
                <a:rPr lang="zh-CN" altLang="zh-CN" sz="2400" dirty="0" smtClean="0"/>
                <a:t>（</a:t>
              </a:r>
              <a:r>
                <a:rPr lang="en-US" altLang="zh-CN" sz="2400" dirty="0"/>
                <a:t>skill</a:t>
              </a:r>
              <a:r>
                <a:rPr lang="zh-CN" altLang="zh-CN" sz="2400" dirty="0" smtClean="0"/>
                <a:t>）技能</a:t>
              </a:r>
              <a:endParaRPr lang="zh-CN" altLang="en-US" sz="2400" b="1" dirty="0">
                <a:solidFill>
                  <a:schemeClr val="bg1"/>
                </a:solidFill>
                <a:latin typeface="Arial Rounded MT Bold" panose="020F0704030504030204" pitchFamily="34" charset="0"/>
                <a:cs typeface="Times New Roman" panose="02020603050405020304" pitchFamily="18" charset="0"/>
              </a:endParaRPr>
            </a:p>
          </p:txBody>
        </p:sp>
      </p:grpSp>
      <p:grpSp>
        <p:nvGrpSpPr>
          <p:cNvPr id="116" name="组合 72"/>
          <p:cNvGrpSpPr>
            <a:grpSpLocks noChangeAspect="1"/>
          </p:cNvGrpSpPr>
          <p:nvPr/>
        </p:nvGrpSpPr>
        <p:grpSpPr bwMode="auto">
          <a:xfrm>
            <a:off x="6131465" y="3161624"/>
            <a:ext cx="1800225" cy="1550987"/>
            <a:chOff x="3794088" y="1960081"/>
            <a:chExt cx="1800200" cy="1551897"/>
          </a:xfrm>
        </p:grpSpPr>
        <p:grpSp>
          <p:nvGrpSpPr>
            <p:cNvPr id="117" name="组合 73"/>
            <p:cNvGrpSpPr/>
            <p:nvPr/>
          </p:nvGrpSpPr>
          <p:grpSpPr bwMode="auto">
            <a:xfrm>
              <a:off x="3794088" y="1960081"/>
              <a:ext cx="1800200" cy="1551897"/>
              <a:chOff x="985377" y="1960081"/>
              <a:chExt cx="1800200" cy="1551897"/>
            </a:xfrm>
          </p:grpSpPr>
          <p:sp>
            <p:nvSpPr>
              <p:cNvPr id="119" name="六边形 118"/>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sp>
            <p:nvSpPr>
              <p:cNvPr id="120" name="六边形 119"/>
              <p:cNvSpPr/>
              <p:nvPr/>
            </p:nvSpPr>
            <p:spPr>
              <a:xfrm>
                <a:off x="1081631" y="2043058"/>
                <a:ext cx="1607692" cy="1385942"/>
              </a:xfrm>
              <a:prstGeom prst="hexagon">
                <a:avLst/>
              </a:prstGeom>
              <a:solidFill>
                <a:srgbClr val="000F82"/>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grpSp>
        <p:sp>
          <p:nvSpPr>
            <p:cNvPr id="118" name="TextBox 74"/>
            <p:cNvSpPr txBox="1">
              <a:spLocks noChangeArrowheads="1"/>
            </p:cNvSpPr>
            <p:nvPr/>
          </p:nvSpPr>
          <p:spPr bwMode="auto">
            <a:xfrm flipH="1">
              <a:off x="3890342" y="2091715"/>
              <a:ext cx="1683889" cy="120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pPr algn="ctr"/>
              <a:r>
                <a:rPr lang="en-US" altLang="zh-CN" sz="2400" b="1" dirty="0">
                  <a:solidFill>
                    <a:schemeClr val="bg1"/>
                  </a:solidFill>
                </a:rPr>
                <a:t>P</a:t>
              </a:r>
              <a:r>
                <a:rPr lang="zh-CN" altLang="zh-CN" sz="2400" b="1" dirty="0">
                  <a:solidFill>
                    <a:schemeClr val="bg1"/>
                  </a:solidFill>
                </a:rPr>
                <a:t>（</a:t>
              </a:r>
              <a:r>
                <a:rPr lang="en-US" altLang="zh-CN" sz="2400" b="1" dirty="0">
                  <a:solidFill>
                    <a:schemeClr val="bg1"/>
                  </a:solidFill>
                </a:rPr>
                <a:t>practice</a:t>
              </a:r>
              <a:r>
                <a:rPr lang="zh-CN" altLang="zh-CN" sz="2400" b="1" dirty="0" smtClean="0">
                  <a:solidFill>
                    <a:schemeClr val="bg1"/>
                  </a:solidFill>
                </a:rPr>
                <a:t>）实践</a:t>
              </a:r>
              <a:endParaRPr lang="zh-CN" altLang="en-US" sz="2400" b="1" dirty="0">
                <a:solidFill>
                  <a:schemeClr val="bg1"/>
                </a:solidFill>
                <a:latin typeface="Arial Rounded MT Bold" panose="020F0704030504030204" pitchFamily="34" charset="0"/>
                <a:cs typeface="Times New Roman" panose="02020603050405020304" pitchFamily="18" charset="0"/>
              </a:endParaRPr>
            </a:p>
          </p:txBody>
        </p:sp>
      </p:grpSp>
      <p:grpSp>
        <p:nvGrpSpPr>
          <p:cNvPr id="121" name="组合 77"/>
          <p:cNvGrpSpPr>
            <a:grpSpLocks noChangeAspect="1"/>
          </p:cNvGrpSpPr>
          <p:nvPr/>
        </p:nvGrpSpPr>
        <p:grpSpPr bwMode="auto">
          <a:xfrm>
            <a:off x="9104853" y="3161624"/>
            <a:ext cx="1800225" cy="1550987"/>
            <a:chOff x="6768011" y="1960080"/>
            <a:chExt cx="1800200" cy="1551897"/>
          </a:xfrm>
        </p:grpSpPr>
        <p:grpSp>
          <p:nvGrpSpPr>
            <p:cNvPr id="122" name="组合 78"/>
            <p:cNvGrpSpPr/>
            <p:nvPr/>
          </p:nvGrpSpPr>
          <p:grpSpPr bwMode="auto">
            <a:xfrm>
              <a:off x="6768011" y="1960080"/>
              <a:ext cx="1800200" cy="1551897"/>
              <a:chOff x="985377" y="1960081"/>
              <a:chExt cx="1800200" cy="1551897"/>
            </a:xfrm>
          </p:grpSpPr>
          <p:sp>
            <p:nvSpPr>
              <p:cNvPr id="124" name="六边形 123"/>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sp>
            <p:nvSpPr>
              <p:cNvPr id="125" name="六边形 124"/>
              <p:cNvSpPr/>
              <p:nvPr/>
            </p:nvSpPr>
            <p:spPr>
              <a:xfrm>
                <a:off x="1081631" y="2043058"/>
                <a:ext cx="1607692" cy="1385942"/>
              </a:xfrm>
              <a:prstGeom prst="hexagon">
                <a:avLst/>
              </a:prstGeom>
              <a:solidFill>
                <a:srgbClr val="00B0F0"/>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grpSp>
        <p:sp>
          <p:nvSpPr>
            <p:cNvPr id="123" name="TextBox 79"/>
            <p:cNvSpPr txBox="1">
              <a:spLocks noChangeArrowheads="1"/>
            </p:cNvSpPr>
            <p:nvPr/>
          </p:nvSpPr>
          <p:spPr bwMode="auto">
            <a:xfrm flipH="1">
              <a:off x="6975977" y="2129838"/>
              <a:ext cx="1495978" cy="120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pPr algn="ctr"/>
              <a:r>
                <a:rPr lang="en-US" altLang="zh-CN" sz="2400" b="1" dirty="0" smtClean="0"/>
                <a:t>R</a:t>
              </a:r>
              <a:endParaRPr lang="en-US" altLang="zh-CN" sz="2400" b="1" dirty="0" smtClean="0"/>
            </a:p>
            <a:p>
              <a:pPr algn="ctr"/>
              <a:r>
                <a:rPr lang="zh-CN" altLang="zh-CN" sz="2400" b="1" dirty="0" smtClean="0"/>
                <a:t>（</a:t>
              </a:r>
              <a:r>
                <a:rPr lang="en-US" altLang="zh-CN" sz="2400" b="1" dirty="0"/>
                <a:t>realize</a:t>
              </a:r>
              <a:r>
                <a:rPr lang="zh-CN" altLang="zh-CN" sz="2400" b="1" dirty="0" smtClean="0"/>
                <a:t>）实现</a:t>
              </a:r>
              <a:endParaRPr lang="zh-CN" altLang="en-US" sz="2400" b="1" dirty="0">
                <a:solidFill>
                  <a:schemeClr val="bg1"/>
                </a:solidFill>
                <a:latin typeface="Arial Rounded MT Bold" panose="020F0704030504030204" pitchFamily="34" charset="0"/>
                <a:cs typeface="Times New Roman" panose="02020603050405020304" pitchFamily="18" charset="0"/>
              </a:endParaRPr>
            </a:p>
          </p:txBody>
        </p:sp>
      </p:grpSp>
      <p:grpSp>
        <p:nvGrpSpPr>
          <p:cNvPr id="126" name="组合 82"/>
          <p:cNvGrpSpPr>
            <a:grpSpLocks noChangeAspect="1"/>
          </p:cNvGrpSpPr>
          <p:nvPr/>
        </p:nvGrpSpPr>
        <p:grpSpPr bwMode="auto">
          <a:xfrm>
            <a:off x="7612605" y="2348824"/>
            <a:ext cx="1828851" cy="1550987"/>
            <a:chOff x="5276006" y="1147394"/>
            <a:chExt cx="1828825" cy="1551897"/>
          </a:xfrm>
        </p:grpSpPr>
        <p:grpSp>
          <p:nvGrpSpPr>
            <p:cNvPr id="127" name="组合 83"/>
            <p:cNvGrpSpPr/>
            <p:nvPr/>
          </p:nvGrpSpPr>
          <p:grpSpPr bwMode="auto">
            <a:xfrm>
              <a:off x="5276006" y="1147394"/>
              <a:ext cx="1800200" cy="1551897"/>
              <a:chOff x="985377" y="1960081"/>
              <a:chExt cx="1800200" cy="1551897"/>
            </a:xfrm>
          </p:grpSpPr>
          <p:sp>
            <p:nvSpPr>
              <p:cNvPr id="129" name="六边形 128"/>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sp>
            <p:nvSpPr>
              <p:cNvPr id="130" name="六边形 129"/>
              <p:cNvSpPr/>
              <p:nvPr/>
            </p:nvSpPr>
            <p:spPr>
              <a:xfrm>
                <a:off x="1081631" y="2043058"/>
                <a:ext cx="1607692" cy="1385942"/>
              </a:xfrm>
              <a:prstGeom prst="hexagon">
                <a:avLst/>
              </a:prstGeom>
              <a:solidFill>
                <a:srgbClr val="005A9E"/>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grpSp>
        <p:sp>
          <p:nvSpPr>
            <p:cNvPr id="128" name="TextBox 84"/>
            <p:cNvSpPr txBox="1">
              <a:spLocks noChangeArrowheads="1"/>
            </p:cNvSpPr>
            <p:nvPr/>
          </p:nvSpPr>
          <p:spPr bwMode="auto">
            <a:xfrm flipH="1">
              <a:off x="5334160" y="1284804"/>
              <a:ext cx="1770671" cy="12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pPr algn="ctr"/>
              <a:r>
                <a:rPr lang="en-US" altLang="zh-CN" sz="2400" b="1" dirty="0" smtClean="0">
                  <a:solidFill>
                    <a:schemeClr val="bg1"/>
                  </a:solidFill>
                </a:rPr>
                <a:t>O</a:t>
              </a:r>
              <a:endParaRPr lang="en-US" altLang="zh-CN" sz="2400" b="1" dirty="0" smtClean="0">
                <a:solidFill>
                  <a:schemeClr val="bg1"/>
                </a:solidFill>
              </a:endParaRPr>
            </a:p>
            <a:p>
              <a:pPr algn="ctr"/>
              <a:r>
                <a:rPr lang="zh-CN" altLang="zh-CN" sz="2400" b="1" dirty="0" smtClean="0">
                  <a:solidFill>
                    <a:schemeClr val="bg1"/>
                  </a:solidFill>
                </a:rPr>
                <a:t>（</a:t>
              </a:r>
              <a:r>
                <a:rPr lang="en-US" altLang="zh-CN" sz="2400" b="1" dirty="0">
                  <a:solidFill>
                    <a:schemeClr val="bg1"/>
                  </a:solidFill>
                </a:rPr>
                <a:t>operate</a:t>
              </a:r>
              <a:r>
                <a:rPr lang="zh-CN" altLang="zh-CN" sz="2400" b="1" dirty="0" smtClean="0">
                  <a:solidFill>
                    <a:schemeClr val="bg1"/>
                  </a:solidFill>
                </a:rPr>
                <a:t>）</a:t>
              </a:r>
              <a:endParaRPr lang="en-US" altLang="zh-CN" sz="2400" b="1" dirty="0" smtClean="0">
                <a:solidFill>
                  <a:schemeClr val="bg1"/>
                </a:solidFill>
              </a:endParaRPr>
            </a:p>
            <a:p>
              <a:pPr algn="ctr"/>
              <a:r>
                <a:rPr lang="zh-CN" altLang="zh-CN" sz="2400" b="1" dirty="0" smtClean="0">
                  <a:solidFill>
                    <a:schemeClr val="bg1"/>
                  </a:solidFill>
                </a:rPr>
                <a:t>操作</a:t>
              </a:r>
              <a:endParaRPr lang="zh-CN" altLang="en-US" sz="2400" b="1" dirty="0">
                <a:solidFill>
                  <a:schemeClr val="bg1"/>
                </a:solidFill>
                <a:latin typeface="Arial Rounded MT Bold" panose="020F0704030504030204" pitchFamily="34" charset="0"/>
                <a:cs typeface="Times New Roman" panose="02020603050405020304" pitchFamily="18" charset="0"/>
              </a:endParaRPr>
            </a:p>
          </p:txBody>
        </p:sp>
      </p:grpSp>
      <p:sp>
        <p:nvSpPr>
          <p:cNvPr id="131" name="Title 3"/>
          <p:cNvSpPr txBox="1">
            <a:spLocks noChangeAspect="1"/>
          </p:cNvSpPr>
          <p:nvPr/>
        </p:nvSpPr>
        <p:spPr>
          <a:xfrm>
            <a:off x="630476" y="1438125"/>
            <a:ext cx="9374489" cy="1107996"/>
          </a:xfrm>
          <a:prstGeom prst="rect">
            <a:avLst/>
          </a:prstGeom>
        </p:spPr>
        <p:txBody>
          <a:bodyPr wrap="square" lIns="0" tIns="0" rIns="0" bIns="0">
            <a:spAutoFit/>
          </a:bodyPr>
          <a:lstStyle>
            <a:lvl1pPr algn="l" defTabSz="685165" rtl="0" eaLnBrk="1" latinLnBrk="0" hangingPunct="1">
              <a:lnSpc>
                <a:spcPct val="90000"/>
              </a:lnSpc>
              <a:spcBef>
                <a:spcPct val="0"/>
              </a:spcBef>
              <a:buNone/>
              <a:defRPr lang="en-US" sz="3300" b="0" kern="1200" cap="none" spc="-75" baseline="0">
                <a:ln w="3175">
                  <a:noFill/>
                </a:ln>
                <a:gradFill flip="none" rotWithShape="1">
                  <a:gsLst>
                    <a:gs pos="0">
                      <a:schemeClr val="tx1"/>
                    </a:gs>
                    <a:gs pos="86000">
                      <a:schemeClr val="tx1"/>
                    </a:gs>
                  </a:gsLst>
                  <a:lin ang="5400000" scaled="0"/>
                  <a:tileRect/>
                </a:gradFill>
                <a:effectLst/>
                <a:latin typeface="+mj-lt"/>
                <a:ea typeface="+mn-ea"/>
                <a:cs typeface="Arial" panose="020B0604020202020204" pitchFamily="34" charset="0"/>
              </a:defRPr>
            </a:lvl1pPr>
          </a:lstStyle>
          <a:p>
            <a:pPr>
              <a:lnSpc>
                <a:spcPct val="150000"/>
              </a:lnSpc>
            </a:pPr>
            <a:r>
              <a:rPr lang="en-US" altLang="zh-CN" sz="2400" dirty="0">
                <a:latin typeface="+mn-ea"/>
              </a:rPr>
              <a:t>Spore</a:t>
            </a:r>
            <a:r>
              <a:rPr lang="zh-CN" altLang="zh-CN" sz="2400" dirty="0">
                <a:latin typeface="+mn-ea"/>
              </a:rPr>
              <a:t>作为英文单词意思是孢子</a:t>
            </a:r>
            <a:r>
              <a:rPr lang="zh-CN" altLang="zh-CN" sz="2400" dirty="0" smtClean="0">
                <a:latin typeface="+mn-ea"/>
              </a:rPr>
              <a:t>，</a:t>
            </a:r>
            <a:r>
              <a:rPr lang="zh-CN" altLang="en-US" sz="2400" dirty="0" smtClean="0">
                <a:latin typeface="+mn-ea"/>
              </a:rPr>
              <a:t>是创新的种子，</a:t>
            </a:r>
            <a:r>
              <a:rPr lang="zh-CN" altLang="zh-CN" sz="2400" dirty="0" smtClean="0">
                <a:latin typeface="+mn-ea"/>
              </a:rPr>
              <a:t>能</a:t>
            </a:r>
            <a:r>
              <a:rPr lang="zh-CN" altLang="zh-CN" sz="2400" dirty="0">
                <a:latin typeface="+mn-ea"/>
              </a:rPr>
              <a:t>直接发育成新个体。</a:t>
            </a:r>
            <a:r>
              <a:rPr lang="en-US" altLang="zh-CN" sz="2400" dirty="0" smtClean="0">
                <a:latin typeface="+mn-ea"/>
              </a:rPr>
              <a:t>Spore </a:t>
            </a:r>
            <a:r>
              <a:rPr lang="zh-CN" altLang="zh-CN" sz="2400" dirty="0" smtClean="0">
                <a:latin typeface="+mn-ea"/>
              </a:rPr>
              <a:t>每</a:t>
            </a:r>
            <a:r>
              <a:rPr lang="zh-CN" altLang="zh-CN" sz="2400" dirty="0">
                <a:latin typeface="+mn-ea"/>
              </a:rPr>
              <a:t>一个字母</a:t>
            </a:r>
            <a:r>
              <a:rPr lang="zh-CN" altLang="zh-CN" sz="2400" dirty="0" smtClean="0">
                <a:latin typeface="+mn-ea"/>
              </a:rPr>
              <a:t>代表</a:t>
            </a:r>
            <a:r>
              <a:rPr lang="zh-CN" altLang="en-US" sz="2400" dirty="0" smtClean="0">
                <a:latin typeface="+mn-ea"/>
              </a:rPr>
              <a:t>学生</a:t>
            </a:r>
            <a:r>
              <a:rPr lang="zh-CN" altLang="zh-CN" sz="2400" dirty="0" smtClean="0">
                <a:latin typeface="+mn-ea"/>
              </a:rPr>
              <a:t>应当</a:t>
            </a:r>
            <a:r>
              <a:rPr lang="zh-CN" altLang="zh-CN" sz="2400" dirty="0">
                <a:latin typeface="+mn-ea"/>
              </a:rPr>
              <a:t>具备的一种能力</a:t>
            </a:r>
            <a:r>
              <a:rPr lang="zh-CN" altLang="zh-CN" sz="2000" dirty="0" smtClean="0">
                <a:latin typeface="+mn-ea"/>
              </a:rPr>
              <a:t>。</a:t>
            </a:r>
            <a:endParaRPr lang="en-US" altLang="zh-CN" sz="1200" dirty="0">
              <a:latin typeface="+mn-ea"/>
            </a:endParaRPr>
          </a:p>
        </p:txBody>
      </p:sp>
      <p:grpSp>
        <p:nvGrpSpPr>
          <p:cNvPr id="132" name="组合 77"/>
          <p:cNvGrpSpPr>
            <a:grpSpLocks noChangeAspect="1"/>
          </p:cNvGrpSpPr>
          <p:nvPr/>
        </p:nvGrpSpPr>
        <p:grpSpPr bwMode="auto">
          <a:xfrm>
            <a:off x="6131471" y="4835515"/>
            <a:ext cx="2897188" cy="1550988"/>
            <a:chOff x="6768011" y="1960080"/>
            <a:chExt cx="2897146" cy="1551897"/>
          </a:xfrm>
        </p:grpSpPr>
        <p:grpSp>
          <p:nvGrpSpPr>
            <p:cNvPr id="133" name="组合 78"/>
            <p:cNvGrpSpPr/>
            <p:nvPr/>
          </p:nvGrpSpPr>
          <p:grpSpPr bwMode="auto">
            <a:xfrm>
              <a:off x="6768011" y="1960080"/>
              <a:ext cx="1800200" cy="1551897"/>
              <a:chOff x="985377" y="1960081"/>
              <a:chExt cx="1800200" cy="1551897"/>
            </a:xfrm>
          </p:grpSpPr>
          <p:sp>
            <p:nvSpPr>
              <p:cNvPr id="135" name="六边形 134"/>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sp>
            <p:nvSpPr>
              <p:cNvPr id="136" name="六边形 135"/>
              <p:cNvSpPr/>
              <p:nvPr/>
            </p:nvSpPr>
            <p:spPr>
              <a:xfrm>
                <a:off x="1081631" y="2043058"/>
                <a:ext cx="1607692" cy="1385942"/>
              </a:xfrm>
              <a:prstGeom prst="hexagon">
                <a:avLst/>
              </a:prstGeom>
              <a:solidFill>
                <a:srgbClr val="006DF0"/>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740" fontAlgn="auto">
                  <a:spcBef>
                    <a:spcPts val="0"/>
                  </a:spcBef>
                  <a:spcAft>
                    <a:spcPts val="0"/>
                  </a:spcAft>
                  <a:defRPr/>
                </a:pPr>
                <a:endParaRPr lang="zh-CN" altLang="en-US"/>
              </a:p>
            </p:txBody>
          </p:sp>
        </p:grpSp>
        <p:sp>
          <p:nvSpPr>
            <p:cNvPr id="134" name="TextBox 79"/>
            <p:cNvSpPr txBox="1">
              <a:spLocks noChangeArrowheads="1"/>
            </p:cNvSpPr>
            <p:nvPr/>
          </p:nvSpPr>
          <p:spPr bwMode="auto">
            <a:xfrm flipH="1">
              <a:off x="6788062" y="2148899"/>
              <a:ext cx="2877095" cy="120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r>
                <a:rPr lang="en-US" altLang="zh-CN" sz="2400" dirty="0" smtClean="0"/>
                <a:t>         </a:t>
              </a:r>
              <a:r>
                <a:rPr lang="en-US" altLang="zh-CN" sz="2400" b="1" dirty="0" smtClean="0"/>
                <a:t>E</a:t>
              </a:r>
              <a:r>
                <a:rPr lang="zh-CN" altLang="zh-CN" sz="2400" dirty="0"/>
                <a:t>（</a:t>
              </a:r>
              <a:r>
                <a:rPr lang="en-US" altLang="zh-CN" sz="2400" dirty="0"/>
                <a:t>entrepreneurship</a:t>
              </a:r>
              <a:r>
                <a:rPr lang="zh-CN" altLang="zh-CN" sz="2400" dirty="0" smtClean="0"/>
                <a:t>）</a:t>
              </a:r>
              <a:r>
                <a:rPr lang="zh-CN" altLang="zh-CN" sz="2400" b="1" dirty="0" smtClean="0"/>
                <a:t>企业家</a:t>
              </a:r>
              <a:r>
                <a:rPr lang="zh-CN" altLang="zh-CN" sz="2400" b="1" dirty="0"/>
                <a:t>精神</a:t>
              </a:r>
              <a:endParaRPr lang="zh-CN" altLang="en-US" sz="2400" b="1" dirty="0">
                <a:solidFill>
                  <a:schemeClr val="bg1"/>
                </a:solidFill>
                <a:latin typeface="Arial Rounded MT Bold" panose="020F07040305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p:cTn id="7" dur="350" fill="hold"/>
                                        <p:tgtEl>
                                          <p:spTgt spid="111"/>
                                        </p:tgtEl>
                                        <p:attrNameLst>
                                          <p:attrName>ppt_w</p:attrName>
                                        </p:attrNameLst>
                                      </p:cBhvr>
                                      <p:tavLst>
                                        <p:tav tm="0">
                                          <p:val>
                                            <p:fltVal val="0"/>
                                          </p:val>
                                        </p:tav>
                                        <p:tav tm="100000">
                                          <p:val>
                                            <p:strVal val="#ppt_w"/>
                                          </p:val>
                                        </p:tav>
                                      </p:tavLst>
                                    </p:anim>
                                    <p:anim calcmode="lin" valueType="num">
                                      <p:cBhvr>
                                        <p:cTn id="8" dur="350" fill="hold"/>
                                        <p:tgtEl>
                                          <p:spTgt spid="111"/>
                                        </p:tgtEl>
                                        <p:attrNameLst>
                                          <p:attrName>ppt_h</p:attrName>
                                        </p:attrNameLst>
                                      </p:cBhvr>
                                      <p:tavLst>
                                        <p:tav tm="0">
                                          <p:val>
                                            <p:fltVal val="0"/>
                                          </p:val>
                                        </p:tav>
                                        <p:tav tm="100000">
                                          <p:val>
                                            <p:strVal val="#ppt_h"/>
                                          </p:val>
                                        </p:tav>
                                      </p:tavLst>
                                    </p:anim>
                                    <p:animEffect transition="in" filter="fade">
                                      <p:cBhvr>
                                        <p:cTn id="9" dur="350"/>
                                        <p:tgtEl>
                                          <p:spTgt spid="111"/>
                                        </p:tgtEl>
                                      </p:cBhvr>
                                    </p:animEffect>
                                    <p:anim calcmode="lin" valueType="num">
                                      <p:cBhvr>
                                        <p:cTn id="10" dur="350" fill="hold"/>
                                        <p:tgtEl>
                                          <p:spTgt spid="111"/>
                                        </p:tgtEl>
                                        <p:attrNameLst>
                                          <p:attrName>ppt_x</p:attrName>
                                        </p:attrNameLst>
                                      </p:cBhvr>
                                      <p:tavLst>
                                        <p:tav tm="0">
                                          <p:val>
                                            <p:fltVal val="0.5"/>
                                          </p:val>
                                        </p:tav>
                                        <p:tav tm="100000">
                                          <p:val>
                                            <p:strVal val="#ppt_x"/>
                                          </p:val>
                                        </p:tav>
                                      </p:tavLst>
                                    </p:anim>
                                    <p:anim calcmode="lin" valueType="num">
                                      <p:cBhvr>
                                        <p:cTn id="11" dur="350" fill="hold"/>
                                        <p:tgtEl>
                                          <p:spTgt spid="111"/>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p:cTn id="15" dur="350" fill="hold"/>
                                        <p:tgtEl>
                                          <p:spTgt spid="108"/>
                                        </p:tgtEl>
                                        <p:attrNameLst>
                                          <p:attrName>ppt_w</p:attrName>
                                        </p:attrNameLst>
                                      </p:cBhvr>
                                      <p:tavLst>
                                        <p:tav tm="0">
                                          <p:val>
                                            <p:fltVal val="0"/>
                                          </p:val>
                                        </p:tav>
                                        <p:tav tm="100000">
                                          <p:val>
                                            <p:strVal val="#ppt_w"/>
                                          </p:val>
                                        </p:tav>
                                      </p:tavLst>
                                    </p:anim>
                                    <p:anim calcmode="lin" valueType="num">
                                      <p:cBhvr>
                                        <p:cTn id="16" dur="350" fill="hold"/>
                                        <p:tgtEl>
                                          <p:spTgt spid="108"/>
                                        </p:tgtEl>
                                        <p:attrNameLst>
                                          <p:attrName>ppt_h</p:attrName>
                                        </p:attrNameLst>
                                      </p:cBhvr>
                                      <p:tavLst>
                                        <p:tav tm="0">
                                          <p:val>
                                            <p:fltVal val="0"/>
                                          </p:val>
                                        </p:tav>
                                        <p:tav tm="100000">
                                          <p:val>
                                            <p:strVal val="#ppt_h"/>
                                          </p:val>
                                        </p:tav>
                                      </p:tavLst>
                                    </p:anim>
                                    <p:animEffect transition="in" filter="fade">
                                      <p:cBhvr>
                                        <p:cTn id="17" dur="350"/>
                                        <p:tgtEl>
                                          <p:spTgt spid="108"/>
                                        </p:tgtEl>
                                      </p:cBhvr>
                                    </p:animEffect>
                                    <p:anim calcmode="lin" valueType="num">
                                      <p:cBhvr>
                                        <p:cTn id="18" dur="350" fill="hold"/>
                                        <p:tgtEl>
                                          <p:spTgt spid="108"/>
                                        </p:tgtEl>
                                        <p:attrNameLst>
                                          <p:attrName>ppt_x</p:attrName>
                                        </p:attrNameLst>
                                      </p:cBhvr>
                                      <p:tavLst>
                                        <p:tav tm="0">
                                          <p:val>
                                            <p:fltVal val="0.5"/>
                                          </p:val>
                                        </p:tav>
                                        <p:tav tm="100000">
                                          <p:val>
                                            <p:strVal val="#ppt_x"/>
                                          </p:val>
                                        </p:tav>
                                      </p:tavLst>
                                    </p:anim>
                                    <p:anim calcmode="lin" valueType="num">
                                      <p:cBhvr>
                                        <p:cTn id="19" dur="350" fill="hold"/>
                                        <p:tgtEl>
                                          <p:spTgt spid="10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116"/>
                                        </p:tgtEl>
                                        <p:attrNameLst>
                                          <p:attrName>style.visibility</p:attrName>
                                        </p:attrNameLst>
                                      </p:cBhvr>
                                      <p:to>
                                        <p:strVal val="visible"/>
                                      </p:to>
                                    </p:set>
                                    <p:anim calcmode="lin" valueType="num">
                                      <p:cBhvr>
                                        <p:cTn id="23" dur="350" fill="hold"/>
                                        <p:tgtEl>
                                          <p:spTgt spid="116"/>
                                        </p:tgtEl>
                                        <p:attrNameLst>
                                          <p:attrName>ppt_w</p:attrName>
                                        </p:attrNameLst>
                                      </p:cBhvr>
                                      <p:tavLst>
                                        <p:tav tm="0">
                                          <p:val>
                                            <p:fltVal val="0"/>
                                          </p:val>
                                        </p:tav>
                                        <p:tav tm="100000">
                                          <p:val>
                                            <p:strVal val="#ppt_w"/>
                                          </p:val>
                                        </p:tav>
                                      </p:tavLst>
                                    </p:anim>
                                    <p:anim calcmode="lin" valueType="num">
                                      <p:cBhvr>
                                        <p:cTn id="24" dur="350" fill="hold"/>
                                        <p:tgtEl>
                                          <p:spTgt spid="116"/>
                                        </p:tgtEl>
                                        <p:attrNameLst>
                                          <p:attrName>ppt_h</p:attrName>
                                        </p:attrNameLst>
                                      </p:cBhvr>
                                      <p:tavLst>
                                        <p:tav tm="0">
                                          <p:val>
                                            <p:fltVal val="0"/>
                                          </p:val>
                                        </p:tav>
                                        <p:tav tm="100000">
                                          <p:val>
                                            <p:strVal val="#ppt_h"/>
                                          </p:val>
                                        </p:tav>
                                      </p:tavLst>
                                    </p:anim>
                                    <p:animEffect transition="in" filter="fade">
                                      <p:cBhvr>
                                        <p:cTn id="25" dur="350"/>
                                        <p:tgtEl>
                                          <p:spTgt spid="116"/>
                                        </p:tgtEl>
                                      </p:cBhvr>
                                    </p:animEffect>
                                    <p:anim calcmode="lin" valueType="num">
                                      <p:cBhvr>
                                        <p:cTn id="26" dur="350" fill="hold"/>
                                        <p:tgtEl>
                                          <p:spTgt spid="116"/>
                                        </p:tgtEl>
                                        <p:attrNameLst>
                                          <p:attrName>ppt_x</p:attrName>
                                        </p:attrNameLst>
                                      </p:cBhvr>
                                      <p:tavLst>
                                        <p:tav tm="0">
                                          <p:val>
                                            <p:fltVal val="0.5"/>
                                          </p:val>
                                        </p:tav>
                                        <p:tav tm="100000">
                                          <p:val>
                                            <p:strVal val="#ppt_x"/>
                                          </p:val>
                                        </p:tav>
                                      </p:tavLst>
                                    </p:anim>
                                    <p:anim calcmode="lin" valueType="num">
                                      <p:cBhvr>
                                        <p:cTn id="27" dur="350" fill="hold"/>
                                        <p:tgtEl>
                                          <p:spTgt spid="116"/>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p:cTn id="31" dur="350" fill="hold"/>
                                        <p:tgtEl>
                                          <p:spTgt spid="126"/>
                                        </p:tgtEl>
                                        <p:attrNameLst>
                                          <p:attrName>ppt_w</p:attrName>
                                        </p:attrNameLst>
                                      </p:cBhvr>
                                      <p:tavLst>
                                        <p:tav tm="0">
                                          <p:val>
                                            <p:fltVal val="0"/>
                                          </p:val>
                                        </p:tav>
                                        <p:tav tm="100000">
                                          <p:val>
                                            <p:strVal val="#ppt_w"/>
                                          </p:val>
                                        </p:tav>
                                      </p:tavLst>
                                    </p:anim>
                                    <p:anim calcmode="lin" valueType="num">
                                      <p:cBhvr>
                                        <p:cTn id="32" dur="350" fill="hold"/>
                                        <p:tgtEl>
                                          <p:spTgt spid="126"/>
                                        </p:tgtEl>
                                        <p:attrNameLst>
                                          <p:attrName>ppt_h</p:attrName>
                                        </p:attrNameLst>
                                      </p:cBhvr>
                                      <p:tavLst>
                                        <p:tav tm="0">
                                          <p:val>
                                            <p:fltVal val="0"/>
                                          </p:val>
                                        </p:tav>
                                        <p:tav tm="100000">
                                          <p:val>
                                            <p:strVal val="#ppt_h"/>
                                          </p:val>
                                        </p:tav>
                                      </p:tavLst>
                                    </p:anim>
                                    <p:animEffect transition="in" filter="fade">
                                      <p:cBhvr>
                                        <p:cTn id="33" dur="350"/>
                                        <p:tgtEl>
                                          <p:spTgt spid="126"/>
                                        </p:tgtEl>
                                      </p:cBhvr>
                                    </p:animEffect>
                                    <p:anim calcmode="lin" valueType="num">
                                      <p:cBhvr>
                                        <p:cTn id="34" dur="350" fill="hold"/>
                                        <p:tgtEl>
                                          <p:spTgt spid="126"/>
                                        </p:tgtEl>
                                        <p:attrNameLst>
                                          <p:attrName>ppt_x</p:attrName>
                                        </p:attrNameLst>
                                      </p:cBhvr>
                                      <p:tavLst>
                                        <p:tav tm="0">
                                          <p:val>
                                            <p:fltVal val="0.5"/>
                                          </p:val>
                                        </p:tav>
                                        <p:tav tm="100000">
                                          <p:val>
                                            <p:strVal val="#ppt_x"/>
                                          </p:val>
                                        </p:tav>
                                      </p:tavLst>
                                    </p:anim>
                                    <p:anim calcmode="lin" valueType="num">
                                      <p:cBhvr>
                                        <p:cTn id="35" dur="350" fill="hold"/>
                                        <p:tgtEl>
                                          <p:spTgt spid="126"/>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105"/>
                                        </p:tgtEl>
                                        <p:attrNameLst>
                                          <p:attrName>style.visibility</p:attrName>
                                        </p:attrNameLst>
                                      </p:cBhvr>
                                      <p:to>
                                        <p:strVal val="visible"/>
                                      </p:to>
                                    </p:set>
                                    <p:anim calcmode="lin" valueType="num">
                                      <p:cBhvr>
                                        <p:cTn id="39" dur="350" fill="hold"/>
                                        <p:tgtEl>
                                          <p:spTgt spid="105"/>
                                        </p:tgtEl>
                                        <p:attrNameLst>
                                          <p:attrName>ppt_w</p:attrName>
                                        </p:attrNameLst>
                                      </p:cBhvr>
                                      <p:tavLst>
                                        <p:tav tm="0">
                                          <p:val>
                                            <p:fltVal val="0"/>
                                          </p:val>
                                        </p:tav>
                                        <p:tav tm="100000">
                                          <p:val>
                                            <p:strVal val="#ppt_w"/>
                                          </p:val>
                                        </p:tav>
                                      </p:tavLst>
                                    </p:anim>
                                    <p:anim calcmode="lin" valueType="num">
                                      <p:cBhvr>
                                        <p:cTn id="40" dur="350" fill="hold"/>
                                        <p:tgtEl>
                                          <p:spTgt spid="105"/>
                                        </p:tgtEl>
                                        <p:attrNameLst>
                                          <p:attrName>ppt_h</p:attrName>
                                        </p:attrNameLst>
                                      </p:cBhvr>
                                      <p:tavLst>
                                        <p:tav tm="0">
                                          <p:val>
                                            <p:fltVal val="0"/>
                                          </p:val>
                                        </p:tav>
                                        <p:tav tm="100000">
                                          <p:val>
                                            <p:strVal val="#ppt_h"/>
                                          </p:val>
                                        </p:tav>
                                      </p:tavLst>
                                    </p:anim>
                                    <p:animEffect transition="in" filter="fade">
                                      <p:cBhvr>
                                        <p:cTn id="41" dur="350"/>
                                        <p:tgtEl>
                                          <p:spTgt spid="105"/>
                                        </p:tgtEl>
                                      </p:cBhvr>
                                    </p:animEffect>
                                    <p:anim calcmode="lin" valueType="num">
                                      <p:cBhvr>
                                        <p:cTn id="42" dur="350" fill="hold"/>
                                        <p:tgtEl>
                                          <p:spTgt spid="105"/>
                                        </p:tgtEl>
                                        <p:attrNameLst>
                                          <p:attrName>ppt_x</p:attrName>
                                        </p:attrNameLst>
                                      </p:cBhvr>
                                      <p:tavLst>
                                        <p:tav tm="0">
                                          <p:val>
                                            <p:fltVal val="0.5"/>
                                          </p:val>
                                        </p:tav>
                                        <p:tav tm="100000">
                                          <p:val>
                                            <p:strVal val="#ppt_x"/>
                                          </p:val>
                                        </p:tav>
                                      </p:tavLst>
                                    </p:anim>
                                    <p:anim calcmode="lin" valueType="num">
                                      <p:cBhvr>
                                        <p:cTn id="43" dur="350" fill="hold"/>
                                        <p:tgtEl>
                                          <p:spTgt spid="105"/>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350" fill="hold"/>
                                        <p:tgtEl>
                                          <p:spTgt spid="121"/>
                                        </p:tgtEl>
                                        <p:attrNameLst>
                                          <p:attrName>ppt_w</p:attrName>
                                        </p:attrNameLst>
                                      </p:cBhvr>
                                      <p:tavLst>
                                        <p:tav tm="0">
                                          <p:val>
                                            <p:fltVal val="0"/>
                                          </p:val>
                                        </p:tav>
                                        <p:tav tm="100000">
                                          <p:val>
                                            <p:strVal val="#ppt_w"/>
                                          </p:val>
                                        </p:tav>
                                      </p:tavLst>
                                    </p:anim>
                                    <p:anim calcmode="lin" valueType="num">
                                      <p:cBhvr>
                                        <p:cTn id="48" dur="350" fill="hold"/>
                                        <p:tgtEl>
                                          <p:spTgt spid="121"/>
                                        </p:tgtEl>
                                        <p:attrNameLst>
                                          <p:attrName>ppt_h</p:attrName>
                                        </p:attrNameLst>
                                      </p:cBhvr>
                                      <p:tavLst>
                                        <p:tav tm="0">
                                          <p:val>
                                            <p:fltVal val="0"/>
                                          </p:val>
                                        </p:tav>
                                        <p:tav tm="100000">
                                          <p:val>
                                            <p:strVal val="#ppt_h"/>
                                          </p:val>
                                        </p:tav>
                                      </p:tavLst>
                                    </p:anim>
                                    <p:animEffect transition="in" filter="fade">
                                      <p:cBhvr>
                                        <p:cTn id="49" dur="350"/>
                                        <p:tgtEl>
                                          <p:spTgt spid="121"/>
                                        </p:tgtEl>
                                      </p:cBhvr>
                                    </p:animEffect>
                                    <p:anim calcmode="lin" valueType="num">
                                      <p:cBhvr>
                                        <p:cTn id="50" dur="350" fill="hold"/>
                                        <p:tgtEl>
                                          <p:spTgt spid="121"/>
                                        </p:tgtEl>
                                        <p:attrNameLst>
                                          <p:attrName>ppt_x</p:attrName>
                                        </p:attrNameLst>
                                      </p:cBhvr>
                                      <p:tavLst>
                                        <p:tav tm="0">
                                          <p:val>
                                            <p:fltVal val="0.5"/>
                                          </p:val>
                                        </p:tav>
                                        <p:tav tm="100000">
                                          <p:val>
                                            <p:strVal val="#ppt_x"/>
                                          </p:val>
                                        </p:tav>
                                      </p:tavLst>
                                    </p:anim>
                                    <p:anim calcmode="lin" valueType="num">
                                      <p:cBhvr>
                                        <p:cTn id="51" dur="350" fill="hold"/>
                                        <p:tgtEl>
                                          <p:spTgt spid="121"/>
                                        </p:tgtEl>
                                        <p:attrNameLst>
                                          <p:attrName>ppt_y</p:attrName>
                                        </p:attrNameLst>
                                      </p:cBhvr>
                                      <p:tavLst>
                                        <p:tav tm="0">
                                          <p:val>
                                            <p:fltVal val="0.5"/>
                                          </p:val>
                                        </p:tav>
                                        <p:tav tm="100000">
                                          <p:val>
                                            <p:strVal val="#ppt_y"/>
                                          </p:val>
                                        </p:tav>
                                      </p:tavLst>
                                    </p:anim>
                                  </p:childTnLst>
                                </p:cTn>
                              </p:par>
                            </p:childTnLst>
                          </p:cTn>
                        </p:par>
                        <p:par>
                          <p:cTn id="52" fill="hold">
                            <p:stCondLst>
                              <p:cond delay="3000"/>
                            </p:stCondLst>
                            <p:childTnLst>
                              <p:par>
                                <p:cTn id="53" presetID="53" presetClass="entr" presetSubtype="528" fill="hold" nodeType="afterEffect">
                                  <p:stCondLst>
                                    <p:cond delay="0"/>
                                  </p:stCondLst>
                                  <p:childTnLst>
                                    <p:set>
                                      <p:cBhvr>
                                        <p:cTn id="54" dur="1" fill="hold">
                                          <p:stCondLst>
                                            <p:cond delay="0"/>
                                          </p:stCondLst>
                                        </p:cTn>
                                        <p:tgtEl>
                                          <p:spTgt spid="132"/>
                                        </p:tgtEl>
                                        <p:attrNameLst>
                                          <p:attrName>style.visibility</p:attrName>
                                        </p:attrNameLst>
                                      </p:cBhvr>
                                      <p:to>
                                        <p:strVal val="visible"/>
                                      </p:to>
                                    </p:set>
                                    <p:anim calcmode="lin" valueType="num">
                                      <p:cBhvr>
                                        <p:cTn id="55" dur="350" fill="hold"/>
                                        <p:tgtEl>
                                          <p:spTgt spid="132"/>
                                        </p:tgtEl>
                                        <p:attrNameLst>
                                          <p:attrName>ppt_w</p:attrName>
                                        </p:attrNameLst>
                                      </p:cBhvr>
                                      <p:tavLst>
                                        <p:tav tm="0">
                                          <p:val>
                                            <p:fltVal val="0"/>
                                          </p:val>
                                        </p:tav>
                                        <p:tav tm="100000">
                                          <p:val>
                                            <p:strVal val="#ppt_w"/>
                                          </p:val>
                                        </p:tav>
                                      </p:tavLst>
                                    </p:anim>
                                    <p:anim calcmode="lin" valueType="num">
                                      <p:cBhvr>
                                        <p:cTn id="56" dur="350" fill="hold"/>
                                        <p:tgtEl>
                                          <p:spTgt spid="132"/>
                                        </p:tgtEl>
                                        <p:attrNameLst>
                                          <p:attrName>ppt_h</p:attrName>
                                        </p:attrNameLst>
                                      </p:cBhvr>
                                      <p:tavLst>
                                        <p:tav tm="0">
                                          <p:val>
                                            <p:fltVal val="0"/>
                                          </p:val>
                                        </p:tav>
                                        <p:tav tm="100000">
                                          <p:val>
                                            <p:strVal val="#ppt_h"/>
                                          </p:val>
                                        </p:tav>
                                      </p:tavLst>
                                    </p:anim>
                                    <p:animEffect transition="in" filter="fade">
                                      <p:cBhvr>
                                        <p:cTn id="57" dur="350"/>
                                        <p:tgtEl>
                                          <p:spTgt spid="132"/>
                                        </p:tgtEl>
                                      </p:cBhvr>
                                    </p:animEffect>
                                    <p:anim calcmode="lin" valueType="num">
                                      <p:cBhvr>
                                        <p:cTn id="58" dur="350" fill="hold"/>
                                        <p:tgtEl>
                                          <p:spTgt spid="132"/>
                                        </p:tgtEl>
                                        <p:attrNameLst>
                                          <p:attrName>ppt_x</p:attrName>
                                        </p:attrNameLst>
                                      </p:cBhvr>
                                      <p:tavLst>
                                        <p:tav tm="0">
                                          <p:val>
                                            <p:fltVal val="0.5"/>
                                          </p:val>
                                        </p:tav>
                                        <p:tav tm="100000">
                                          <p:val>
                                            <p:strVal val="#ppt_x"/>
                                          </p:val>
                                        </p:tav>
                                      </p:tavLst>
                                    </p:anim>
                                    <p:anim calcmode="lin" valueType="num">
                                      <p:cBhvr>
                                        <p:cTn id="59" dur="350" fill="hold"/>
                                        <p:tgtEl>
                                          <p:spTgt spid="132"/>
                                        </p:tgtEl>
                                        <p:attrNameLst>
                                          <p:attrName>ppt_y</p:attrName>
                                        </p:attrNameLst>
                                      </p:cBhvr>
                                      <p:tavLst>
                                        <p:tav tm="0">
                                          <p:val>
                                            <p:fltVal val="0.5"/>
                                          </p:val>
                                        </p:tav>
                                        <p:tav tm="100000">
                                          <p:val>
                                            <p:strVal val="#ppt_y"/>
                                          </p:val>
                                        </p:tav>
                                      </p:tavLst>
                                    </p:anim>
                                  </p:childTnLst>
                                </p:cTn>
                              </p:par>
                            </p:childTnLst>
                          </p:cTn>
                        </p:par>
                        <p:par>
                          <p:cTn id="60" fill="hold">
                            <p:stCondLst>
                              <p:cond delay="3500"/>
                            </p:stCondLst>
                            <p:childTnLst>
                              <p:par>
                                <p:cTn id="61" presetID="42" presetClass="entr" presetSubtype="0" fill="hold" grpId="0" nodeType="afterEffect">
                                  <p:stCondLst>
                                    <p:cond delay="0"/>
                                  </p:stCondLst>
                                  <p:childTnLst>
                                    <p:set>
                                      <p:cBhvr>
                                        <p:cTn id="62" dur="1" fill="hold">
                                          <p:stCondLst>
                                            <p:cond delay="0"/>
                                          </p:stCondLst>
                                        </p:cTn>
                                        <p:tgtEl>
                                          <p:spTgt spid="131"/>
                                        </p:tgtEl>
                                        <p:attrNameLst>
                                          <p:attrName>style.visibility</p:attrName>
                                        </p:attrNameLst>
                                      </p:cBhvr>
                                      <p:to>
                                        <p:strVal val="visible"/>
                                      </p:to>
                                    </p:set>
                                    <p:animEffect transition="in" filter="fade">
                                      <p:cBhvr>
                                        <p:cTn id="63" dur="1000"/>
                                        <p:tgtEl>
                                          <p:spTgt spid="131"/>
                                        </p:tgtEl>
                                      </p:cBhvr>
                                    </p:animEffect>
                                    <p:anim calcmode="lin" valueType="num">
                                      <p:cBhvr>
                                        <p:cTn id="64" dur="1000" fill="hold"/>
                                        <p:tgtEl>
                                          <p:spTgt spid="131"/>
                                        </p:tgtEl>
                                        <p:attrNameLst>
                                          <p:attrName>ppt_x</p:attrName>
                                        </p:attrNameLst>
                                      </p:cBhvr>
                                      <p:tavLst>
                                        <p:tav tm="0">
                                          <p:val>
                                            <p:strVal val="#ppt_x"/>
                                          </p:val>
                                        </p:tav>
                                        <p:tav tm="100000">
                                          <p:val>
                                            <p:strVal val="#ppt_x"/>
                                          </p:val>
                                        </p:tav>
                                      </p:tavLst>
                                    </p:anim>
                                    <p:anim calcmode="lin" valueType="num">
                                      <p:cBhvr>
                                        <p:cTn id="65"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1212969" y="4999678"/>
            <a:ext cx="2408984" cy="1035109"/>
          </a:xfrm>
          <a:custGeom>
            <a:avLst/>
            <a:gdLst>
              <a:gd name="T0" fmla="*/ 465 w 641"/>
              <a:gd name="T1" fmla="*/ 0 h 284"/>
              <a:gd name="T2" fmla="*/ 641 w 641"/>
              <a:gd name="T3" fmla="*/ 284 h 284"/>
              <a:gd name="T4" fmla="*/ 4 w 641"/>
              <a:gd name="T5" fmla="*/ 284 h 284"/>
              <a:gd name="T6" fmla="*/ 37 w 641"/>
              <a:gd name="T7" fmla="*/ 70 h 284"/>
              <a:gd name="T8" fmla="*/ 0 w 641"/>
              <a:gd name="T9" fmla="*/ 0 h 284"/>
              <a:gd name="T10" fmla="*/ 465 w 641"/>
              <a:gd name="T11" fmla="*/ 0 h 284"/>
              <a:gd name="connsiteX0" fmla="*/ 7175 w 10000"/>
              <a:gd name="connsiteY0" fmla="*/ 23 h 10000"/>
              <a:gd name="connsiteX1" fmla="*/ 10000 w 10000"/>
              <a:gd name="connsiteY1" fmla="*/ 10000 h 10000"/>
              <a:gd name="connsiteX2" fmla="*/ 62 w 10000"/>
              <a:gd name="connsiteY2" fmla="*/ 10000 h 10000"/>
              <a:gd name="connsiteX3" fmla="*/ 577 w 10000"/>
              <a:gd name="connsiteY3" fmla="*/ 2465 h 10000"/>
              <a:gd name="connsiteX4" fmla="*/ 0 w 10000"/>
              <a:gd name="connsiteY4" fmla="*/ 0 h 10000"/>
              <a:gd name="connsiteX5" fmla="*/ 7175 w 10000"/>
              <a:gd name="connsiteY5" fmla="*/ 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175" y="23"/>
                </a:moveTo>
                <a:cubicBezTo>
                  <a:pt x="7893" y="4777"/>
                  <a:pt x="9563" y="7641"/>
                  <a:pt x="10000" y="10000"/>
                </a:cubicBezTo>
                <a:lnTo>
                  <a:pt x="62" y="10000"/>
                </a:lnTo>
                <a:cubicBezTo>
                  <a:pt x="359" y="7535"/>
                  <a:pt x="983" y="5317"/>
                  <a:pt x="577" y="2465"/>
                </a:cubicBezTo>
                <a:cubicBezTo>
                  <a:pt x="437" y="1408"/>
                  <a:pt x="234" y="599"/>
                  <a:pt x="0" y="0"/>
                </a:cubicBezTo>
                <a:lnTo>
                  <a:pt x="7175" y="23"/>
                </a:lnTo>
                <a:close/>
              </a:path>
            </a:pathLst>
          </a:custGeom>
          <a:solidFill>
            <a:srgbClr val="008AF2"/>
          </a:solidFill>
          <a:ln>
            <a:noFill/>
          </a:ln>
        </p:spPr>
        <p:txBody>
          <a:bodyPr vert="horz" wrap="square" lIns="91440" tIns="45720" rIns="91440" bIns="45720" numCol="1" anchor="t" anchorCtr="0" compatLnSpc="1"/>
          <a:lstStyle/>
          <a:p>
            <a:endParaRPr lang="en-US"/>
          </a:p>
        </p:txBody>
      </p:sp>
      <p:sp>
        <p:nvSpPr>
          <p:cNvPr id="3" name="Freeform 6"/>
          <p:cNvSpPr/>
          <p:nvPr/>
        </p:nvSpPr>
        <p:spPr bwMode="auto">
          <a:xfrm>
            <a:off x="627483" y="1757354"/>
            <a:ext cx="2642162" cy="1240925"/>
          </a:xfrm>
          <a:custGeom>
            <a:avLst/>
            <a:gdLst>
              <a:gd name="T0" fmla="*/ 0 w 751"/>
              <a:gd name="T1" fmla="*/ 353 h 353"/>
              <a:gd name="T2" fmla="*/ 57 w 751"/>
              <a:gd name="T3" fmla="*/ 201 h 353"/>
              <a:gd name="T4" fmla="*/ 680 w 751"/>
              <a:gd name="T5" fmla="*/ 150 h 353"/>
              <a:gd name="T6" fmla="*/ 751 w 751"/>
              <a:gd name="T7" fmla="*/ 353 h 353"/>
              <a:gd name="T8" fmla="*/ 0 w 751"/>
              <a:gd name="T9" fmla="*/ 353 h 353"/>
            </a:gdLst>
            <a:ahLst/>
            <a:cxnLst>
              <a:cxn ang="0">
                <a:pos x="T0" y="T1"/>
              </a:cxn>
              <a:cxn ang="0">
                <a:pos x="T2" y="T3"/>
              </a:cxn>
              <a:cxn ang="0">
                <a:pos x="T4" y="T5"/>
              </a:cxn>
              <a:cxn ang="0">
                <a:pos x="T6" y="T7"/>
              </a:cxn>
              <a:cxn ang="0">
                <a:pos x="T8" y="T9"/>
              </a:cxn>
            </a:cxnLst>
            <a:rect l="0" t="0" r="r" b="b"/>
            <a:pathLst>
              <a:path w="751" h="353">
                <a:moveTo>
                  <a:pt x="0" y="353"/>
                </a:moveTo>
                <a:cubicBezTo>
                  <a:pt x="14" y="313"/>
                  <a:pt x="20" y="305"/>
                  <a:pt x="57" y="201"/>
                </a:cubicBezTo>
                <a:cubicBezTo>
                  <a:pt x="126" y="10"/>
                  <a:pt x="558" y="0"/>
                  <a:pt x="680" y="150"/>
                </a:cubicBezTo>
                <a:cubicBezTo>
                  <a:pt x="730" y="213"/>
                  <a:pt x="751" y="284"/>
                  <a:pt x="751" y="353"/>
                </a:cubicBezTo>
                <a:lnTo>
                  <a:pt x="0" y="353"/>
                </a:lnTo>
                <a:close/>
              </a:path>
            </a:pathLst>
          </a:custGeom>
          <a:solidFill>
            <a:srgbClr val="1C76CE"/>
          </a:solidFill>
          <a:ln>
            <a:noFill/>
          </a:ln>
        </p:spPr>
        <p:txBody>
          <a:bodyPr vert="horz" wrap="square" lIns="91440" tIns="45720" rIns="91440" bIns="45720" numCol="1" anchor="t" anchorCtr="0" compatLnSpc="1"/>
          <a:lstStyle/>
          <a:p>
            <a:endParaRPr lang="en-US"/>
          </a:p>
        </p:txBody>
      </p:sp>
      <p:sp>
        <p:nvSpPr>
          <p:cNvPr id="4" name="Freeform 7"/>
          <p:cNvSpPr/>
          <p:nvPr/>
        </p:nvSpPr>
        <p:spPr bwMode="auto">
          <a:xfrm>
            <a:off x="309585" y="2998279"/>
            <a:ext cx="2960060" cy="1011986"/>
          </a:xfrm>
          <a:custGeom>
            <a:avLst/>
            <a:gdLst>
              <a:gd name="T0" fmla="*/ 77 w 839"/>
              <a:gd name="T1" fmla="*/ 287 h 287"/>
              <a:gd name="T2" fmla="*/ 71 w 839"/>
              <a:gd name="T3" fmla="*/ 275 h 287"/>
              <a:gd name="T4" fmla="*/ 42 w 839"/>
              <a:gd name="T5" fmla="*/ 261 h 287"/>
              <a:gd name="T6" fmla="*/ 13 w 839"/>
              <a:gd name="T7" fmla="*/ 219 h 287"/>
              <a:gd name="T8" fmla="*/ 51 w 839"/>
              <a:gd name="T9" fmla="*/ 165 h 287"/>
              <a:gd name="T10" fmla="*/ 102 w 839"/>
              <a:gd name="T11" fmla="*/ 86 h 287"/>
              <a:gd name="T12" fmla="*/ 78 w 839"/>
              <a:gd name="T13" fmla="*/ 31 h 287"/>
              <a:gd name="T14" fmla="*/ 88 w 839"/>
              <a:gd name="T15" fmla="*/ 0 h 287"/>
              <a:gd name="T16" fmla="*/ 839 w 839"/>
              <a:gd name="T17" fmla="*/ 0 h 287"/>
              <a:gd name="T18" fmla="*/ 779 w 839"/>
              <a:gd name="T19" fmla="*/ 199 h 287"/>
              <a:gd name="T20" fmla="*/ 737 w 839"/>
              <a:gd name="T21" fmla="*/ 287 h 287"/>
              <a:gd name="T22" fmla="*/ 77 w 839"/>
              <a:gd name="T23"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9" h="287">
                <a:moveTo>
                  <a:pt x="77" y="287"/>
                </a:moveTo>
                <a:cubicBezTo>
                  <a:pt x="76" y="283"/>
                  <a:pt x="74" y="279"/>
                  <a:pt x="71" y="275"/>
                </a:cubicBezTo>
                <a:cubicBezTo>
                  <a:pt x="63" y="266"/>
                  <a:pt x="55" y="265"/>
                  <a:pt x="42" y="261"/>
                </a:cubicBezTo>
                <a:cubicBezTo>
                  <a:pt x="18" y="253"/>
                  <a:pt x="0" y="244"/>
                  <a:pt x="13" y="219"/>
                </a:cubicBezTo>
                <a:cubicBezTo>
                  <a:pt x="24" y="197"/>
                  <a:pt x="26" y="198"/>
                  <a:pt x="51" y="165"/>
                </a:cubicBezTo>
                <a:cubicBezTo>
                  <a:pt x="77" y="129"/>
                  <a:pt x="102" y="96"/>
                  <a:pt x="102" y="86"/>
                </a:cubicBezTo>
                <a:cubicBezTo>
                  <a:pt x="102" y="60"/>
                  <a:pt x="69" y="60"/>
                  <a:pt x="78" y="31"/>
                </a:cubicBezTo>
                <a:cubicBezTo>
                  <a:pt x="82" y="18"/>
                  <a:pt x="85" y="9"/>
                  <a:pt x="88" y="0"/>
                </a:cubicBezTo>
                <a:cubicBezTo>
                  <a:pt x="839" y="0"/>
                  <a:pt x="839" y="0"/>
                  <a:pt x="839" y="0"/>
                </a:cubicBezTo>
                <a:cubicBezTo>
                  <a:pt x="839" y="74"/>
                  <a:pt x="815" y="145"/>
                  <a:pt x="779" y="199"/>
                </a:cubicBezTo>
                <a:cubicBezTo>
                  <a:pt x="764" y="222"/>
                  <a:pt x="749" y="248"/>
                  <a:pt x="737" y="287"/>
                </a:cubicBezTo>
                <a:lnTo>
                  <a:pt x="77" y="287"/>
                </a:lnTo>
                <a:close/>
              </a:path>
            </a:pathLst>
          </a:custGeom>
          <a:solidFill>
            <a:srgbClr val="008AF2"/>
          </a:solidFill>
          <a:ln>
            <a:noFill/>
          </a:ln>
        </p:spPr>
        <p:txBody>
          <a:bodyPr vert="horz" wrap="square" lIns="91440" tIns="45720" rIns="91440" bIns="45720" numCol="1" anchor="t" anchorCtr="0" compatLnSpc="1"/>
          <a:lstStyle/>
          <a:p>
            <a:endParaRPr lang="en-US"/>
          </a:p>
        </p:txBody>
      </p:sp>
      <p:sp>
        <p:nvSpPr>
          <p:cNvPr id="5" name="Freeform 8"/>
          <p:cNvSpPr/>
          <p:nvPr/>
        </p:nvSpPr>
        <p:spPr bwMode="auto">
          <a:xfrm>
            <a:off x="397116" y="3945022"/>
            <a:ext cx="2546937" cy="1065140"/>
          </a:xfrm>
          <a:custGeom>
            <a:avLst/>
            <a:gdLst>
              <a:gd name="T0" fmla="*/ 666 w 686"/>
              <a:gd name="T1" fmla="*/ 99 h 287"/>
              <a:gd name="T2" fmla="*/ 686 w 686"/>
              <a:gd name="T3" fmla="*/ 287 h 287"/>
              <a:gd name="T4" fmla="*/ 221 w 686"/>
              <a:gd name="T5" fmla="*/ 287 h 287"/>
              <a:gd name="T6" fmla="*/ 53 w 686"/>
              <a:gd name="T7" fmla="*/ 222 h 287"/>
              <a:gd name="T8" fmla="*/ 15 w 686"/>
              <a:gd name="T9" fmla="*/ 184 h 287"/>
              <a:gd name="T10" fmla="*/ 25 w 686"/>
              <a:gd name="T11" fmla="*/ 130 h 287"/>
              <a:gd name="T12" fmla="*/ 15 w 686"/>
              <a:gd name="T13" fmla="*/ 94 h 287"/>
              <a:gd name="T14" fmla="*/ 20 w 686"/>
              <a:gd name="T15" fmla="*/ 75 h 287"/>
              <a:gd name="T16" fmla="*/ 8 w 686"/>
              <a:gd name="T17" fmla="*/ 64 h 287"/>
              <a:gd name="T18" fmla="*/ 14 w 686"/>
              <a:gd name="T19" fmla="*/ 35 h 287"/>
              <a:gd name="T20" fmla="*/ 25 w 686"/>
              <a:gd name="T21" fmla="*/ 0 h 287"/>
              <a:gd name="T22" fmla="*/ 685 w 686"/>
              <a:gd name="T23" fmla="*/ 0 h 287"/>
              <a:gd name="T24" fmla="*/ 666 w 686"/>
              <a:gd name="T25" fmla="*/ 9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6" h="287">
                <a:moveTo>
                  <a:pt x="666" y="99"/>
                </a:moveTo>
                <a:cubicBezTo>
                  <a:pt x="658" y="172"/>
                  <a:pt x="668" y="233"/>
                  <a:pt x="686" y="287"/>
                </a:cubicBezTo>
                <a:cubicBezTo>
                  <a:pt x="221" y="287"/>
                  <a:pt x="221" y="287"/>
                  <a:pt x="221" y="287"/>
                </a:cubicBezTo>
                <a:cubicBezTo>
                  <a:pt x="167" y="221"/>
                  <a:pt x="86" y="228"/>
                  <a:pt x="53" y="222"/>
                </a:cubicBezTo>
                <a:cubicBezTo>
                  <a:pt x="26" y="217"/>
                  <a:pt x="16" y="192"/>
                  <a:pt x="15" y="184"/>
                </a:cubicBezTo>
                <a:cubicBezTo>
                  <a:pt x="12" y="171"/>
                  <a:pt x="12" y="151"/>
                  <a:pt x="25" y="130"/>
                </a:cubicBezTo>
                <a:cubicBezTo>
                  <a:pt x="37" y="108"/>
                  <a:pt x="22" y="109"/>
                  <a:pt x="15" y="94"/>
                </a:cubicBezTo>
                <a:cubicBezTo>
                  <a:pt x="11" y="87"/>
                  <a:pt x="18" y="76"/>
                  <a:pt x="20" y="75"/>
                </a:cubicBezTo>
                <a:cubicBezTo>
                  <a:pt x="24" y="73"/>
                  <a:pt x="16" y="73"/>
                  <a:pt x="8" y="64"/>
                </a:cubicBezTo>
                <a:cubicBezTo>
                  <a:pt x="0" y="54"/>
                  <a:pt x="8" y="45"/>
                  <a:pt x="14" y="35"/>
                </a:cubicBezTo>
                <a:cubicBezTo>
                  <a:pt x="19" y="27"/>
                  <a:pt x="28" y="14"/>
                  <a:pt x="25" y="0"/>
                </a:cubicBezTo>
                <a:cubicBezTo>
                  <a:pt x="685" y="0"/>
                  <a:pt x="685" y="0"/>
                  <a:pt x="685" y="0"/>
                </a:cubicBezTo>
                <a:cubicBezTo>
                  <a:pt x="677" y="27"/>
                  <a:pt x="670" y="59"/>
                  <a:pt x="666" y="99"/>
                </a:cubicBezTo>
                <a:close/>
              </a:path>
            </a:pathLst>
          </a:custGeom>
          <a:solidFill>
            <a:srgbClr val="1C76CE"/>
          </a:solidFill>
          <a:ln>
            <a:noFill/>
          </a:ln>
        </p:spPr>
        <p:txBody>
          <a:bodyPr vert="horz" wrap="square" lIns="91440" tIns="45720" rIns="91440" bIns="45720" numCol="1" anchor="t" anchorCtr="0" compatLnSpc="1"/>
          <a:lstStyle/>
          <a:p>
            <a:endParaRPr lang="en-US"/>
          </a:p>
        </p:txBody>
      </p:sp>
      <p:grpSp>
        <p:nvGrpSpPr>
          <p:cNvPr id="6" name="Group 9"/>
          <p:cNvGrpSpPr/>
          <p:nvPr/>
        </p:nvGrpSpPr>
        <p:grpSpPr>
          <a:xfrm>
            <a:off x="1829518" y="3373201"/>
            <a:ext cx="424283" cy="449241"/>
            <a:chOff x="3659074" y="3351023"/>
            <a:chExt cx="424283" cy="449241"/>
          </a:xfrm>
          <a:solidFill>
            <a:schemeClr val="bg1"/>
          </a:solidFill>
        </p:grpSpPr>
        <p:sp>
          <p:nvSpPr>
            <p:cNvPr id="7" name="Freeform 47"/>
            <p:cNvSpPr/>
            <p:nvPr/>
          </p:nvSpPr>
          <p:spPr bwMode="auto">
            <a:xfrm>
              <a:off x="3659074" y="3518240"/>
              <a:ext cx="199662" cy="282024"/>
            </a:xfrm>
            <a:custGeom>
              <a:avLst/>
              <a:gdLst>
                <a:gd name="T0" fmla="*/ 43 w 60"/>
                <a:gd name="T1" fmla="*/ 49 h 85"/>
                <a:gd name="T2" fmla="*/ 44 w 60"/>
                <a:gd name="T3" fmla="*/ 40 h 85"/>
                <a:gd name="T4" fmla="*/ 32 w 60"/>
                <a:gd name="T5" fmla="*/ 4 h 85"/>
                <a:gd name="T6" fmla="*/ 26 w 60"/>
                <a:gd name="T7" fmla="*/ 2 h 85"/>
                <a:gd name="T8" fmla="*/ 12 w 60"/>
                <a:gd name="T9" fmla="*/ 7 h 85"/>
                <a:gd name="T10" fmla="*/ 4 w 60"/>
                <a:gd name="T11" fmla="*/ 22 h 85"/>
                <a:gd name="T12" fmla="*/ 9 w 60"/>
                <a:gd name="T13" fmla="*/ 37 h 85"/>
                <a:gd name="T14" fmla="*/ 25 w 60"/>
                <a:gd name="T15" fmla="*/ 46 h 85"/>
                <a:gd name="T16" fmla="*/ 31 w 60"/>
                <a:gd name="T17" fmla="*/ 52 h 85"/>
                <a:gd name="T18" fmla="*/ 41 w 60"/>
                <a:gd name="T19" fmla="*/ 80 h 85"/>
                <a:gd name="T20" fmla="*/ 46 w 60"/>
                <a:gd name="T21" fmla="*/ 83 h 85"/>
                <a:gd name="T22" fmla="*/ 49 w 60"/>
                <a:gd name="T23" fmla="*/ 70 h 85"/>
                <a:gd name="T24" fmla="*/ 43 w 60"/>
                <a:gd name="T25" fmla="*/ 4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85">
                  <a:moveTo>
                    <a:pt x="43" y="49"/>
                  </a:moveTo>
                  <a:cubicBezTo>
                    <a:pt x="43" y="49"/>
                    <a:pt x="45" y="43"/>
                    <a:pt x="44" y="40"/>
                  </a:cubicBezTo>
                  <a:cubicBezTo>
                    <a:pt x="32" y="4"/>
                    <a:pt x="32" y="4"/>
                    <a:pt x="32" y="4"/>
                  </a:cubicBezTo>
                  <a:cubicBezTo>
                    <a:pt x="32" y="4"/>
                    <a:pt x="31" y="0"/>
                    <a:pt x="26" y="2"/>
                  </a:cubicBezTo>
                  <a:cubicBezTo>
                    <a:pt x="12" y="7"/>
                    <a:pt x="12" y="7"/>
                    <a:pt x="12" y="7"/>
                  </a:cubicBezTo>
                  <a:cubicBezTo>
                    <a:pt x="12" y="7"/>
                    <a:pt x="0" y="11"/>
                    <a:pt x="4" y="22"/>
                  </a:cubicBezTo>
                  <a:cubicBezTo>
                    <a:pt x="9" y="37"/>
                    <a:pt x="9" y="37"/>
                    <a:pt x="9" y="37"/>
                  </a:cubicBezTo>
                  <a:cubicBezTo>
                    <a:pt x="9" y="37"/>
                    <a:pt x="14" y="50"/>
                    <a:pt x="25" y="46"/>
                  </a:cubicBezTo>
                  <a:cubicBezTo>
                    <a:pt x="25" y="46"/>
                    <a:pt x="29" y="45"/>
                    <a:pt x="31" y="52"/>
                  </a:cubicBezTo>
                  <a:cubicBezTo>
                    <a:pt x="41" y="80"/>
                    <a:pt x="41" y="80"/>
                    <a:pt x="41" y="80"/>
                  </a:cubicBezTo>
                  <a:cubicBezTo>
                    <a:pt x="41" y="80"/>
                    <a:pt x="41" y="85"/>
                    <a:pt x="46" y="83"/>
                  </a:cubicBezTo>
                  <a:cubicBezTo>
                    <a:pt x="46" y="83"/>
                    <a:pt x="60" y="81"/>
                    <a:pt x="49" y="70"/>
                  </a:cubicBezTo>
                  <a:cubicBezTo>
                    <a:pt x="52" y="63"/>
                    <a:pt x="43" y="58"/>
                    <a:pt x="4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48"/>
            <p:cNvSpPr/>
            <p:nvPr/>
          </p:nvSpPr>
          <p:spPr bwMode="auto">
            <a:xfrm>
              <a:off x="3768888" y="3351023"/>
              <a:ext cx="272041" cy="316965"/>
            </a:xfrm>
            <a:custGeom>
              <a:avLst/>
              <a:gdLst>
                <a:gd name="T0" fmla="*/ 70 w 82"/>
                <a:gd name="T1" fmla="*/ 58 h 95"/>
                <a:gd name="T2" fmla="*/ 73 w 82"/>
                <a:gd name="T3" fmla="*/ 45 h 95"/>
                <a:gd name="T4" fmla="*/ 62 w 82"/>
                <a:gd name="T5" fmla="*/ 36 h 95"/>
                <a:gd name="T6" fmla="*/ 52 w 82"/>
                <a:gd name="T7" fmla="*/ 4 h 95"/>
                <a:gd name="T8" fmla="*/ 48 w 82"/>
                <a:gd name="T9" fmla="*/ 6 h 95"/>
                <a:gd name="T10" fmla="*/ 4 w 82"/>
                <a:gd name="T11" fmla="*/ 47 h 95"/>
                <a:gd name="T12" fmla="*/ 2 w 82"/>
                <a:gd name="T13" fmla="*/ 52 h 95"/>
                <a:gd name="T14" fmla="*/ 12 w 82"/>
                <a:gd name="T15" fmla="*/ 83 h 95"/>
                <a:gd name="T16" fmla="*/ 17 w 82"/>
                <a:gd name="T17" fmla="*/ 85 h 95"/>
                <a:gd name="T18" fmla="*/ 78 w 82"/>
                <a:gd name="T19" fmla="*/ 92 h 95"/>
                <a:gd name="T20" fmla="*/ 81 w 82"/>
                <a:gd name="T21" fmla="*/ 91 h 95"/>
                <a:gd name="T22" fmla="*/ 70 w 82"/>
                <a:gd name="T23"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95">
                  <a:moveTo>
                    <a:pt x="70" y="58"/>
                  </a:moveTo>
                  <a:cubicBezTo>
                    <a:pt x="73" y="55"/>
                    <a:pt x="75" y="50"/>
                    <a:pt x="73" y="45"/>
                  </a:cubicBezTo>
                  <a:cubicBezTo>
                    <a:pt x="71" y="40"/>
                    <a:pt x="67" y="37"/>
                    <a:pt x="62" y="36"/>
                  </a:cubicBezTo>
                  <a:cubicBezTo>
                    <a:pt x="52" y="4"/>
                    <a:pt x="52" y="4"/>
                    <a:pt x="52" y="4"/>
                  </a:cubicBezTo>
                  <a:cubicBezTo>
                    <a:pt x="50" y="0"/>
                    <a:pt x="48" y="6"/>
                    <a:pt x="48" y="6"/>
                  </a:cubicBezTo>
                  <a:cubicBezTo>
                    <a:pt x="40" y="38"/>
                    <a:pt x="4" y="47"/>
                    <a:pt x="4" y="47"/>
                  </a:cubicBezTo>
                  <a:cubicBezTo>
                    <a:pt x="0" y="49"/>
                    <a:pt x="2" y="52"/>
                    <a:pt x="2" y="52"/>
                  </a:cubicBezTo>
                  <a:cubicBezTo>
                    <a:pt x="12" y="83"/>
                    <a:pt x="12" y="83"/>
                    <a:pt x="12" y="83"/>
                  </a:cubicBezTo>
                  <a:cubicBezTo>
                    <a:pt x="14" y="86"/>
                    <a:pt x="17" y="85"/>
                    <a:pt x="17" y="85"/>
                  </a:cubicBezTo>
                  <a:cubicBezTo>
                    <a:pt x="56" y="72"/>
                    <a:pt x="78" y="92"/>
                    <a:pt x="78" y="92"/>
                  </a:cubicBezTo>
                  <a:cubicBezTo>
                    <a:pt x="78" y="92"/>
                    <a:pt x="82" y="95"/>
                    <a:pt x="81" y="91"/>
                  </a:cubicBezTo>
                  <a:lnTo>
                    <a:pt x="7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49"/>
            <p:cNvSpPr/>
            <p:nvPr/>
          </p:nvSpPr>
          <p:spPr bwMode="auto">
            <a:xfrm>
              <a:off x="4003491" y="3410922"/>
              <a:ext cx="44924" cy="57404"/>
            </a:xfrm>
            <a:custGeom>
              <a:avLst/>
              <a:gdLst>
                <a:gd name="T0" fmla="*/ 18 w 18"/>
                <a:gd name="T1" fmla="*/ 3 h 23"/>
                <a:gd name="T2" fmla="*/ 15 w 18"/>
                <a:gd name="T3" fmla="*/ 0 h 23"/>
                <a:gd name="T4" fmla="*/ 0 w 18"/>
                <a:gd name="T5" fmla="*/ 20 h 23"/>
                <a:gd name="T6" fmla="*/ 3 w 18"/>
                <a:gd name="T7" fmla="*/ 23 h 23"/>
                <a:gd name="T8" fmla="*/ 18 w 18"/>
                <a:gd name="T9" fmla="*/ 3 h 23"/>
              </a:gdLst>
              <a:ahLst/>
              <a:cxnLst>
                <a:cxn ang="0">
                  <a:pos x="T0" y="T1"/>
                </a:cxn>
                <a:cxn ang="0">
                  <a:pos x="T2" y="T3"/>
                </a:cxn>
                <a:cxn ang="0">
                  <a:pos x="T4" y="T5"/>
                </a:cxn>
                <a:cxn ang="0">
                  <a:pos x="T6" y="T7"/>
                </a:cxn>
                <a:cxn ang="0">
                  <a:pos x="T8" y="T9"/>
                </a:cxn>
              </a:cxnLst>
              <a:rect l="0" t="0" r="r" b="b"/>
              <a:pathLst>
                <a:path w="18" h="23">
                  <a:moveTo>
                    <a:pt x="18" y="3"/>
                  </a:moveTo>
                  <a:lnTo>
                    <a:pt x="15" y="0"/>
                  </a:lnTo>
                  <a:lnTo>
                    <a:pt x="0" y="20"/>
                  </a:lnTo>
                  <a:lnTo>
                    <a:pt x="3" y="23"/>
                  </a:lnTo>
                  <a:lnTo>
                    <a:pt x="18"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0"/>
            <p:cNvSpPr/>
            <p:nvPr/>
          </p:nvSpPr>
          <p:spPr bwMode="auto">
            <a:xfrm>
              <a:off x="4023458" y="3538206"/>
              <a:ext cx="59899" cy="37438"/>
            </a:xfrm>
            <a:custGeom>
              <a:avLst/>
              <a:gdLst>
                <a:gd name="T0" fmla="*/ 0 w 24"/>
                <a:gd name="T1" fmla="*/ 3 h 15"/>
                <a:gd name="T2" fmla="*/ 23 w 24"/>
                <a:gd name="T3" fmla="*/ 15 h 15"/>
                <a:gd name="T4" fmla="*/ 24 w 24"/>
                <a:gd name="T5" fmla="*/ 12 h 15"/>
                <a:gd name="T6" fmla="*/ 3 w 24"/>
                <a:gd name="T7" fmla="*/ 0 h 15"/>
                <a:gd name="T8" fmla="*/ 0 w 24"/>
                <a:gd name="T9" fmla="*/ 3 h 15"/>
              </a:gdLst>
              <a:ahLst/>
              <a:cxnLst>
                <a:cxn ang="0">
                  <a:pos x="T0" y="T1"/>
                </a:cxn>
                <a:cxn ang="0">
                  <a:pos x="T2" y="T3"/>
                </a:cxn>
                <a:cxn ang="0">
                  <a:pos x="T4" y="T5"/>
                </a:cxn>
                <a:cxn ang="0">
                  <a:pos x="T6" y="T7"/>
                </a:cxn>
                <a:cxn ang="0">
                  <a:pos x="T8" y="T9"/>
                </a:cxn>
              </a:cxnLst>
              <a:rect l="0" t="0" r="r" b="b"/>
              <a:pathLst>
                <a:path w="24" h="15">
                  <a:moveTo>
                    <a:pt x="0" y="3"/>
                  </a:moveTo>
                  <a:lnTo>
                    <a:pt x="23" y="15"/>
                  </a:lnTo>
                  <a:lnTo>
                    <a:pt x="24" y="12"/>
                  </a:lnTo>
                  <a:lnTo>
                    <a:pt x="3"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1"/>
            <p:cNvSpPr/>
            <p:nvPr/>
          </p:nvSpPr>
          <p:spPr bwMode="auto">
            <a:xfrm>
              <a:off x="4023458" y="3478307"/>
              <a:ext cx="59899" cy="27454"/>
            </a:xfrm>
            <a:custGeom>
              <a:avLst/>
              <a:gdLst>
                <a:gd name="T0" fmla="*/ 0 w 24"/>
                <a:gd name="T1" fmla="*/ 11 h 11"/>
                <a:gd name="T2" fmla="*/ 24 w 24"/>
                <a:gd name="T3" fmla="*/ 3 h 11"/>
                <a:gd name="T4" fmla="*/ 24 w 24"/>
                <a:gd name="T5" fmla="*/ 0 h 11"/>
                <a:gd name="T6" fmla="*/ 0 w 24"/>
                <a:gd name="T7" fmla="*/ 7 h 11"/>
                <a:gd name="T8" fmla="*/ 0 w 24"/>
                <a:gd name="T9" fmla="*/ 11 h 11"/>
              </a:gdLst>
              <a:ahLst/>
              <a:cxnLst>
                <a:cxn ang="0">
                  <a:pos x="T0" y="T1"/>
                </a:cxn>
                <a:cxn ang="0">
                  <a:pos x="T2" y="T3"/>
                </a:cxn>
                <a:cxn ang="0">
                  <a:pos x="T4" y="T5"/>
                </a:cxn>
                <a:cxn ang="0">
                  <a:pos x="T6" y="T7"/>
                </a:cxn>
                <a:cxn ang="0">
                  <a:pos x="T8" y="T9"/>
                </a:cxn>
              </a:cxnLst>
              <a:rect l="0" t="0" r="r" b="b"/>
              <a:pathLst>
                <a:path w="24" h="11">
                  <a:moveTo>
                    <a:pt x="0" y="11"/>
                  </a:moveTo>
                  <a:lnTo>
                    <a:pt x="24" y="3"/>
                  </a:lnTo>
                  <a:lnTo>
                    <a:pt x="24" y="0"/>
                  </a:lnTo>
                  <a:lnTo>
                    <a:pt x="0" y="7"/>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4"/>
          <p:cNvSpPr>
            <a:spLocks noEditPoints="1"/>
          </p:cNvSpPr>
          <p:nvPr/>
        </p:nvSpPr>
        <p:spPr bwMode="auto">
          <a:xfrm>
            <a:off x="1829518" y="4400399"/>
            <a:ext cx="382284" cy="365006"/>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solidFill>
          <a:ln>
            <a:noFill/>
          </a:ln>
        </p:spPr>
        <p:txBody>
          <a:bodyPr vert="horz" wrap="square" lIns="91440" tIns="45720" rIns="91440" bIns="45720" numCol="1" anchor="t" anchorCtr="0" compatLnSpc="1"/>
          <a:lstStyle/>
          <a:p>
            <a:endParaRPr lang="en-US"/>
          </a:p>
        </p:txBody>
      </p:sp>
      <p:grpSp>
        <p:nvGrpSpPr>
          <p:cNvPr id="13" name="Group 16"/>
          <p:cNvGrpSpPr/>
          <p:nvPr/>
        </p:nvGrpSpPr>
        <p:grpSpPr>
          <a:xfrm>
            <a:off x="1829518" y="2395732"/>
            <a:ext cx="346378" cy="471236"/>
            <a:chOff x="8248816" y="4047345"/>
            <a:chExt cx="429274" cy="584013"/>
          </a:xfrm>
          <a:solidFill>
            <a:schemeClr val="bg1"/>
          </a:solidFill>
        </p:grpSpPr>
        <p:sp>
          <p:nvSpPr>
            <p:cNvPr id="14" name="Freeform 136"/>
            <p:cNvSpPr/>
            <p:nvPr/>
          </p:nvSpPr>
          <p:spPr bwMode="auto">
            <a:xfrm>
              <a:off x="8281260" y="4049842"/>
              <a:ext cx="19966" cy="529106"/>
            </a:xfrm>
            <a:custGeom>
              <a:avLst/>
              <a:gdLst>
                <a:gd name="T0" fmla="*/ 8 w 8"/>
                <a:gd name="T1" fmla="*/ 8 h 212"/>
                <a:gd name="T2" fmla="*/ 0 w 8"/>
                <a:gd name="T3" fmla="*/ 0 h 212"/>
                <a:gd name="T4" fmla="*/ 0 w 8"/>
                <a:gd name="T5" fmla="*/ 1 h 212"/>
                <a:gd name="T6" fmla="*/ 0 w 8"/>
                <a:gd name="T7" fmla="*/ 7 h 212"/>
                <a:gd name="T8" fmla="*/ 0 w 8"/>
                <a:gd name="T9" fmla="*/ 212 h 212"/>
                <a:gd name="T10" fmla="*/ 8 w 8"/>
                <a:gd name="T11" fmla="*/ 212 h 212"/>
                <a:gd name="T12" fmla="*/ 8 w 8"/>
                <a:gd name="T13" fmla="*/ 8 h 212"/>
              </a:gdLst>
              <a:ahLst/>
              <a:cxnLst>
                <a:cxn ang="0">
                  <a:pos x="T0" y="T1"/>
                </a:cxn>
                <a:cxn ang="0">
                  <a:pos x="T2" y="T3"/>
                </a:cxn>
                <a:cxn ang="0">
                  <a:pos x="T4" y="T5"/>
                </a:cxn>
                <a:cxn ang="0">
                  <a:pos x="T6" y="T7"/>
                </a:cxn>
                <a:cxn ang="0">
                  <a:pos x="T8" y="T9"/>
                </a:cxn>
                <a:cxn ang="0">
                  <a:pos x="T10" y="T11"/>
                </a:cxn>
                <a:cxn ang="0">
                  <a:pos x="T12" y="T13"/>
                </a:cxn>
              </a:cxnLst>
              <a:rect l="0" t="0" r="r" b="b"/>
              <a:pathLst>
                <a:path w="8" h="212">
                  <a:moveTo>
                    <a:pt x="8" y="8"/>
                  </a:moveTo>
                  <a:lnTo>
                    <a:pt x="0" y="0"/>
                  </a:lnTo>
                  <a:lnTo>
                    <a:pt x="0" y="1"/>
                  </a:lnTo>
                  <a:lnTo>
                    <a:pt x="0" y="7"/>
                  </a:lnTo>
                  <a:lnTo>
                    <a:pt x="0" y="212"/>
                  </a:lnTo>
                  <a:lnTo>
                    <a:pt x="8" y="212"/>
                  </a:ln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Freeform 137"/>
            <p:cNvSpPr/>
            <p:nvPr/>
          </p:nvSpPr>
          <p:spPr bwMode="auto">
            <a:xfrm>
              <a:off x="8283757" y="4047345"/>
              <a:ext cx="354401" cy="19966"/>
            </a:xfrm>
            <a:custGeom>
              <a:avLst/>
              <a:gdLst>
                <a:gd name="T0" fmla="*/ 135 w 142"/>
                <a:gd name="T1" fmla="*/ 8 h 8"/>
                <a:gd name="T2" fmla="*/ 142 w 142"/>
                <a:gd name="T3" fmla="*/ 0 h 8"/>
                <a:gd name="T4" fmla="*/ 0 w 142"/>
                <a:gd name="T5" fmla="*/ 0 h 8"/>
                <a:gd name="T6" fmla="*/ 8 w 142"/>
                <a:gd name="T7" fmla="*/ 8 h 8"/>
                <a:gd name="T8" fmla="*/ 135 w 142"/>
                <a:gd name="T9" fmla="*/ 8 h 8"/>
              </a:gdLst>
              <a:ahLst/>
              <a:cxnLst>
                <a:cxn ang="0">
                  <a:pos x="T0" y="T1"/>
                </a:cxn>
                <a:cxn ang="0">
                  <a:pos x="T2" y="T3"/>
                </a:cxn>
                <a:cxn ang="0">
                  <a:pos x="T4" y="T5"/>
                </a:cxn>
                <a:cxn ang="0">
                  <a:pos x="T6" y="T7"/>
                </a:cxn>
                <a:cxn ang="0">
                  <a:pos x="T8" y="T9"/>
                </a:cxn>
              </a:cxnLst>
              <a:rect l="0" t="0" r="r" b="b"/>
              <a:pathLst>
                <a:path w="142" h="8">
                  <a:moveTo>
                    <a:pt x="135" y="8"/>
                  </a:moveTo>
                  <a:lnTo>
                    <a:pt x="142" y="0"/>
                  </a:lnTo>
                  <a:lnTo>
                    <a:pt x="0" y="0"/>
                  </a:lnTo>
                  <a:lnTo>
                    <a:pt x="8" y="8"/>
                  </a:lnTo>
                  <a:lnTo>
                    <a:pt x="13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6" name="Freeform 138"/>
            <p:cNvSpPr/>
            <p:nvPr/>
          </p:nvSpPr>
          <p:spPr bwMode="auto">
            <a:xfrm>
              <a:off x="8620686" y="4049842"/>
              <a:ext cx="22463" cy="529106"/>
            </a:xfrm>
            <a:custGeom>
              <a:avLst/>
              <a:gdLst>
                <a:gd name="T0" fmla="*/ 0 w 9"/>
                <a:gd name="T1" fmla="*/ 8 h 212"/>
                <a:gd name="T2" fmla="*/ 0 w 9"/>
                <a:gd name="T3" fmla="*/ 212 h 212"/>
                <a:gd name="T4" fmla="*/ 9 w 9"/>
                <a:gd name="T5" fmla="*/ 212 h 212"/>
                <a:gd name="T6" fmla="*/ 9 w 9"/>
                <a:gd name="T7" fmla="*/ 7 h 212"/>
                <a:gd name="T8" fmla="*/ 9 w 9"/>
                <a:gd name="T9" fmla="*/ 1 h 212"/>
                <a:gd name="T10" fmla="*/ 9 w 9"/>
                <a:gd name="T11" fmla="*/ 0 h 212"/>
                <a:gd name="T12" fmla="*/ 0 w 9"/>
                <a:gd name="T13" fmla="*/ 9 h 212"/>
                <a:gd name="T14" fmla="*/ 0 w 9"/>
                <a:gd name="T15" fmla="*/ 8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12">
                  <a:moveTo>
                    <a:pt x="0" y="8"/>
                  </a:moveTo>
                  <a:lnTo>
                    <a:pt x="0" y="212"/>
                  </a:lnTo>
                  <a:lnTo>
                    <a:pt x="9" y="212"/>
                  </a:lnTo>
                  <a:lnTo>
                    <a:pt x="9" y="7"/>
                  </a:lnTo>
                  <a:lnTo>
                    <a:pt x="9" y="1"/>
                  </a:lnTo>
                  <a:lnTo>
                    <a:pt x="9" y="0"/>
                  </a:lnTo>
                  <a:lnTo>
                    <a:pt x="0" y="9"/>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Rectangle 139"/>
            <p:cNvSpPr>
              <a:spLocks noChangeArrowheads="1"/>
            </p:cNvSpPr>
            <p:nvPr/>
          </p:nvSpPr>
          <p:spPr bwMode="auto">
            <a:xfrm>
              <a:off x="8248816" y="4596417"/>
              <a:ext cx="429274" cy="349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 name="Freeform 140"/>
            <p:cNvSpPr>
              <a:spLocks noEditPoints="1"/>
            </p:cNvSpPr>
            <p:nvPr/>
          </p:nvSpPr>
          <p:spPr bwMode="auto">
            <a:xfrm>
              <a:off x="8323689" y="4089774"/>
              <a:ext cx="159730" cy="476695"/>
            </a:xfrm>
            <a:custGeom>
              <a:avLst/>
              <a:gdLst>
                <a:gd name="T0" fmla="*/ 0 w 48"/>
                <a:gd name="T1" fmla="*/ 0 h 143"/>
                <a:gd name="T2" fmla="*/ 0 w 48"/>
                <a:gd name="T3" fmla="*/ 143 h 143"/>
                <a:gd name="T4" fmla="*/ 48 w 48"/>
                <a:gd name="T5" fmla="*/ 134 h 143"/>
                <a:gd name="T6" fmla="*/ 48 w 48"/>
                <a:gd name="T7" fmla="*/ 9 h 143"/>
                <a:gd name="T8" fmla="*/ 0 w 48"/>
                <a:gd name="T9" fmla="*/ 0 h 143"/>
                <a:gd name="T10" fmla="*/ 6 w 48"/>
                <a:gd name="T11" fmla="*/ 12 h 143"/>
                <a:gd name="T12" fmla="*/ 42 w 48"/>
                <a:gd name="T13" fmla="*/ 19 h 143"/>
                <a:gd name="T14" fmla="*/ 42 w 48"/>
                <a:gd name="T15" fmla="*/ 65 h 143"/>
                <a:gd name="T16" fmla="*/ 6 w 48"/>
                <a:gd name="T17" fmla="*/ 62 h 143"/>
                <a:gd name="T18" fmla="*/ 6 w 48"/>
                <a:gd name="T19" fmla="*/ 12 h 143"/>
                <a:gd name="T20" fmla="*/ 42 w 48"/>
                <a:gd name="T21" fmla="*/ 127 h 143"/>
                <a:gd name="T22" fmla="*/ 6 w 48"/>
                <a:gd name="T23" fmla="*/ 132 h 143"/>
                <a:gd name="T24" fmla="*/ 6 w 48"/>
                <a:gd name="T25" fmla="*/ 72 h 143"/>
                <a:gd name="T26" fmla="*/ 42 w 48"/>
                <a:gd name="T27" fmla="*/ 74 h 143"/>
                <a:gd name="T28" fmla="*/ 42 w 48"/>
                <a:gd name="T29" fmla="*/ 127 h 143"/>
                <a:gd name="T30" fmla="*/ 44 w 48"/>
                <a:gd name="T31" fmla="*/ 69 h 143"/>
                <a:gd name="T32" fmla="*/ 43 w 48"/>
                <a:gd name="T33" fmla="*/ 71 h 143"/>
                <a:gd name="T34" fmla="*/ 36 w 48"/>
                <a:gd name="T35" fmla="*/ 70 h 143"/>
                <a:gd name="T36" fmla="*/ 35 w 48"/>
                <a:gd name="T37" fmla="*/ 69 h 143"/>
                <a:gd name="T38" fmla="*/ 35 w 48"/>
                <a:gd name="T39" fmla="*/ 69 h 143"/>
                <a:gd name="T40" fmla="*/ 36 w 48"/>
                <a:gd name="T41" fmla="*/ 68 h 143"/>
                <a:gd name="T42" fmla="*/ 43 w 48"/>
                <a:gd name="T43" fmla="*/ 68 h 143"/>
                <a:gd name="T44" fmla="*/ 44 w 48"/>
                <a:gd name="T45" fmla="*/ 69 h 143"/>
                <a:gd name="T46" fmla="*/ 45 w 48"/>
                <a:gd name="T47" fmla="*/ 70 h 143"/>
                <a:gd name="T48" fmla="*/ 43 w 48"/>
                <a:gd name="T49" fmla="*/ 72 h 143"/>
                <a:gd name="T50" fmla="*/ 40 w 48"/>
                <a:gd name="T51" fmla="*/ 70 h 143"/>
                <a:gd name="T52" fmla="*/ 43 w 48"/>
                <a:gd name="T53" fmla="*/ 67 h 143"/>
                <a:gd name="T54" fmla="*/ 45 w 48"/>
                <a:gd name="T55" fmla="*/ 7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43">
                  <a:moveTo>
                    <a:pt x="0" y="0"/>
                  </a:moveTo>
                  <a:cubicBezTo>
                    <a:pt x="0" y="143"/>
                    <a:pt x="0" y="143"/>
                    <a:pt x="0" y="143"/>
                  </a:cubicBezTo>
                  <a:cubicBezTo>
                    <a:pt x="48" y="134"/>
                    <a:pt x="48" y="134"/>
                    <a:pt x="48" y="134"/>
                  </a:cubicBezTo>
                  <a:cubicBezTo>
                    <a:pt x="48" y="9"/>
                    <a:pt x="48" y="9"/>
                    <a:pt x="48" y="9"/>
                  </a:cubicBezTo>
                  <a:lnTo>
                    <a:pt x="0" y="0"/>
                  </a:lnTo>
                  <a:close/>
                  <a:moveTo>
                    <a:pt x="6" y="12"/>
                  </a:moveTo>
                  <a:cubicBezTo>
                    <a:pt x="42" y="19"/>
                    <a:pt x="42" y="19"/>
                    <a:pt x="42" y="19"/>
                  </a:cubicBezTo>
                  <a:cubicBezTo>
                    <a:pt x="42" y="65"/>
                    <a:pt x="42" y="65"/>
                    <a:pt x="42" y="65"/>
                  </a:cubicBezTo>
                  <a:cubicBezTo>
                    <a:pt x="6" y="62"/>
                    <a:pt x="6" y="62"/>
                    <a:pt x="6" y="62"/>
                  </a:cubicBezTo>
                  <a:lnTo>
                    <a:pt x="6" y="12"/>
                  </a:lnTo>
                  <a:close/>
                  <a:moveTo>
                    <a:pt x="42" y="127"/>
                  </a:moveTo>
                  <a:cubicBezTo>
                    <a:pt x="6" y="132"/>
                    <a:pt x="6" y="132"/>
                    <a:pt x="6" y="132"/>
                  </a:cubicBezTo>
                  <a:cubicBezTo>
                    <a:pt x="6" y="72"/>
                    <a:pt x="6" y="72"/>
                    <a:pt x="6" y="72"/>
                  </a:cubicBezTo>
                  <a:cubicBezTo>
                    <a:pt x="42" y="74"/>
                    <a:pt x="42" y="74"/>
                    <a:pt x="42" y="74"/>
                  </a:cubicBezTo>
                  <a:lnTo>
                    <a:pt x="42" y="127"/>
                  </a:lnTo>
                  <a:close/>
                  <a:moveTo>
                    <a:pt x="44" y="69"/>
                  </a:moveTo>
                  <a:cubicBezTo>
                    <a:pt x="44" y="70"/>
                    <a:pt x="44" y="71"/>
                    <a:pt x="43" y="71"/>
                  </a:cubicBezTo>
                  <a:cubicBezTo>
                    <a:pt x="36" y="70"/>
                    <a:pt x="36" y="70"/>
                    <a:pt x="36" y="70"/>
                  </a:cubicBezTo>
                  <a:cubicBezTo>
                    <a:pt x="35" y="70"/>
                    <a:pt x="35" y="70"/>
                    <a:pt x="35" y="69"/>
                  </a:cubicBezTo>
                  <a:cubicBezTo>
                    <a:pt x="35" y="69"/>
                    <a:pt x="35" y="69"/>
                    <a:pt x="35" y="69"/>
                  </a:cubicBezTo>
                  <a:cubicBezTo>
                    <a:pt x="35" y="68"/>
                    <a:pt x="35" y="68"/>
                    <a:pt x="36" y="68"/>
                  </a:cubicBezTo>
                  <a:cubicBezTo>
                    <a:pt x="43" y="68"/>
                    <a:pt x="43" y="68"/>
                    <a:pt x="43" y="68"/>
                  </a:cubicBezTo>
                  <a:cubicBezTo>
                    <a:pt x="44" y="68"/>
                    <a:pt x="44" y="69"/>
                    <a:pt x="44" y="69"/>
                  </a:cubicBezTo>
                  <a:close/>
                  <a:moveTo>
                    <a:pt x="45" y="70"/>
                  </a:moveTo>
                  <a:cubicBezTo>
                    <a:pt x="45" y="71"/>
                    <a:pt x="44" y="72"/>
                    <a:pt x="43" y="72"/>
                  </a:cubicBezTo>
                  <a:cubicBezTo>
                    <a:pt x="41" y="72"/>
                    <a:pt x="40" y="71"/>
                    <a:pt x="40" y="70"/>
                  </a:cubicBezTo>
                  <a:cubicBezTo>
                    <a:pt x="40" y="68"/>
                    <a:pt x="41" y="67"/>
                    <a:pt x="43" y="67"/>
                  </a:cubicBezTo>
                  <a:cubicBezTo>
                    <a:pt x="44" y="67"/>
                    <a:pt x="45" y="68"/>
                    <a:pt x="4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19" name="Group 22"/>
          <p:cNvGrpSpPr/>
          <p:nvPr/>
        </p:nvGrpSpPr>
        <p:grpSpPr>
          <a:xfrm>
            <a:off x="1829518" y="5245193"/>
            <a:ext cx="379359" cy="376864"/>
            <a:chOff x="6853673" y="3715407"/>
            <a:chExt cx="379359" cy="376864"/>
          </a:xfrm>
          <a:solidFill>
            <a:schemeClr val="bg1"/>
          </a:solidFill>
        </p:grpSpPr>
        <p:sp>
          <p:nvSpPr>
            <p:cNvPr id="20"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2"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3"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 name="Freeform 154"/>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15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156"/>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157"/>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158"/>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0" name="Freeform 160"/>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161"/>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162"/>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Freeform 163"/>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164"/>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16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7"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grpSp>
      <p:sp>
        <p:nvSpPr>
          <p:cNvPr id="38" name="燕尾形 37"/>
          <p:cNvSpPr/>
          <p:nvPr/>
        </p:nvSpPr>
        <p:spPr>
          <a:xfrm rot="5400000">
            <a:off x="3909985" y="2578403"/>
            <a:ext cx="360040" cy="576064"/>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9" name="直接连接符 38"/>
          <p:cNvCxnSpPr/>
          <p:nvPr/>
        </p:nvCxnSpPr>
        <p:spPr>
          <a:xfrm>
            <a:off x="4090005" y="3154467"/>
            <a:ext cx="3132348"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4427003" y="2146355"/>
            <a:ext cx="343346" cy="400101"/>
          </a:xfrm>
          <a:prstGeom prst="rect">
            <a:avLst/>
          </a:prstGeom>
        </p:spPr>
        <p:txBody>
          <a:bodyPr wrap="none" lIns="91431" tIns="45716" rIns="91431" bIns="45716">
            <a:spAutoFit/>
          </a:bodyPr>
          <a:lstStyle/>
          <a:p>
            <a:r>
              <a:rPr lang="en-US" altLang="zh-CN" sz="2000" b="1" dirty="0" smtClean="0">
                <a:solidFill>
                  <a:srgbClr val="008AF2"/>
                </a:solidFill>
                <a:latin typeface="微软雅黑" panose="020B0503020204020204" charset="-122"/>
                <a:ea typeface="微软雅黑" panose="020B0503020204020204" charset="-122"/>
              </a:rPr>
              <a:t>1</a:t>
            </a:r>
            <a:endParaRPr lang="en-US" altLang="zh-CN" sz="2000" b="1" dirty="0">
              <a:solidFill>
                <a:srgbClr val="008AF2"/>
              </a:solidFill>
              <a:latin typeface="微软雅黑" panose="020B0503020204020204" charset="-122"/>
              <a:ea typeface="微软雅黑" panose="020B0503020204020204" charset="-122"/>
            </a:endParaRPr>
          </a:p>
        </p:txBody>
      </p:sp>
      <p:sp>
        <p:nvSpPr>
          <p:cNvPr id="41" name="矩形 47"/>
          <p:cNvSpPr>
            <a:spLocks noChangeArrowheads="1"/>
          </p:cNvSpPr>
          <p:nvPr/>
        </p:nvSpPr>
        <p:spPr bwMode="auto">
          <a:xfrm>
            <a:off x="4414041" y="2473069"/>
            <a:ext cx="2664296"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zh-CN" sz="2000" b="1" dirty="0" smtClean="0"/>
              <a:t>培养</a:t>
            </a:r>
            <a:r>
              <a:rPr lang="zh-CN" altLang="en-US" sz="2000" b="1" dirty="0" smtClean="0"/>
              <a:t>创新</a:t>
            </a:r>
            <a:r>
              <a:rPr lang="zh-CN" altLang="zh-CN" sz="2000" b="1" dirty="0" smtClean="0"/>
              <a:t>创业</a:t>
            </a:r>
            <a:r>
              <a:rPr lang="zh-CN" altLang="zh-CN" sz="2000" b="1" dirty="0"/>
              <a:t>精神</a:t>
            </a:r>
            <a:r>
              <a:rPr lang="zh-CN" altLang="en-US" sz="2000" b="1" dirty="0" smtClean="0">
                <a:solidFill>
                  <a:schemeClr val="tx1">
                    <a:lumMod val="50000"/>
                    <a:lumOff val="50000"/>
                  </a:schemeClr>
                </a:solidFill>
                <a:sym typeface="微软雅黑" panose="020B0503020204020204" charset="-122"/>
              </a:rPr>
              <a:t>。</a:t>
            </a:r>
            <a:endParaRPr lang="zh-CN" altLang="en-US" sz="2000" b="1" dirty="0">
              <a:solidFill>
                <a:schemeClr val="tx1">
                  <a:lumMod val="50000"/>
                  <a:lumOff val="50000"/>
                </a:schemeClr>
              </a:solidFill>
              <a:sym typeface="微软雅黑" panose="020B0503020204020204" charset="-122"/>
            </a:endParaRPr>
          </a:p>
        </p:txBody>
      </p:sp>
      <p:sp>
        <p:nvSpPr>
          <p:cNvPr id="42" name="燕尾形 41"/>
          <p:cNvSpPr/>
          <p:nvPr/>
        </p:nvSpPr>
        <p:spPr>
          <a:xfrm rot="5400000">
            <a:off x="3909985" y="3946555"/>
            <a:ext cx="360040" cy="576064"/>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3" name="直接连接符 42"/>
          <p:cNvCxnSpPr/>
          <p:nvPr/>
        </p:nvCxnSpPr>
        <p:spPr>
          <a:xfrm>
            <a:off x="4090005" y="4522619"/>
            <a:ext cx="3132348"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4427003" y="3514507"/>
            <a:ext cx="343346" cy="400101"/>
          </a:xfrm>
          <a:prstGeom prst="rect">
            <a:avLst/>
          </a:prstGeom>
        </p:spPr>
        <p:txBody>
          <a:bodyPr wrap="none" lIns="91431" tIns="45716" rIns="91431" bIns="45716">
            <a:spAutoFit/>
          </a:bodyPr>
          <a:lstStyle/>
          <a:p>
            <a:r>
              <a:rPr lang="en-US" altLang="zh-CN" sz="2000" b="1" dirty="0" smtClean="0">
                <a:solidFill>
                  <a:srgbClr val="008AF2"/>
                </a:solidFill>
                <a:latin typeface="微软雅黑" panose="020B0503020204020204" charset="-122"/>
                <a:ea typeface="微软雅黑" panose="020B0503020204020204" charset="-122"/>
              </a:rPr>
              <a:t>3</a:t>
            </a:r>
            <a:endParaRPr lang="en-US" altLang="zh-CN" sz="2000" b="1" dirty="0">
              <a:solidFill>
                <a:srgbClr val="008AF2"/>
              </a:solidFill>
              <a:latin typeface="微软雅黑" panose="020B0503020204020204" charset="-122"/>
              <a:ea typeface="微软雅黑" panose="020B0503020204020204" charset="-122"/>
            </a:endParaRPr>
          </a:p>
        </p:txBody>
      </p:sp>
      <p:sp>
        <p:nvSpPr>
          <p:cNvPr id="45" name="矩形 47"/>
          <p:cNvSpPr>
            <a:spLocks noChangeArrowheads="1"/>
          </p:cNvSpPr>
          <p:nvPr/>
        </p:nvSpPr>
        <p:spPr bwMode="auto">
          <a:xfrm>
            <a:off x="4414041" y="3841221"/>
            <a:ext cx="2988332"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zh-CN" sz="2000" b="1" dirty="0" smtClean="0"/>
              <a:t>培养团队协作精神</a:t>
            </a:r>
            <a:endParaRPr lang="en-US" altLang="zh-CN" sz="2000" b="1" dirty="0" smtClean="0"/>
          </a:p>
          <a:p>
            <a:pPr>
              <a:lnSpc>
                <a:spcPct val="120000"/>
              </a:lnSpc>
              <a:spcBef>
                <a:spcPct val="0"/>
              </a:spcBef>
              <a:buNone/>
            </a:pPr>
            <a:r>
              <a:rPr lang="zh-CN" altLang="en-US" sz="2000" b="1" dirty="0" smtClean="0">
                <a:solidFill>
                  <a:schemeClr val="tx1">
                    <a:lumMod val="50000"/>
                    <a:lumOff val="50000"/>
                  </a:schemeClr>
                </a:solidFill>
                <a:sym typeface="微软雅黑" panose="020B0503020204020204" charset="-122"/>
              </a:rPr>
              <a:t>。</a:t>
            </a:r>
            <a:endParaRPr lang="zh-CN" altLang="en-US" sz="2000" b="1" dirty="0">
              <a:solidFill>
                <a:schemeClr val="tx1">
                  <a:lumMod val="50000"/>
                  <a:lumOff val="50000"/>
                </a:schemeClr>
              </a:solidFill>
              <a:sym typeface="微软雅黑" panose="020B0503020204020204" charset="-122"/>
            </a:endParaRPr>
          </a:p>
        </p:txBody>
      </p:sp>
      <p:sp>
        <p:nvSpPr>
          <p:cNvPr id="46" name="燕尾形 45"/>
          <p:cNvSpPr/>
          <p:nvPr/>
        </p:nvSpPr>
        <p:spPr>
          <a:xfrm rot="5400000">
            <a:off x="7726409" y="2594419"/>
            <a:ext cx="360040" cy="576064"/>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7" name="直接连接符 46"/>
          <p:cNvCxnSpPr/>
          <p:nvPr/>
        </p:nvCxnSpPr>
        <p:spPr>
          <a:xfrm>
            <a:off x="7906429" y="3170483"/>
            <a:ext cx="3132348"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8243427" y="2162371"/>
            <a:ext cx="343346" cy="400101"/>
          </a:xfrm>
          <a:prstGeom prst="rect">
            <a:avLst/>
          </a:prstGeom>
        </p:spPr>
        <p:txBody>
          <a:bodyPr wrap="none" lIns="91431" tIns="45716" rIns="91431" bIns="45716">
            <a:spAutoFit/>
          </a:bodyPr>
          <a:lstStyle/>
          <a:p>
            <a:r>
              <a:rPr lang="en-US" altLang="zh-CN" sz="2000" b="1" dirty="0" smtClean="0">
                <a:solidFill>
                  <a:srgbClr val="008AF2"/>
                </a:solidFill>
                <a:latin typeface="微软雅黑" panose="020B0503020204020204" charset="-122"/>
                <a:ea typeface="微软雅黑" panose="020B0503020204020204" charset="-122"/>
              </a:rPr>
              <a:t>2</a:t>
            </a:r>
            <a:endParaRPr lang="en-US" altLang="zh-CN" sz="2000" b="1" dirty="0">
              <a:solidFill>
                <a:srgbClr val="008AF2"/>
              </a:solidFill>
              <a:latin typeface="微软雅黑" panose="020B0503020204020204" charset="-122"/>
              <a:ea typeface="微软雅黑" panose="020B0503020204020204" charset="-122"/>
            </a:endParaRPr>
          </a:p>
        </p:txBody>
      </p:sp>
      <p:sp>
        <p:nvSpPr>
          <p:cNvPr id="49" name="矩形 47"/>
          <p:cNvSpPr>
            <a:spLocks noChangeArrowheads="1"/>
          </p:cNvSpPr>
          <p:nvPr/>
        </p:nvSpPr>
        <p:spPr bwMode="auto">
          <a:xfrm>
            <a:off x="8230465" y="2489085"/>
            <a:ext cx="2664296"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zh-CN" sz="2000" b="1" dirty="0" smtClean="0"/>
              <a:t>锻炼实践</a:t>
            </a:r>
            <a:r>
              <a:rPr lang="zh-CN" altLang="zh-CN" sz="2000" b="1" dirty="0"/>
              <a:t>能力</a:t>
            </a:r>
            <a:endParaRPr lang="zh-CN" altLang="en-US" sz="2000" b="1" dirty="0">
              <a:solidFill>
                <a:schemeClr val="tx1">
                  <a:lumMod val="50000"/>
                  <a:lumOff val="50000"/>
                </a:schemeClr>
              </a:solidFill>
              <a:sym typeface="微软雅黑" panose="020B0503020204020204" charset="-122"/>
            </a:endParaRPr>
          </a:p>
        </p:txBody>
      </p:sp>
      <p:sp>
        <p:nvSpPr>
          <p:cNvPr id="50" name="燕尾形 49"/>
          <p:cNvSpPr/>
          <p:nvPr/>
        </p:nvSpPr>
        <p:spPr>
          <a:xfrm rot="5400000">
            <a:off x="7726409" y="3962571"/>
            <a:ext cx="360040" cy="576064"/>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1" name="直接连接符 50"/>
          <p:cNvCxnSpPr/>
          <p:nvPr/>
        </p:nvCxnSpPr>
        <p:spPr>
          <a:xfrm>
            <a:off x="7906429" y="4538635"/>
            <a:ext cx="3132348"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8243427" y="3530523"/>
            <a:ext cx="343346" cy="400101"/>
          </a:xfrm>
          <a:prstGeom prst="rect">
            <a:avLst/>
          </a:prstGeom>
        </p:spPr>
        <p:txBody>
          <a:bodyPr wrap="none" lIns="91431" tIns="45716" rIns="91431" bIns="45716">
            <a:spAutoFit/>
          </a:bodyPr>
          <a:lstStyle/>
          <a:p>
            <a:r>
              <a:rPr lang="en-US" altLang="zh-CN" sz="2000" b="1" dirty="0" smtClean="0">
                <a:solidFill>
                  <a:srgbClr val="008AF2"/>
                </a:solidFill>
                <a:latin typeface="微软雅黑" panose="020B0503020204020204" charset="-122"/>
                <a:ea typeface="微软雅黑" panose="020B0503020204020204" charset="-122"/>
              </a:rPr>
              <a:t>4</a:t>
            </a:r>
            <a:endParaRPr lang="en-US" altLang="zh-CN" sz="2000" b="1" dirty="0">
              <a:solidFill>
                <a:srgbClr val="008AF2"/>
              </a:solidFill>
              <a:latin typeface="微软雅黑" panose="020B0503020204020204" charset="-122"/>
              <a:ea typeface="微软雅黑" panose="020B0503020204020204" charset="-122"/>
            </a:endParaRPr>
          </a:p>
        </p:txBody>
      </p:sp>
      <p:sp>
        <p:nvSpPr>
          <p:cNvPr id="53" name="矩形 47"/>
          <p:cNvSpPr>
            <a:spLocks noChangeArrowheads="1"/>
          </p:cNvSpPr>
          <p:nvPr/>
        </p:nvSpPr>
        <p:spPr bwMode="auto">
          <a:xfrm>
            <a:off x="8230464" y="3857237"/>
            <a:ext cx="3278363"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20000"/>
              </a:lnSpc>
              <a:spcBef>
                <a:spcPct val="0"/>
              </a:spcBef>
              <a:buNone/>
            </a:pPr>
            <a:r>
              <a:rPr lang="zh-CN" altLang="zh-CN" sz="2000" b="1" dirty="0"/>
              <a:t>以</a:t>
            </a:r>
            <a:r>
              <a:rPr lang="zh-CN" altLang="zh-CN" sz="2000" b="1" dirty="0" smtClean="0"/>
              <a:t>提升</a:t>
            </a:r>
            <a:r>
              <a:rPr lang="zh-CN" altLang="en-US" sz="2000" b="1" dirty="0" smtClean="0"/>
              <a:t>团队</a:t>
            </a:r>
            <a:r>
              <a:rPr lang="zh-CN" altLang="zh-CN" sz="2000" b="1" dirty="0" smtClean="0"/>
              <a:t>核心</a:t>
            </a:r>
            <a:r>
              <a:rPr lang="zh-CN" altLang="zh-CN" sz="2000" b="1" dirty="0"/>
              <a:t>竞争力</a:t>
            </a:r>
            <a:r>
              <a:rPr lang="zh-CN" altLang="en-US" sz="2000" b="1" dirty="0" smtClean="0">
                <a:solidFill>
                  <a:schemeClr val="tx1">
                    <a:lumMod val="50000"/>
                    <a:lumOff val="50000"/>
                  </a:schemeClr>
                </a:solidFill>
                <a:sym typeface="微软雅黑" panose="020B0503020204020204" charset="-122"/>
              </a:rPr>
              <a:t>。</a:t>
            </a:r>
            <a:endParaRPr lang="zh-CN" altLang="en-US" sz="2000" b="1" dirty="0">
              <a:solidFill>
                <a:schemeClr val="tx1">
                  <a:lumMod val="50000"/>
                  <a:lumOff val="50000"/>
                </a:schemeClr>
              </a:solidFill>
              <a:sym typeface="微软雅黑" panose="020B0503020204020204" charset="-122"/>
            </a:endParaRPr>
          </a:p>
        </p:txBody>
      </p:sp>
      <p:sp>
        <p:nvSpPr>
          <p:cNvPr id="54" name="TextBox 53"/>
          <p:cNvSpPr txBox="1"/>
          <p:nvPr/>
        </p:nvSpPr>
        <p:spPr>
          <a:xfrm>
            <a:off x="3621953" y="4999678"/>
            <a:ext cx="8312544" cy="1855479"/>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2400" dirty="0" smtClean="0"/>
              <a:t>      双创工作全程融入</a:t>
            </a:r>
            <a:r>
              <a:rPr lang="zh-CN" altLang="zh-CN" sz="2400" dirty="0" smtClean="0"/>
              <a:t>整个</a:t>
            </a:r>
            <a:r>
              <a:rPr lang="zh-CN" altLang="zh-CN" sz="2400" dirty="0"/>
              <a:t>产</a:t>
            </a:r>
            <a:r>
              <a:rPr lang="en-US" altLang="zh-CN" sz="2400" dirty="0"/>
              <a:t>—</a:t>
            </a:r>
            <a:r>
              <a:rPr lang="zh-CN" altLang="zh-CN" sz="2400" dirty="0"/>
              <a:t>学</a:t>
            </a:r>
            <a:r>
              <a:rPr lang="en-US" altLang="zh-CN" sz="2400" dirty="0"/>
              <a:t>—</a:t>
            </a:r>
            <a:r>
              <a:rPr lang="zh-CN" altLang="zh-CN" sz="2400" dirty="0"/>
              <a:t>研过程中</a:t>
            </a:r>
            <a:r>
              <a:rPr lang="zh-CN" altLang="zh-CN" sz="2400" dirty="0" smtClean="0"/>
              <a:t>，</a:t>
            </a:r>
            <a:r>
              <a:rPr lang="zh-CN" altLang="en-US" sz="2400" dirty="0" smtClean="0"/>
              <a:t>同时专业技能、实践能力、运营能力基础上具备</a:t>
            </a:r>
            <a:r>
              <a:rPr lang="zh-CN" altLang="zh-CN" sz="2400" dirty="0" smtClean="0"/>
              <a:t>工程</a:t>
            </a:r>
            <a:r>
              <a:rPr lang="zh-CN" altLang="zh-CN" sz="2400" dirty="0"/>
              <a:t>运营管理、业务管理、财务管理、日常管理、绩效管理</a:t>
            </a:r>
            <a:r>
              <a:rPr lang="zh-CN" altLang="zh-CN" sz="2400" dirty="0" smtClean="0"/>
              <a:t>等</a:t>
            </a:r>
            <a:r>
              <a:rPr lang="zh-CN" altLang="en-US" sz="2400" dirty="0" smtClean="0"/>
              <a:t>企业家素质</a:t>
            </a:r>
            <a:r>
              <a:rPr lang="en-US" altLang="zh-CN" sz="2400" dirty="0" smtClean="0"/>
              <a:t>”</a:t>
            </a:r>
            <a:r>
              <a:rPr lang="zh-CN" altLang="en-US" sz="2400" dirty="0" smtClean="0"/>
              <a:t>实现科研与双创的相互促进、相互融合</a:t>
            </a:r>
            <a:r>
              <a:rPr lang="zh-CN" altLang="zh-CN" sz="2400" dirty="0" smtClean="0"/>
              <a:t>。</a:t>
            </a:r>
            <a:endParaRPr lang="zh-CN" altLang="zh-CN" sz="2400" dirty="0"/>
          </a:p>
        </p:txBody>
      </p:sp>
      <p:sp>
        <p:nvSpPr>
          <p:cNvPr id="60" name="矩形 59"/>
          <p:cNvSpPr/>
          <p:nvPr/>
        </p:nvSpPr>
        <p:spPr>
          <a:xfrm>
            <a:off x="875771" y="561256"/>
            <a:ext cx="6228180" cy="584775"/>
          </a:xfrm>
          <a:prstGeom prst="rect">
            <a:avLst/>
          </a:prstGeom>
        </p:spPr>
        <p:txBody>
          <a:bodyPr wrap="none">
            <a:spAutoFit/>
          </a:bodyPr>
          <a:lstStyle/>
          <a:p>
            <a:r>
              <a:rPr lang="zh-CN" altLang="en-US" sz="2800" b="1" dirty="0" smtClean="0">
                <a:solidFill>
                  <a:prstClr val="black"/>
                </a:solidFill>
                <a:latin typeface="+mn-ea"/>
              </a:rPr>
              <a:t>二、</a:t>
            </a:r>
            <a:r>
              <a:rPr lang="zh-CN" altLang="zh-CN" sz="2800" b="1" dirty="0" smtClean="0">
                <a:solidFill>
                  <a:prstClr val="black"/>
                </a:solidFill>
                <a:latin typeface="+mn-ea"/>
              </a:rPr>
              <a:t>“</a:t>
            </a:r>
            <a:r>
              <a:rPr lang="en-US" altLang="zh-CN" sz="3200" b="1" dirty="0"/>
              <a:t>Spore</a:t>
            </a:r>
            <a:r>
              <a:rPr lang="zh-CN" altLang="zh-CN" sz="2800" b="1" dirty="0" smtClean="0">
                <a:solidFill>
                  <a:prstClr val="black"/>
                </a:solidFill>
                <a:latin typeface="+mn-ea"/>
              </a:rPr>
              <a:t>”</a:t>
            </a:r>
            <a:r>
              <a:rPr lang="en-US" altLang="zh-CN" sz="2800" dirty="0"/>
              <a:t> </a:t>
            </a:r>
            <a:r>
              <a:rPr lang="zh-CN" altLang="zh-CN" sz="2800" b="1" dirty="0" smtClean="0"/>
              <a:t>就业</a:t>
            </a:r>
            <a:r>
              <a:rPr lang="zh-CN" altLang="zh-CN" sz="2800" b="1" dirty="0"/>
              <a:t>创业</a:t>
            </a:r>
            <a:r>
              <a:rPr lang="zh-CN" altLang="zh-CN" sz="2800" b="1" dirty="0" smtClean="0"/>
              <a:t>模式</a:t>
            </a:r>
            <a:r>
              <a:rPr lang="en-US" altLang="zh-CN" sz="2800" b="1" dirty="0" smtClean="0"/>
              <a:t>——</a:t>
            </a:r>
            <a:r>
              <a:rPr lang="zh-CN" altLang="en-US" sz="2800" b="1" dirty="0" smtClean="0"/>
              <a:t>内涵</a:t>
            </a:r>
            <a:endParaRPr lang="zh-CN" altLang="en-US" sz="2800" b="1" dirty="0">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fill="hold"/>
                                        <p:tgtEl>
                                          <p:spTgt spid="13"/>
                                        </p:tgtEl>
                                        <p:attrNameLst>
                                          <p:attrName>ppt_x</p:attrName>
                                        </p:attrNameLst>
                                      </p:cBhvr>
                                      <p:tavLst>
                                        <p:tav tm="0">
                                          <p:val>
                                            <p:strVal val="#ppt_x"/>
                                          </p:val>
                                        </p:tav>
                                        <p:tav tm="100000">
                                          <p:val>
                                            <p:strVal val="#ppt_x"/>
                                          </p:val>
                                        </p:tav>
                                      </p:tavLst>
                                    </p:anim>
                                    <p:anim calcmode="lin" valueType="num">
                                      <p:cBhvr additive="base">
                                        <p:cTn id="13" dur="2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ppt_x"/>
                                          </p:val>
                                        </p:tav>
                                        <p:tav tm="100000">
                                          <p:val>
                                            <p:strVal val="#ppt_x"/>
                                          </p:val>
                                        </p:tav>
                                      </p:tavLst>
                                    </p:anim>
                                    <p:anim calcmode="lin" valueType="num">
                                      <p:cBhvr additive="base">
                                        <p:cTn id="18" dur="25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ppt_x"/>
                                          </p:val>
                                        </p:tav>
                                        <p:tav tm="100000">
                                          <p:val>
                                            <p:strVal val="#ppt_x"/>
                                          </p:val>
                                        </p:tav>
                                      </p:tavLst>
                                    </p:anim>
                                    <p:anim calcmode="lin" valueType="num">
                                      <p:cBhvr additive="base">
                                        <p:cTn id="23" dur="25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50" fill="hold"/>
                                        <p:tgtEl>
                                          <p:spTgt spid="5"/>
                                        </p:tgtEl>
                                        <p:attrNameLst>
                                          <p:attrName>ppt_x</p:attrName>
                                        </p:attrNameLst>
                                      </p:cBhvr>
                                      <p:tavLst>
                                        <p:tav tm="0">
                                          <p:val>
                                            <p:strVal val="#ppt_x"/>
                                          </p:val>
                                        </p:tav>
                                        <p:tav tm="100000">
                                          <p:val>
                                            <p:strVal val="#ppt_x"/>
                                          </p:val>
                                        </p:tav>
                                      </p:tavLst>
                                    </p:anim>
                                    <p:anim calcmode="lin" valueType="num">
                                      <p:cBhvr additive="base">
                                        <p:cTn id="28" dur="25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50" fill="hold"/>
                                        <p:tgtEl>
                                          <p:spTgt spid="12"/>
                                        </p:tgtEl>
                                        <p:attrNameLst>
                                          <p:attrName>ppt_x</p:attrName>
                                        </p:attrNameLst>
                                      </p:cBhvr>
                                      <p:tavLst>
                                        <p:tav tm="0">
                                          <p:val>
                                            <p:strVal val="#ppt_x"/>
                                          </p:val>
                                        </p:tav>
                                        <p:tav tm="100000">
                                          <p:val>
                                            <p:strVal val="#ppt_x"/>
                                          </p:val>
                                        </p:tav>
                                      </p:tavLst>
                                    </p:anim>
                                    <p:anim calcmode="lin" valueType="num">
                                      <p:cBhvr additive="base">
                                        <p:cTn id="33" dur="25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250" fill="hold"/>
                                        <p:tgtEl>
                                          <p:spTgt spid="2"/>
                                        </p:tgtEl>
                                        <p:attrNameLst>
                                          <p:attrName>ppt_x</p:attrName>
                                        </p:attrNameLst>
                                      </p:cBhvr>
                                      <p:tavLst>
                                        <p:tav tm="0">
                                          <p:val>
                                            <p:strVal val="#ppt_x"/>
                                          </p:val>
                                        </p:tav>
                                        <p:tav tm="100000">
                                          <p:val>
                                            <p:strVal val="#ppt_x"/>
                                          </p:val>
                                        </p:tav>
                                      </p:tavLst>
                                    </p:anim>
                                    <p:anim calcmode="lin" valueType="num">
                                      <p:cBhvr additive="base">
                                        <p:cTn id="38" dur="250" fill="hold"/>
                                        <p:tgtEl>
                                          <p:spTgt spid="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250" fill="hold"/>
                                        <p:tgtEl>
                                          <p:spTgt spid="19"/>
                                        </p:tgtEl>
                                        <p:attrNameLst>
                                          <p:attrName>ppt_x</p:attrName>
                                        </p:attrNameLst>
                                      </p:cBhvr>
                                      <p:tavLst>
                                        <p:tav tm="0">
                                          <p:val>
                                            <p:strVal val="#ppt_x"/>
                                          </p:val>
                                        </p:tav>
                                        <p:tav tm="100000">
                                          <p:val>
                                            <p:strVal val="#ppt_x"/>
                                          </p:val>
                                        </p:tav>
                                      </p:tavLst>
                                    </p:anim>
                                    <p:anim calcmode="lin" valueType="num">
                                      <p:cBhvr additive="base">
                                        <p:cTn id="43" dur="250" fill="hold"/>
                                        <p:tgtEl>
                                          <p:spTgt spid="1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47"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22" presetClass="entr" presetSubtype="8"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childTnLst>
                          </p:cTn>
                        </p:par>
                        <p:par>
                          <p:cTn id="61" fill="hold">
                            <p:stCondLst>
                              <p:cond delay="6000"/>
                            </p:stCondLst>
                            <p:childTnLst>
                              <p:par>
                                <p:cTn id="62" presetID="47" presetClass="entr" presetSubtype="0"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1000"/>
                                        <p:tgtEl>
                                          <p:spTgt spid="42"/>
                                        </p:tgtEl>
                                      </p:cBhvr>
                                    </p:animEffect>
                                    <p:anim calcmode="lin" valueType="num">
                                      <p:cBhvr>
                                        <p:cTn id="65" dur="1000" fill="hold"/>
                                        <p:tgtEl>
                                          <p:spTgt spid="42"/>
                                        </p:tgtEl>
                                        <p:attrNameLst>
                                          <p:attrName>ppt_x</p:attrName>
                                        </p:attrNameLst>
                                      </p:cBhvr>
                                      <p:tavLst>
                                        <p:tav tm="0">
                                          <p:val>
                                            <p:strVal val="#ppt_x"/>
                                          </p:val>
                                        </p:tav>
                                        <p:tav tm="100000">
                                          <p:val>
                                            <p:strVal val="#ppt_x"/>
                                          </p:val>
                                        </p:tav>
                                      </p:tavLst>
                                    </p:anim>
                                    <p:anim calcmode="lin" valueType="num">
                                      <p:cBhvr>
                                        <p:cTn id="66" dur="1000" fill="hold"/>
                                        <p:tgtEl>
                                          <p:spTgt spid="42"/>
                                        </p:tgtEl>
                                        <p:attrNameLst>
                                          <p:attrName>ppt_y</p:attrName>
                                        </p:attrNameLst>
                                      </p:cBhvr>
                                      <p:tavLst>
                                        <p:tav tm="0">
                                          <p:val>
                                            <p:strVal val="#ppt_y-.1"/>
                                          </p:val>
                                        </p:tav>
                                        <p:tav tm="100000">
                                          <p:val>
                                            <p:strVal val="#ppt_y"/>
                                          </p:val>
                                        </p:tav>
                                      </p:tavLst>
                                    </p:anim>
                                  </p:childTnLst>
                                </p:cTn>
                              </p:par>
                            </p:childTnLst>
                          </p:cTn>
                        </p:par>
                        <p:par>
                          <p:cTn id="67" fill="hold">
                            <p:stCondLst>
                              <p:cond delay="70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7500"/>
                            </p:stCondLst>
                            <p:childTnLst>
                              <p:par>
                                <p:cTn id="72" presetID="2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left)">
                                      <p:cBhvr>
                                        <p:cTn id="74" dur="500"/>
                                        <p:tgtEl>
                                          <p:spTgt spid="4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left)">
                                      <p:cBhvr>
                                        <p:cTn id="77" dur="500"/>
                                        <p:tgtEl>
                                          <p:spTgt spid="45"/>
                                        </p:tgtEl>
                                      </p:cBhvr>
                                    </p:animEffect>
                                  </p:childTnLst>
                                </p:cTn>
                              </p:par>
                            </p:childTnLst>
                          </p:cTn>
                        </p:par>
                        <p:par>
                          <p:cTn id="78" fill="hold">
                            <p:stCondLst>
                              <p:cond delay="8000"/>
                            </p:stCondLst>
                            <p:childTnLst>
                              <p:par>
                                <p:cTn id="79" presetID="47" presetClass="entr" presetSubtype="0" fill="hold" grpId="0" nodeType="after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1000"/>
                                        <p:tgtEl>
                                          <p:spTgt spid="46"/>
                                        </p:tgtEl>
                                      </p:cBhvr>
                                    </p:animEffect>
                                    <p:anim calcmode="lin" valueType="num">
                                      <p:cBhvr>
                                        <p:cTn id="82" dur="1000" fill="hold"/>
                                        <p:tgtEl>
                                          <p:spTgt spid="46"/>
                                        </p:tgtEl>
                                        <p:attrNameLst>
                                          <p:attrName>ppt_x</p:attrName>
                                        </p:attrNameLst>
                                      </p:cBhvr>
                                      <p:tavLst>
                                        <p:tav tm="0">
                                          <p:val>
                                            <p:strVal val="#ppt_x"/>
                                          </p:val>
                                        </p:tav>
                                        <p:tav tm="100000">
                                          <p:val>
                                            <p:strVal val="#ppt_x"/>
                                          </p:val>
                                        </p:tav>
                                      </p:tavLst>
                                    </p:anim>
                                    <p:anim calcmode="lin" valueType="num">
                                      <p:cBhvr>
                                        <p:cTn id="83" dur="1000" fill="hold"/>
                                        <p:tgtEl>
                                          <p:spTgt spid="46"/>
                                        </p:tgtEl>
                                        <p:attrNameLst>
                                          <p:attrName>ppt_y</p:attrName>
                                        </p:attrNameLst>
                                      </p:cBhvr>
                                      <p:tavLst>
                                        <p:tav tm="0">
                                          <p:val>
                                            <p:strVal val="#ppt_y-.1"/>
                                          </p:val>
                                        </p:tav>
                                        <p:tav tm="100000">
                                          <p:val>
                                            <p:strVal val="#ppt_y"/>
                                          </p:val>
                                        </p:tav>
                                      </p:tavLst>
                                    </p:anim>
                                  </p:childTnLst>
                                </p:cTn>
                              </p:par>
                            </p:childTnLst>
                          </p:cTn>
                        </p:par>
                        <p:par>
                          <p:cTn id="84" fill="hold">
                            <p:stCondLst>
                              <p:cond delay="9000"/>
                            </p:stCondLst>
                            <p:childTnLst>
                              <p:par>
                                <p:cTn id="85" presetID="22" presetClass="entr" presetSubtype="8" fill="hold" nodeType="after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wipe(left)">
                                      <p:cBhvr>
                                        <p:cTn id="87" dur="500"/>
                                        <p:tgtEl>
                                          <p:spTgt spid="47"/>
                                        </p:tgtEl>
                                      </p:cBhvr>
                                    </p:animEffect>
                                  </p:childTnLst>
                                </p:cTn>
                              </p:par>
                            </p:childTnLst>
                          </p:cTn>
                        </p:par>
                        <p:par>
                          <p:cTn id="88" fill="hold">
                            <p:stCondLst>
                              <p:cond delay="9500"/>
                            </p:stCondLst>
                            <p:childTnLst>
                              <p:par>
                                <p:cTn id="89" presetID="22" presetClass="entr" presetSubtype="8"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500"/>
                                        <p:tgtEl>
                                          <p:spTgt spid="48"/>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wipe(left)">
                                      <p:cBhvr>
                                        <p:cTn id="94" dur="500"/>
                                        <p:tgtEl>
                                          <p:spTgt spid="49"/>
                                        </p:tgtEl>
                                      </p:cBhvr>
                                    </p:animEffect>
                                  </p:childTnLst>
                                </p:cTn>
                              </p:par>
                            </p:childTnLst>
                          </p:cTn>
                        </p:par>
                        <p:par>
                          <p:cTn id="95" fill="hold">
                            <p:stCondLst>
                              <p:cond delay="10000"/>
                            </p:stCondLst>
                            <p:childTnLst>
                              <p:par>
                                <p:cTn id="96" presetID="47" presetClass="entr" presetSubtype="0" fill="hold" grpId="0"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par>
                          <p:cTn id="101" fill="hold">
                            <p:stCondLst>
                              <p:cond delay="11000"/>
                            </p:stCondLst>
                            <p:childTnLst>
                              <p:par>
                                <p:cTn id="102" presetID="22" presetClass="entr" presetSubtype="8" fill="hold" nodeType="after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wipe(left)">
                                      <p:cBhvr>
                                        <p:cTn id="104" dur="500"/>
                                        <p:tgtEl>
                                          <p:spTgt spid="51"/>
                                        </p:tgtEl>
                                      </p:cBhvr>
                                    </p:animEffect>
                                  </p:childTnLst>
                                </p:cTn>
                              </p:par>
                            </p:childTnLst>
                          </p:cTn>
                        </p:par>
                        <p:par>
                          <p:cTn id="105" fill="hold">
                            <p:stCondLst>
                              <p:cond delay="11500"/>
                            </p:stCondLst>
                            <p:childTnLst>
                              <p:par>
                                <p:cTn id="106" presetID="22" presetClass="entr" presetSubtype="8" fill="hold" grpId="0" nodeType="after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wipe(left)">
                                      <p:cBhvr>
                                        <p:cTn id="108" dur="500"/>
                                        <p:tgtEl>
                                          <p:spTgt spid="52"/>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wipe(left)">
                                      <p:cBhvr>
                                        <p:cTn id="111" dur="500"/>
                                        <p:tgtEl>
                                          <p:spTgt spid="53"/>
                                        </p:tgtEl>
                                      </p:cBhvr>
                                    </p:animEffect>
                                  </p:childTnLst>
                                </p:cTn>
                              </p:par>
                              <p:par>
                                <p:cTn id="112" presetID="12" presetClass="entr" presetSubtype="8" fill="hold" grpId="0" nodeType="withEffect">
                                  <p:stCondLst>
                                    <p:cond delay="0"/>
                                  </p:stCondLst>
                                  <p:childTnLst>
                                    <p:set>
                                      <p:cBhvr>
                                        <p:cTn id="113" dur="1" fill="hold">
                                          <p:stCondLst>
                                            <p:cond delay="0"/>
                                          </p:stCondLst>
                                        </p:cTn>
                                        <p:tgtEl>
                                          <p:spTgt spid="54"/>
                                        </p:tgtEl>
                                        <p:attrNameLst>
                                          <p:attrName>style.visibility</p:attrName>
                                        </p:attrNameLst>
                                      </p:cBhvr>
                                      <p:to>
                                        <p:strVal val="visible"/>
                                      </p:to>
                                    </p:set>
                                    <p:anim calcmode="lin" valueType="num">
                                      <p:cBhvr additive="base">
                                        <p:cTn id="114" dur="500"/>
                                        <p:tgtEl>
                                          <p:spTgt spid="54"/>
                                        </p:tgtEl>
                                        <p:attrNameLst>
                                          <p:attrName>ppt_x</p:attrName>
                                        </p:attrNameLst>
                                      </p:cBhvr>
                                      <p:tavLst>
                                        <p:tav tm="0">
                                          <p:val>
                                            <p:strVal val="#ppt_x-#ppt_w*1.125000"/>
                                          </p:val>
                                        </p:tav>
                                        <p:tav tm="100000">
                                          <p:val>
                                            <p:strVal val="#ppt_x"/>
                                          </p:val>
                                        </p:tav>
                                      </p:tavLst>
                                    </p:anim>
                                    <p:animEffect transition="in" filter="wipe(right)">
                                      <p:cBhvr>
                                        <p:cTn id="1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2" grpId="0" animBg="1"/>
      <p:bldP spid="38" grpId="0" animBg="1"/>
      <p:bldP spid="40" grpId="0"/>
      <p:bldP spid="41" grpId="0"/>
      <p:bldP spid="42" grpId="0" animBg="1"/>
      <p:bldP spid="44" grpId="0"/>
      <p:bldP spid="45" grpId="0"/>
      <p:bldP spid="46" grpId="0" animBg="1"/>
      <p:bldP spid="48" grpId="0"/>
      <p:bldP spid="49" grpId="0"/>
      <p:bldP spid="50" grpId="0" animBg="1"/>
      <p:bldP spid="52" grpId="0"/>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7" name="Rectangle 8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3" name="Rectangle 137"/>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4" name="Rectangle 164"/>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213" name="Picture 16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274266"/>
            <a:ext cx="7478359" cy="544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875771" y="561256"/>
            <a:ext cx="6194324" cy="584775"/>
          </a:xfrm>
          <a:prstGeom prst="rect">
            <a:avLst/>
          </a:prstGeom>
        </p:spPr>
        <p:txBody>
          <a:bodyPr wrap="none">
            <a:spAutoFit/>
          </a:bodyPr>
          <a:lstStyle/>
          <a:p>
            <a:r>
              <a:rPr lang="zh-CN" altLang="en-US" sz="2800" b="1" dirty="0" smtClean="0">
                <a:solidFill>
                  <a:prstClr val="black"/>
                </a:solidFill>
                <a:latin typeface="+mn-ea"/>
              </a:rPr>
              <a:t>三、</a:t>
            </a:r>
            <a:r>
              <a:rPr lang="zh-CN" altLang="zh-CN" sz="2800" b="1" dirty="0">
                <a:solidFill>
                  <a:prstClr val="black"/>
                </a:solidFill>
                <a:latin typeface="+mn-ea"/>
              </a:rPr>
              <a:t> </a:t>
            </a:r>
            <a:r>
              <a:rPr lang="zh-CN" altLang="zh-CN" sz="3200" b="1" dirty="0">
                <a:solidFill>
                  <a:prstClr val="black"/>
                </a:solidFill>
                <a:latin typeface="+mn-ea"/>
              </a:rPr>
              <a:t>“</a:t>
            </a:r>
            <a:r>
              <a:rPr lang="en-US" altLang="zh-CN" sz="3200" b="1" dirty="0" err="1">
                <a:solidFill>
                  <a:prstClr val="black"/>
                </a:solidFill>
                <a:latin typeface="+mn-ea"/>
              </a:rPr>
              <a:t>aruba</a:t>
            </a:r>
            <a:r>
              <a:rPr lang="zh-CN" altLang="zh-CN" sz="3200" b="1" dirty="0" smtClean="0">
                <a:solidFill>
                  <a:prstClr val="black"/>
                </a:solidFill>
                <a:latin typeface="+mn-ea"/>
              </a:rPr>
              <a:t>”</a:t>
            </a:r>
            <a:r>
              <a:rPr lang="zh-CN" altLang="en-US" sz="3200" b="1" dirty="0" smtClean="0">
                <a:solidFill>
                  <a:prstClr val="black"/>
                </a:solidFill>
                <a:latin typeface="+mn-ea"/>
              </a:rPr>
              <a:t>与</a:t>
            </a:r>
            <a:r>
              <a:rPr lang="zh-CN" altLang="zh-CN" sz="2800" b="1" dirty="0" smtClean="0">
                <a:solidFill>
                  <a:prstClr val="black"/>
                </a:solidFill>
                <a:latin typeface="+mn-ea"/>
              </a:rPr>
              <a:t>“</a:t>
            </a:r>
            <a:r>
              <a:rPr lang="en-US" altLang="zh-CN" sz="3200" b="1" dirty="0">
                <a:latin typeface="+mn-ea"/>
              </a:rPr>
              <a:t>Spore</a:t>
            </a:r>
            <a:r>
              <a:rPr lang="zh-CN" altLang="zh-CN" sz="2800" b="1" dirty="0" smtClean="0">
                <a:solidFill>
                  <a:prstClr val="black"/>
                </a:solidFill>
                <a:latin typeface="+mn-ea"/>
              </a:rPr>
              <a:t>”</a:t>
            </a:r>
            <a:r>
              <a:rPr lang="zh-CN" altLang="en-US" sz="2800" b="1" dirty="0" smtClean="0">
                <a:solidFill>
                  <a:prstClr val="black"/>
                </a:solidFill>
                <a:latin typeface="+mn-ea"/>
              </a:rPr>
              <a:t>的关系</a:t>
            </a:r>
            <a:endParaRPr lang="zh-CN" altLang="en-US" sz="2800" b="1" dirty="0">
              <a:latin typeface="+mn-ea"/>
            </a:endParaRPr>
          </a:p>
        </p:txBody>
      </p:sp>
      <p:grpSp>
        <p:nvGrpSpPr>
          <p:cNvPr id="11" name="组合 10"/>
          <p:cNvGrpSpPr/>
          <p:nvPr/>
        </p:nvGrpSpPr>
        <p:grpSpPr>
          <a:xfrm>
            <a:off x="7871806" y="1860193"/>
            <a:ext cx="4073203" cy="874041"/>
            <a:chOff x="4860032" y="1203598"/>
            <a:chExt cx="3131181" cy="874041"/>
          </a:xfrm>
        </p:grpSpPr>
        <p:grpSp>
          <p:nvGrpSpPr>
            <p:cNvPr id="12" name="组合 11"/>
            <p:cNvGrpSpPr/>
            <p:nvPr/>
          </p:nvGrpSpPr>
          <p:grpSpPr>
            <a:xfrm>
              <a:off x="4860032" y="1203598"/>
              <a:ext cx="3131181" cy="874041"/>
              <a:chOff x="3995936" y="1527637"/>
              <a:chExt cx="3544233" cy="936108"/>
            </a:xfrm>
          </p:grpSpPr>
          <p:sp>
            <p:nvSpPr>
              <p:cNvPr id="16" name="等腰三角形 11"/>
              <p:cNvSpPr/>
              <p:nvPr/>
            </p:nvSpPr>
            <p:spPr>
              <a:xfrm rot="5400000">
                <a:off x="5299999" y="223574"/>
                <a:ext cx="936108" cy="3544233"/>
              </a:xfrm>
              <a:custGeom>
                <a:avLst/>
                <a:gdLst/>
                <a:ahLst/>
                <a:cxnLst/>
                <a:rect l="l" t="t" r="r" b="b"/>
                <a:pathLst>
                  <a:path w="936108" h="3544233">
                    <a:moveTo>
                      <a:pt x="0" y="3465329"/>
                    </a:moveTo>
                    <a:lnTo>
                      <a:pt x="0" y="528142"/>
                    </a:lnTo>
                    <a:lnTo>
                      <a:pt x="1" y="528142"/>
                    </a:lnTo>
                    <a:lnTo>
                      <a:pt x="468055" y="0"/>
                    </a:lnTo>
                    <a:lnTo>
                      <a:pt x="936108" y="528142"/>
                    </a:lnTo>
                    <a:lnTo>
                      <a:pt x="936105" y="528142"/>
                    </a:lnTo>
                    <a:lnTo>
                      <a:pt x="936105" y="3465329"/>
                    </a:lnTo>
                    <a:cubicBezTo>
                      <a:pt x="936105" y="3508906"/>
                      <a:pt x="900778" y="3544233"/>
                      <a:pt x="857201" y="3544233"/>
                    </a:cubicBezTo>
                    <a:lnTo>
                      <a:pt x="78905" y="3544233"/>
                    </a:lnTo>
                    <a:cubicBezTo>
                      <a:pt x="35328" y="3544233"/>
                      <a:pt x="0" y="3508906"/>
                      <a:pt x="0" y="3465329"/>
                    </a:cubicBezTo>
                    <a:close/>
                  </a:path>
                </a:pathLst>
              </a:custGeom>
              <a:solidFill>
                <a:schemeClr val="tx2"/>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1"/>
              <p:cNvSpPr/>
              <p:nvPr/>
            </p:nvSpPr>
            <p:spPr>
              <a:xfrm rot="5400000">
                <a:off x="5531293" y="89835"/>
                <a:ext cx="424148" cy="3403541"/>
              </a:xfrm>
              <a:custGeom>
                <a:avLst/>
                <a:gdLst/>
                <a:ahLst/>
                <a:cxnLst/>
                <a:rect l="l" t="t" r="r" b="b"/>
                <a:pathLst>
                  <a:path w="424148" h="3403541">
                    <a:moveTo>
                      <a:pt x="0" y="3326738"/>
                    </a:moveTo>
                    <a:lnTo>
                      <a:pt x="0" y="467749"/>
                    </a:lnTo>
                    <a:lnTo>
                      <a:pt x="1" y="467749"/>
                    </a:lnTo>
                    <a:lnTo>
                      <a:pt x="424148" y="0"/>
                    </a:lnTo>
                    <a:lnTo>
                      <a:pt x="424148" y="3403541"/>
                    </a:lnTo>
                    <a:lnTo>
                      <a:pt x="78586" y="3403541"/>
                    </a:lnTo>
                    <a:cubicBezTo>
                      <a:pt x="35185" y="3403541"/>
                      <a:pt x="0" y="3369155"/>
                      <a:pt x="0" y="3326738"/>
                    </a:cubicBezTo>
                    <a:close/>
                  </a:path>
                </a:pathLst>
              </a:custGeom>
              <a:gradFill flip="none" rotWithShape="1">
                <a:gsLst>
                  <a:gs pos="0">
                    <a:schemeClr val="bg1">
                      <a:alpha val="4000"/>
                    </a:schemeClr>
                  </a:gs>
                  <a:gs pos="100000">
                    <a:schemeClr val="bg1">
                      <a:alpha val="29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p:nvCxnSpPr>
          <p:spPr>
            <a:xfrm>
              <a:off x="5436096" y="1490900"/>
              <a:ext cx="0" cy="401605"/>
            </a:xfrm>
            <a:prstGeom prst="line">
              <a:avLst/>
            </a:prstGeom>
            <a:ln>
              <a:solidFill>
                <a:schemeClr val="bg1"/>
              </a:solidFill>
              <a:prstDash val="sysDash"/>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4" name="직사각형 153"/>
            <p:cNvSpPr/>
            <p:nvPr/>
          </p:nvSpPr>
          <p:spPr bwMode="auto">
            <a:xfrm>
              <a:off x="4933092" y="1460870"/>
              <a:ext cx="466794" cy="461665"/>
            </a:xfrm>
            <a:prstGeom prst="rect">
              <a:avLst/>
            </a:prstGeom>
          </p:spPr>
          <p:txBody>
            <a:bodyPr wrap="none">
              <a:spAutoFit/>
            </a:bodyPr>
            <a:lstStyle/>
            <a:p>
              <a:pPr>
                <a:defRPr/>
              </a:pPr>
              <a:r>
                <a:rPr lang="en-US" altLang="ko-KR" sz="2400" kern="0" dirty="0">
                  <a:solidFill>
                    <a:schemeClr val="bg1"/>
                  </a:solidFill>
                  <a:latin typeface="Impact" panose="020B0806030902050204" pitchFamily="34" charset="0"/>
                  <a:ea typeface="HY견고딕" pitchFamily="18" charset="-127"/>
                  <a:cs typeface="Arial" panose="020B0604020202020204" pitchFamily="34" charset="0"/>
                </a:rPr>
                <a:t>01</a:t>
              </a:r>
              <a:endParaRPr lang="ko-KR" altLang="en-US" sz="2400" dirty="0">
                <a:solidFill>
                  <a:schemeClr val="bg1"/>
                </a:solidFill>
                <a:latin typeface="Impact" panose="020B0806030902050204" pitchFamily="34" charset="0"/>
              </a:endParaRPr>
            </a:p>
          </p:txBody>
        </p:sp>
        <p:sp>
          <p:nvSpPr>
            <p:cNvPr id="15" name="矩形 1"/>
            <p:cNvSpPr>
              <a:spLocks noChangeArrowheads="1"/>
            </p:cNvSpPr>
            <p:nvPr/>
          </p:nvSpPr>
          <p:spPr bwMode="auto">
            <a:xfrm>
              <a:off x="5359031" y="1337759"/>
              <a:ext cx="248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000" b="1" dirty="0">
                  <a:solidFill>
                    <a:srgbClr val="FFFF00"/>
                  </a:solidFill>
                </a:rPr>
                <a:t>“</a:t>
              </a:r>
              <a:r>
                <a:rPr lang="en-US" altLang="zh-CN" sz="2000" b="1" dirty="0" err="1">
                  <a:solidFill>
                    <a:srgbClr val="FFFF00"/>
                  </a:solidFill>
                </a:rPr>
                <a:t>Arube</a:t>
              </a:r>
              <a:r>
                <a:rPr lang="zh-CN" altLang="zh-CN" sz="2000" b="1" dirty="0">
                  <a:solidFill>
                    <a:srgbClr val="FFFF00"/>
                  </a:solidFill>
                </a:rPr>
                <a:t>产学研合作体系”、“</a:t>
              </a:r>
              <a:r>
                <a:rPr lang="en-US" altLang="zh-CN" sz="2000" b="1" dirty="0">
                  <a:solidFill>
                    <a:srgbClr val="FFFF00"/>
                  </a:solidFill>
                </a:rPr>
                <a:t>Spore</a:t>
              </a:r>
              <a:r>
                <a:rPr lang="zh-CN" altLang="zh-CN" sz="2000" b="1" dirty="0">
                  <a:solidFill>
                    <a:srgbClr val="FFFF00"/>
                  </a:solidFill>
                </a:rPr>
                <a:t>创新创业保障体系”</a:t>
              </a:r>
              <a:endParaRPr lang="zh-CN" altLang="en-US" sz="2000" b="1" dirty="0">
                <a:solidFill>
                  <a:srgbClr val="FFFF00"/>
                </a:solidFill>
              </a:endParaRPr>
            </a:p>
          </p:txBody>
        </p:sp>
      </p:grpSp>
      <p:grpSp>
        <p:nvGrpSpPr>
          <p:cNvPr id="18" name="组合 17"/>
          <p:cNvGrpSpPr/>
          <p:nvPr/>
        </p:nvGrpSpPr>
        <p:grpSpPr>
          <a:xfrm>
            <a:off x="7909000" y="3248185"/>
            <a:ext cx="4073204" cy="989754"/>
            <a:chOff x="4860032" y="1203598"/>
            <a:chExt cx="3131181" cy="989754"/>
          </a:xfrm>
        </p:grpSpPr>
        <p:grpSp>
          <p:nvGrpSpPr>
            <p:cNvPr id="19" name="组合 18"/>
            <p:cNvGrpSpPr/>
            <p:nvPr/>
          </p:nvGrpSpPr>
          <p:grpSpPr>
            <a:xfrm>
              <a:off x="4860032" y="1203598"/>
              <a:ext cx="3131181" cy="874041"/>
              <a:chOff x="3995936" y="1527637"/>
              <a:chExt cx="3544233" cy="936108"/>
            </a:xfrm>
          </p:grpSpPr>
          <p:sp>
            <p:nvSpPr>
              <p:cNvPr id="23" name="等腰三角形 11"/>
              <p:cNvSpPr/>
              <p:nvPr/>
            </p:nvSpPr>
            <p:spPr>
              <a:xfrm rot="5400000">
                <a:off x="5299999" y="223574"/>
                <a:ext cx="936108" cy="3544233"/>
              </a:xfrm>
              <a:custGeom>
                <a:avLst/>
                <a:gdLst/>
                <a:ahLst/>
                <a:cxnLst/>
                <a:rect l="l" t="t" r="r" b="b"/>
                <a:pathLst>
                  <a:path w="936108" h="3544233">
                    <a:moveTo>
                      <a:pt x="0" y="3465329"/>
                    </a:moveTo>
                    <a:lnTo>
                      <a:pt x="0" y="528142"/>
                    </a:lnTo>
                    <a:lnTo>
                      <a:pt x="1" y="528142"/>
                    </a:lnTo>
                    <a:lnTo>
                      <a:pt x="468055" y="0"/>
                    </a:lnTo>
                    <a:lnTo>
                      <a:pt x="936108" y="528142"/>
                    </a:lnTo>
                    <a:lnTo>
                      <a:pt x="936105" y="528142"/>
                    </a:lnTo>
                    <a:lnTo>
                      <a:pt x="936105" y="3465329"/>
                    </a:lnTo>
                    <a:cubicBezTo>
                      <a:pt x="936105" y="3508906"/>
                      <a:pt x="900778" y="3544233"/>
                      <a:pt x="857201" y="3544233"/>
                    </a:cubicBezTo>
                    <a:lnTo>
                      <a:pt x="78905" y="3544233"/>
                    </a:lnTo>
                    <a:cubicBezTo>
                      <a:pt x="35328" y="3544233"/>
                      <a:pt x="0" y="3508906"/>
                      <a:pt x="0" y="3465329"/>
                    </a:cubicBezTo>
                    <a:close/>
                  </a:path>
                </a:pathLst>
              </a:custGeom>
              <a:solidFill>
                <a:schemeClr val="tx2"/>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11"/>
              <p:cNvSpPr/>
              <p:nvPr/>
            </p:nvSpPr>
            <p:spPr>
              <a:xfrm rot="5400000">
                <a:off x="5531293" y="89835"/>
                <a:ext cx="424148" cy="3403541"/>
              </a:xfrm>
              <a:custGeom>
                <a:avLst/>
                <a:gdLst/>
                <a:ahLst/>
                <a:cxnLst/>
                <a:rect l="l" t="t" r="r" b="b"/>
                <a:pathLst>
                  <a:path w="424148" h="3403541">
                    <a:moveTo>
                      <a:pt x="0" y="3326738"/>
                    </a:moveTo>
                    <a:lnTo>
                      <a:pt x="0" y="467749"/>
                    </a:lnTo>
                    <a:lnTo>
                      <a:pt x="1" y="467749"/>
                    </a:lnTo>
                    <a:lnTo>
                      <a:pt x="424148" y="0"/>
                    </a:lnTo>
                    <a:lnTo>
                      <a:pt x="424148" y="3403541"/>
                    </a:lnTo>
                    <a:lnTo>
                      <a:pt x="78586" y="3403541"/>
                    </a:lnTo>
                    <a:cubicBezTo>
                      <a:pt x="35185" y="3403541"/>
                      <a:pt x="0" y="3369155"/>
                      <a:pt x="0" y="3326738"/>
                    </a:cubicBezTo>
                    <a:close/>
                  </a:path>
                </a:pathLst>
              </a:custGeom>
              <a:gradFill flip="none" rotWithShape="1">
                <a:gsLst>
                  <a:gs pos="0">
                    <a:schemeClr val="bg1">
                      <a:alpha val="4000"/>
                    </a:schemeClr>
                  </a:gs>
                  <a:gs pos="100000">
                    <a:schemeClr val="bg1">
                      <a:alpha val="29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0" name="直接连接符 19"/>
            <p:cNvCxnSpPr/>
            <p:nvPr/>
          </p:nvCxnSpPr>
          <p:spPr>
            <a:xfrm>
              <a:off x="5436096" y="1490900"/>
              <a:ext cx="0" cy="401605"/>
            </a:xfrm>
            <a:prstGeom prst="line">
              <a:avLst/>
            </a:prstGeom>
            <a:ln>
              <a:solidFill>
                <a:schemeClr val="bg1"/>
              </a:solidFill>
              <a:prstDash val="sysDash"/>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직사각형 153"/>
            <p:cNvSpPr/>
            <p:nvPr/>
          </p:nvSpPr>
          <p:spPr bwMode="auto">
            <a:xfrm>
              <a:off x="4933092" y="1460870"/>
              <a:ext cx="503664" cy="461665"/>
            </a:xfrm>
            <a:prstGeom prst="rect">
              <a:avLst/>
            </a:prstGeom>
          </p:spPr>
          <p:txBody>
            <a:bodyPr wrap="none">
              <a:spAutoFit/>
            </a:bodyPr>
            <a:lstStyle/>
            <a:p>
              <a:pPr>
                <a:defRPr/>
              </a:pPr>
              <a:r>
                <a:rPr lang="en-US" altLang="ko-KR" sz="2400" kern="0" dirty="0" smtClean="0">
                  <a:solidFill>
                    <a:schemeClr val="bg1"/>
                  </a:solidFill>
                  <a:latin typeface="Impact" panose="020B0806030902050204" pitchFamily="34" charset="0"/>
                  <a:ea typeface="HY견고딕" pitchFamily="18" charset="-127"/>
                  <a:cs typeface="Arial" panose="020B0604020202020204" pitchFamily="34" charset="0"/>
                </a:rPr>
                <a:t>02</a:t>
              </a:r>
              <a:endParaRPr lang="ko-KR" altLang="en-US" sz="2400" dirty="0">
                <a:solidFill>
                  <a:schemeClr val="bg1"/>
                </a:solidFill>
                <a:latin typeface="Impact" panose="020B0806030902050204" pitchFamily="34" charset="0"/>
              </a:endParaRPr>
            </a:p>
          </p:txBody>
        </p:sp>
        <p:sp>
          <p:nvSpPr>
            <p:cNvPr id="22" name="矩形 1"/>
            <p:cNvSpPr>
              <a:spLocks noChangeArrowheads="1"/>
            </p:cNvSpPr>
            <p:nvPr/>
          </p:nvSpPr>
          <p:spPr bwMode="auto">
            <a:xfrm>
              <a:off x="5503307" y="1331578"/>
              <a:ext cx="24039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rgbClr val="FFFF00"/>
                  </a:solidFill>
                </a:rPr>
                <a:t>横向联合创新</a:t>
              </a:r>
              <a:endParaRPr lang="en-US" altLang="zh-CN" sz="2000" b="1" dirty="0">
                <a:solidFill>
                  <a:srgbClr val="FFFF00"/>
                </a:solidFill>
              </a:endParaRPr>
            </a:p>
            <a:p>
              <a:r>
                <a:rPr lang="zh-CN" altLang="en-US" sz="2000" b="1" dirty="0">
                  <a:solidFill>
                    <a:srgbClr val="FFFF00"/>
                  </a:solidFill>
                </a:rPr>
                <a:t>纵向申报成果</a:t>
              </a:r>
              <a:endParaRPr lang="zh-CN" altLang="en-US" sz="2000" b="1" dirty="0">
                <a:solidFill>
                  <a:srgbClr val="FFFF00"/>
                </a:solidFill>
              </a:endParaRPr>
            </a:p>
            <a:p>
              <a:pPr algn="just">
                <a:defRPr/>
              </a:pPr>
              <a:r>
                <a:rPr lang="zh-CN" altLang="en-US" sz="1000" kern="0" dirty="0" smtClean="0">
                  <a:solidFill>
                    <a:schemeClr val="bg1"/>
                  </a:solidFill>
                  <a:latin typeface="微软雅黑" panose="020B0503020204020204" charset="-122"/>
                  <a:ea typeface="微软雅黑" panose="020B0503020204020204" charset="-122"/>
                </a:rPr>
                <a:t>。</a:t>
              </a:r>
              <a:endParaRPr lang="zh-CN" altLang="en-US" sz="1000" kern="0" dirty="0">
                <a:solidFill>
                  <a:schemeClr val="bg1"/>
                </a:solidFill>
                <a:latin typeface="微软雅黑" panose="020B0503020204020204" charset="-122"/>
                <a:ea typeface="微软雅黑" panose="020B0503020204020204" charset="-122"/>
              </a:endParaRPr>
            </a:p>
          </p:txBody>
        </p:sp>
      </p:grpSp>
      <p:grpSp>
        <p:nvGrpSpPr>
          <p:cNvPr id="25" name="组合 24"/>
          <p:cNvGrpSpPr/>
          <p:nvPr/>
        </p:nvGrpSpPr>
        <p:grpSpPr>
          <a:xfrm>
            <a:off x="7656776" y="1604166"/>
            <a:ext cx="290413" cy="4945084"/>
            <a:chOff x="3777530" y="1779662"/>
            <a:chExt cx="290413" cy="2980903"/>
          </a:xfrm>
          <a:effectLst>
            <a:outerShdw blurRad="50800" dist="38100" dir="2700000" algn="tl" rotWithShape="0">
              <a:prstClr val="black">
                <a:alpha val="40000"/>
              </a:prstClr>
            </a:outerShdw>
          </a:effectLst>
        </p:grpSpPr>
        <p:sp>
          <p:nvSpPr>
            <p:cNvPr id="26" name="等腰三角形 25"/>
            <p:cNvSpPr/>
            <p:nvPr/>
          </p:nvSpPr>
          <p:spPr>
            <a:xfrm rot="10800000">
              <a:off x="3779911" y="4256509"/>
              <a:ext cx="288032" cy="504056"/>
            </a:xfrm>
            <a:prstGeom prst="triangle">
              <a:avLst/>
            </a:prstGeom>
            <a:gradFill flip="none" rotWithShape="1">
              <a:gsLst>
                <a:gs pos="0">
                  <a:schemeClr val="bg1">
                    <a:lumMod val="75000"/>
                  </a:schemeClr>
                </a:gs>
                <a:gs pos="100000">
                  <a:schemeClr val="bg1">
                    <a:lumMod val="75000"/>
                  </a:schemeClr>
                </a:gs>
                <a:gs pos="48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9"/>
            <p:cNvSpPr/>
            <p:nvPr/>
          </p:nvSpPr>
          <p:spPr>
            <a:xfrm>
              <a:off x="3777530" y="1779662"/>
              <a:ext cx="74389" cy="2520280"/>
            </a:xfrm>
            <a:custGeom>
              <a:avLst/>
              <a:gdLst>
                <a:gd name="connsiteX0" fmla="*/ 0 w 72008"/>
                <a:gd name="connsiteY0" fmla="*/ 0 h 2520280"/>
                <a:gd name="connsiteX1" fmla="*/ 72008 w 72008"/>
                <a:gd name="connsiteY1" fmla="*/ 0 h 2520280"/>
                <a:gd name="connsiteX2" fmla="*/ 72008 w 72008"/>
                <a:gd name="connsiteY2" fmla="*/ 2520280 h 2520280"/>
                <a:gd name="connsiteX3" fmla="*/ 0 w 72008"/>
                <a:gd name="connsiteY3" fmla="*/ 2520280 h 2520280"/>
                <a:gd name="connsiteX4" fmla="*/ 0 w 72008"/>
                <a:gd name="connsiteY4" fmla="*/ 0 h 2520280"/>
                <a:gd name="connsiteX0-1" fmla="*/ 2381 w 74389"/>
                <a:gd name="connsiteY0-2" fmla="*/ 0 h 2520280"/>
                <a:gd name="connsiteX1-3" fmla="*/ 74389 w 74389"/>
                <a:gd name="connsiteY1-4" fmla="*/ 0 h 2520280"/>
                <a:gd name="connsiteX2-5" fmla="*/ 74389 w 74389"/>
                <a:gd name="connsiteY2-6" fmla="*/ 2520280 h 2520280"/>
                <a:gd name="connsiteX3-7" fmla="*/ 0 w 74389"/>
                <a:gd name="connsiteY3-8" fmla="*/ 2489324 h 2520280"/>
                <a:gd name="connsiteX4-9" fmla="*/ 2381 w 74389"/>
                <a:gd name="connsiteY4-10" fmla="*/ 0 h 2520280"/>
                <a:gd name="connsiteX0-11" fmla="*/ 2381 w 74389"/>
                <a:gd name="connsiteY0-12" fmla="*/ 0 h 2520280"/>
                <a:gd name="connsiteX1-13" fmla="*/ 74389 w 74389"/>
                <a:gd name="connsiteY1-14" fmla="*/ 0 h 2520280"/>
                <a:gd name="connsiteX2-15" fmla="*/ 74389 w 74389"/>
                <a:gd name="connsiteY2-16" fmla="*/ 2520280 h 2520280"/>
                <a:gd name="connsiteX3-17" fmla="*/ 0 w 74389"/>
                <a:gd name="connsiteY3-18" fmla="*/ 2489324 h 2520280"/>
                <a:gd name="connsiteX4-19" fmla="*/ 2381 w 74389"/>
                <a:gd name="connsiteY4-20" fmla="*/ 0 h 25202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4389" h="2520280">
                  <a:moveTo>
                    <a:pt x="2381" y="0"/>
                  </a:moveTo>
                  <a:lnTo>
                    <a:pt x="74389" y="0"/>
                  </a:lnTo>
                  <a:lnTo>
                    <a:pt x="74389" y="2520280"/>
                  </a:lnTo>
                  <a:cubicBezTo>
                    <a:pt x="49593" y="2509961"/>
                    <a:pt x="50989" y="2456780"/>
                    <a:pt x="0" y="2489324"/>
                  </a:cubicBezTo>
                  <a:cubicBezTo>
                    <a:pt x="794" y="1659549"/>
                    <a:pt x="1587" y="829775"/>
                    <a:pt x="2381"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103"/>
            <p:cNvSpPr/>
            <p:nvPr/>
          </p:nvSpPr>
          <p:spPr>
            <a:xfrm>
              <a:off x="3851919" y="1779662"/>
              <a:ext cx="147823" cy="2520280"/>
            </a:xfrm>
            <a:custGeom>
              <a:avLst/>
              <a:gdLst>
                <a:gd name="connsiteX0" fmla="*/ 0 w 147823"/>
                <a:gd name="connsiteY0" fmla="*/ 0 h 2520280"/>
                <a:gd name="connsiteX1" fmla="*/ 147823 w 147823"/>
                <a:gd name="connsiteY1" fmla="*/ 0 h 2520280"/>
                <a:gd name="connsiteX2" fmla="*/ 147823 w 147823"/>
                <a:gd name="connsiteY2" fmla="*/ 2520280 h 2520280"/>
                <a:gd name="connsiteX3" fmla="*/ 0 w 147823"/>
                <a:gd name="connsiteY3" fmla="*/ 2520280 h 2520280"/>
                <a:gd name="connsiteX4" fmla="*/ 0 w 147823"/>
                <a:gd name="connsiteY4" fmla="*/ 0 h 2520280"/>
                <a:gd name="connsiteX0-1" fmla="*/ 0 w 147823"/>
                <a:gd name="connsiteY0-2" fmla="*/ 0 h 2520280"/>
                <a:gd name="connsiteX1-3" fmla="*/ 147823 w 147823"/>
                <a:gd name="connsiteY1-4" fmla="*/ 0 h 2520280"/>
                <a:gd name="connsiteX2-5" fmla="*/ 147823 w 147823"/>
                <a:gd name="connsiteY2-6" fmla="*/ 2520280 h 2520280"/>
                <a:gd name="connsiteX3-7" fmla="*/ 0 w 147823"/>
                <a:gd name="connsiteY3-8" fmla="*/ 2520280 h 2520280"/>
                <a:gd name="connsiteX4-9" fmla="*/ 0 w 147823"/>
                <a:gd name="connsiteY4-10" fmla="*/ 0 h 25202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7823" h="2520280">
                  <a:moveTo>
                    <a:pt x="0" y="0"/>
                  </a:moveTo>
                  <a:lnTo>
                    <a:pt x="147823" y="0"/>
                  </a:lnTo>
                  <a:lnTo>
                    <a:pt x="147823" y="2520280"/>
                  </a:lnTo>
                  <a:cubicBezTo>
                    <a:pt x="98549" y="2520280"/>
                    <a:pt x="46893" y="2420267"/>
                    <a:pt x="0" y="2520280"/>
                  </a:cubicBez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9"/>
            <p:cNvSpPr/>
            <p:nvPr/>
          </p:nvSpPr>
          <p:spPr>
            <a:xfrm flipH="1">
              <a:off x="3992560" y="1779662"/>
              <a:ext cx="74389" cy="2520280"/>
            </a:xfrm>
            <a:custGeom>
              <a:avLst/>
              <a:gdLst>
                <a:gd name="connsiteX0" fmla="*/ 0 w 72008"/>
                <a:gd name="connsiteY0" fmla="*/ 0 h 2520280"/>
                <a:gd name="connsiteX1" fmla="*/ 72008 w 72008"/>
                <a:gd name="connsiteY1" fmla="*/ 0 h 2520280"/>
                <a:gd name="connsiteX2" fmla="*/ 72008 w 72008"/>
                <a:gd name="connsiteY2" fmla="*/ 2520280 h 2520280"/>
                <a:gd name="connsiteX3" fmla="*/ 0 w 72008"/>
                <a:gd name="connsiteY3" fmla="*/ 2520280 h 2520280"/>
                <a:gd name="connsiteX4" fmla="*/ 0 w 72008"/>
                <a:gd name="connsiteY4" fmla="*/ 0 h 2520280"/>
                <a:gd name="connsiteX0-1" fmla="*/ 2381 w 74389"/>
                <a:gd name="connsiteY0-2" fmla="*/ 0 h 2520280"/>
                <a:gd name="connsiteX1-3" fmla="*/ 74389 w 74389"/>
                <a:gd name="connsiteY1-4" fmla="*/ 0 h 2520280"/>
                <a:gd name="connsiteX2-5" fmla="*/ 74389 w 74389"/>
                <a:gd name="connsiteY2-6" fmla="*/ 2520280 h 2520280"/>
                <a:gd name="connsiteX3-7" fmla="*/ 0 w 74389"/>
                <a:gd name="connsiteY3-8" fmla="*/ 2489324 h 2520280"/>
                <a:gd name="connsiteX4-9" fmla="*/ 2381 w 74389"/>
                <a:gd name="connsiteY4-10" fmla="*/ 0 h 2520280"/>
                <a:gd name="connsiteX0-11" fmla="*/ 2381 w 74389"/>
                <a:gd name="connsiteY0-12" fmla="*/ 0 h 2520280"/>
                <a:gd name="connsiteX1-13" fmla="*/ 74389 w 74389"/>
                <a:gd name="connsiteY1-14" fmla="*/ 0 h 2520280"/>
                <a:gd name="connsiteX2-15" fmla="*/ 74389 w 74389"/>
                <a:gd name="connsiteY2-16" fmla="*/ 2520280 h 2520280"/>
                <a:gd name="connsiteX3-17" fmla="*/ 0 w 74389"/>
                <a:gd name="connsiteY3-18" fmla="*/ 2489324 h 2520280"/>
                <a:gd name="connsiteX4-19" fmla="*/ 2381 w 74389"/>
                <a:gd name="connsiteY4-20" fmla="*/ 0 h 25202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4389" h="2520280">
                  <a:moveTo>
                    <a:pt x="2381" y="0"/>
                  </a:moveTo>
                  <a:lnTo>
                    <a:pt x="74389" y="0"/>
                  </a:lnTo>
                  <a:lnTo>
                    <a:pt x="74389" y="2520280"/>
                  </a:lnTo>
                  <a:cubicBezTo>
                    <a:pt x="49593" y="2509961"/>
                    <a:pt x="50989" y="2456780"/>
                    <a:pt x="0" y="2489324"/>
                  </a:cubicBezTo>
                  <a:cubicBezTo>
                    <a:pt x="794" y="1659549"/>
                    <a:pt x="1587" y="829775"/>
                    <a:pt x="2381"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146"/>
            <p:cNvSpPr/>
            <p:nvPr/>
          </p:nvSpPr>
          <p:spPr>
            <a:xfrm rot="10800000">
              <a:off x="3892719" y="4644231"/>
              <a:ext cx="66221" cy="115887"/>
            </a:xfrm>
            <a:custGeom>
              <a:avLst/>
              <a:gdLst>
                <a:gd name="connsiteX0" fmla="*/ 0 w 66221"/>
                <a:gd name="connsiteY0" fmla="*/ 115887 h 115887"/>
                <a:gd name="connsiteX1" fmla="*/ 33111 w 66221"/>
                <a:gd name="connsiteY1" fmla="*/ 0 h 115887"/>
                <a:gd name="connsiteX2" fmla="*/ 66221 w 66221"/>
                <a:gd name="connsiteY2" fmla="*/ 115887 h 115887"/>
                <a:gd name="connsiteX3" fmla="*/ 0 w 66221"/>
                <a:gd name="connsiteY3" fmla="*/ 115887 h 115887"/>
                <a:gd name="connsiteX0-1" fmla="*/ 0 w 66221"/>
                <a:gd name="connsiteY0-2" fmla="*/ 115887 h 120120"/>
                <a:gd name="connsiteX1-3" fmla="*/ 33111 w 66221"/>
                <a:gd name="connsiteY1-4" fmla="*/ 0 h 120120"/>
                <a:gd name="connsiteX2-5" fmla="*/ 66221 w 66221"/>
                <a:gd name="connsiteY2-6" fmla="*/ 115887 h 120120"/>
                <a:gd name="connsiteX3-7" fmla="*/ 0 w 66221"/>
                <a:gd name="connsiteY3-8" fmla="*/ 115887 h 120120"/>
                <a:gd name="connsiteX0-9" fmla="*/ 0 w 66221"/>
                <a:gd name="connsiteY0-10" fmla="*/ 115887 h 115887"/>
                <a:gd name="connsiteX1-11" fmla="*/ 33111 w 66221"/>
                <a:gd name="connsiteY1-12" fmla="*/ 0 h 115887"/>
                <a:gd name="connsiteX2-13" fmla="*/ 66221 w 66221"/>
                <a:gd name="connsiteY2-14" fmla="*/ 115887 h 115887"/>
                <a:gd name="connsiteX3-15" fmla="*/ 0 w 66221"/>
                <a:gd name="connsiteY3-16" fmla="*/ 115887 h 115887"/>
              </a:gdLst>
              <a:ahLst/>
              <a:cxnLst>
                <a:cxn ang="0">
                  <a:pos x="connsiteX0-1" y="connsiteY0-2"/>
                </a:cxn>
                <a:cxn ang="0">
                  <a:pos x="connsiteX1-3" y="connsiteY1-4"/>
                </a:cxn>
                <a:cxn ang="0">
                  <a:pos x="connsiteX2-5" y="connsiteY2-6"/>
                </a:cxn>
                <a:cxn ang="0">
                  <a:pos x="connsiteX3-7" y="connsiteY3-8"/>
                </a:cxn>
              </a:cxnLst>
              <a:rect l="l" t="t" r="r" b="b"/>
              <a:pathLst>
                <a:path w="66221" h="115887">
                  <a:moveTo>
                    <a:pt x="0" y="115887"/>
                  </a:moveTo>
                  <a:lnTo>
                    <a:pt x="33111" y="0"/>
                  </a:lnTo>
                  <a:lnTo>
                    <a:pt x="66221" y="115887"/>
                  </a:lnTo>
                  <a:cubicBezTo>
                    <a:pt x="44147" y="125412"/>
                    <a:pt x="17311" y="125412"/>
                    <a:pt x="0" y="11588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7982060" y="4597081"/>
            <a:ext cx="4000144" cy="874041"/>
            <a:chOff x="4860032" y="1203598"/>
            <a:chExt cx="3131181" cy="874041"/>
          </a:xfrm>
        </p:grpSpPr>
        <p:grpSp>
          <p:nvGrpSpPr>
            <p:cNvPr id="32" name="组合 31"/>
            <p:cNvGrpSpPr/>
            <p:nvPr/>
          </p:nvGrpSpPr>
          <p:grpSpPr>
            <a:xfrm>
              <a:off x="4860032" y="1203598"/>
              <a:ext cx="3131181" cy="874041"/>
              <a:chOff x="3995936" y="1527637"/>
              <a:chExt cx="3544233" cy="936108"/>
            </a:xfrm>
          </p:grpSpPr>
          <p:sp>
            <p:nvSpPr>
              <p:cNvPr id="36" name="等腰三角形 11"/>
              <p:cNvSpPr/>
              <p:nvPr/>
            </p:nvSpPr>
            <p:spPr>
              <a:xfrm rot="5400000">
                <a:off x="5299999" y="223574"/>
                <a:ext cx="936108" cy="3544233"/>
              </a:xfrm>
              <a:custGeom>
                <a:avLst/>
                <a:gdLst/>
                <a:ahLst/>
                <a:cxnLst/>
                <a:rect l="l" t="t" r="r" b="b"/>
                <a:pathLst>
                  <a:path w="936108" h="3544233">
                    <a:moveTo>
                      <a:pt x="0" y="3465329"/>
                    </a:moveTo>
                    <a:lnTo>
                      <a:pt x="0" y="528142"/>
                    </a:lnTo>
                    <a:lnTo>
                      <a:pt x="1" y="528142"/>
                    </a:lnTo>
                    <a:lnTo>
                      <a:pt x="468055" y="0"/>
                    </a:lnTo>
                    <a:lnTo>
                      <a:pt x="936108" y="528142"/>
                    </a:lnTo>
                    <a:lnTo>
                      <a:pt x="936105" y="528142"/>
                    </a:lnTo>
                    <a:lnTo>
                      <a:pt x="936105" y="3465329"/>
                    </a:lnTo>
                    <a:cubicBezTo>
                      <a:pt x="936105" y="3508906"/>
                      <a:pt x="900778" y="3544233"/>
                      <a:pt x="857201" y="3544233"/>
                    </a:cubicBezTo>
                    <a:lnTo>
                      <a:pt x="78905" y="3544233"/>
                    </a:lnTo>
                    <a:cubicBezTo>
                      <a:pt x="35328" y="3544233"/>
                      <a:pt x="0" y="3508906"/>
                      <a:pt x="0" y="3465329"/>
                    </a:cubicBezTo>
                    <a:close/>
                  </a:path>
                </a:pathLst>
              </a:custGeom>
              <a:solidFill>
                <a:schemeClr val="tx2"/>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11"/>
              <p:cNvSpPr/>
              <p:nvPr/>
            </p:nvSpPr>
            <p:spPr>
              <a:xfrm rot="5400000">
                <a:off x="5531293" y="89835"/>
                <a:ext cx="424148" cy="3403541"/>
              </a:xfrm>
              <a:custGeom>
                <a:avLst/>
                <a:gdLst/>
                <a:ahLst/>
                <a:cxnLst/>
                <a:rect l="l" t="t" r="r" b="b"/>
                <a:pathLst>
                  <a:path w="424148" h="3403541">
                    <a:moveTo>
                      <a:pt x="0" y="3326738"/>
                    </a:moveTo>
                    <a:lnTo>
                      <a:pt x="0" y="467749"/>
                    </a:lnTo>
                    <a:lnTo>
                      <a:pt x="1" y="467749"/>
                    </a:lnTo>
                    <a:lnTo>
                      <a:pt x="424148" y="0"/>
                    </a:lnTo>
                    <a:lnTo>
                      <a:pt x="424148" y="3403541"/>
                    </a:lnTo>
                    <a:lnTo>
                      <a:pt x="78586" y="3403541"/>
                    </a:lnTo>
                    <a:cubicBezTo>
                      <a:pt x="35185" y="3403541"/>
                      <a:pt x="0" y="3369155"/>
                      <a:pt x="0" y="3326738"/>
                    </a:cubicBezTo>
                    <a:close/>
                  </a:path>
                </a:pathLst>
              </a:custGeom>
              <a:gradFill flip="none" rotWithShape="1">
                <a:gsLst>
                  <a:gs pos="0">
                    <a:schemeClr val="bg1">
                      <a:alpha val="4000"/>
                    </a:schemeClr>
                  </a:gs>
                  <a:gs pos="100000">
                    <a:schemeClr val="bg1">
                      <a:alpha val="29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3" name="直接连接符 32"/>
            <p:cNvCxnSpPr/>
            <p:nvPr/>
          </p:nvCxnSpPr>
          <p:spPr>
            <a:xfrm>
              <a:off x="5436096" y="1490900"/>
              <a:ext cx="0" cy="401605"/>
            </a:xfrm>
            <a:prstGeom prst="line">
              <a:avLst/>
            </a:prstGeom>
            <a:ln>
              <a:solidFill>
                <a:schemeClr val="bg1"/>
              </a:solidFill>
              <a:prstDash val="sysDash"/>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34" name="직사각형 153"/>
            <p:cNvSpPr/>
            <p:nvPr/>
          </p:nvSpPr>
          <p:spPr bwMode="auto">
            <a:xfrm>
              <a:off x="4933092" y="1460870"/>
              <a:ext cx="513282" cy="461665"/>
            </a:xfrm>
            <a:prstGeom prst="rect">
              <a:avLst/>
            </a:prstGeom>
          </p:spPr>
          <p:txBody>
            <a:bodyPr wrap="none">
              <a:spAutoFit/>
            </a:bodyPr>
            <a:lstStyle/>
            <a:p>
              <a:pPr>
                <a:defRPr/>
              </a:pPr>
              <a:r>
                <a:rPr lang="en-US" altLang="ko-KR" sz="2400" kern="0" dirty="0" smtClean="0">
                  <a:solidFill>
                    <a:schemeClr val="bg1"/>
                  </a:solidFill>
                  <a:latin typeface="Impact" panose="020B0806030902050204" pitchFamily="34" charset="0"/>
                  <a:ea typeface="HY견고딕" pitchFamily="18" charset="-127"/>
                  <a:cs typeface="Arial" panose="020B0604020202020204" pitchFamily="34" charset="0"/>
                </a:rPr>
                <a:t>03</a:t>
              </a:r>
              <a:endParaRPr lang="ko-KR" altLang="en-US" sz="2400" dirty="0">
                <a:solidFill>
                  <a:schemeClr val="bg1"/>
                </a:solidFill>
                <a:latin typeface="Impact" panose="020B0806030902050204" pitchFamily="34" charset="0"/>
              </a:endParaRPr>
            </a:p>
          </p:txBody>
        </p:sp>
        <p:sp>
          <p:nvSpPr>
            <p:cNvPr id="35" name="矩形 1"/>
            <p:cNvSpPr>
              <a:spLocks noChangeArrowheads="1"/>
            </p:cNvSpPr>
            <p:nvPr/>
          </p:nvSpPr>
          <p:spPr bwMode="auto">
            <a:xfrm>
              <a:off x="5503307" y="1319703"/>
              <a:ext cx="21218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rgbClr val="FFFF00"/>
                  </a:solidFill>
                </a:rPr>
                <a:t>横向联合</a:t>
              </a:r>
              <a:r>
                <a:rPr lang="zh-CN" altLang="en-US" sz="2000" b="1" dirty="0" smtClean="0">
                  <a:solidFill>
                    <a:srgbClr val="FFFF00"/>
                  </a:solidFill>
                </a:rPr>
                <a:t>创新</a:t>
              </a:r>
              <a:endParaRPr lang="en-US" altLang="zh-CN" sz="2000" b="1" dirty="0" smtClean="0">
                <a:solidFill>
                  <a:srgbClr val="FFFF00"/>
                </a:solidFill>
              </a:endParaRPr>
            </a:p>
            <a:p>
              <a:r>
                <a:rPr lang="zh-CN" altLang="en-US" sz="2000" b="1" dirty="0" smtClean="0">
                  <a:solidFill>
                    <a:srgbClr val="FFFF00"/>
                  </a:solidFill>
                </a:rPr>
                <a:t>纵向</a:t>
              </a:r>
              <a:r>
                <a:rPr lang="zh-CN" altLang="en-US" sz="2000" b="1" dirty="0">
                  <a:solidFill>
                    <a:srgbClr val="FFFF00"/>
                  </a:solidFill>
                </a:rPr>
                <a:t>融合育人</a:t>
              </a:r>
              <a:endParaRPr lang="zh-CN" altLang="en-US" sz="2000" b="1" dirty="0">
                <a:solidFill>
                  <a:srgbClr val="FFFF0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4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4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decel="6200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62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6200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0-#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decel="6200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62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6200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0-#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3630" y="595727"/>
            <a:ext cx="2339102" cy="523220"/>
          </a:xfrm>
          <a:prstGeom prst="rect">
            <a:avLst/>
          </a:prstGeom>
        </p:spPr>
        <p:txBody>
          <a:bodyPr wrap="none">
            <a:spAutoFit/>
          </a:bodyPr>
          <a:lstStyle/>
          <a:p>
            <a:r>
              <a:rPr lang="zh-CN" altLang="en-US" sz="2800" dirty="0" smtClean="0">
                <a:effectLst>
                  <a:outerShdw blurRad="38100" dist="38100" dir="2700000" algn="tl">
                    <a:srgbClr val="C0C0C0"/>
                  </a:outerShdw>
                </a:effectLst>
              </a:rPr>
              <a:t>四、实施步骤</a:t>
            </a:r>
            <a:endParaRPr lang="zh-CN" altLang="en-US" sz="2800" dirty="0">
              <a:effectLst>
                <a:outerShdw blurRad="38100" dist="38100" dir="2700000" algn="tl">
                  <a:srgbClr val="C0C0C0"/>
                </a:outerShdw>
              </a:effectLst>
            </a:endParaRPr>
          </a:p>
        </p:txBody>
      </p:sp>
      <p:grpSp>
        <p:nvGrpSpPr>
          <p:cNvPr id="51" name="组合 50"/>
          <p:cNvGrpSpPr/>
          <p:nvPr/>
        </p:nvGrpSpPr>
        <p:grpSpPr>
          <a:xfrm>
            <a:off x="115385" y="2660212"/>
            <a:ext cx="11797138" cy="1376771"/>
            <a:chOff x="224156" y="2515166"/>
            <a:chExt cx="12174320" cy="1521862"/>
          </a:xfrm>
        </p:grpSpPr>
        <p:sp>
          <p:nvSpPr>
            <p:cNvPr id="5" name="AutoShape 10"/>
            <p:cNvSpPr>
              <a:spLocks noChangeArrowheads="1"/>
            </p:cNvSpPr>
            <p:nvPr/>
          </p:nvSpPr>
          <p:spPr bwMode="auto">
            <a:xfrm rot="16200000">
              <a:off x="4953655" y="-2117763"/>
              <a:ext cx="1325021" cy="10784019"/>
            </a:xfrm>
            <a:prstGeom prst="downArrow">
              <a:avLst>
                <a:gd name="adj1" fmla="val 49065"/>
                <a:gd name="adj2" fmla="val 44849"/>
              </a:avLst>
            </a:prstGeom>
            <a:solidFill>
              <a:srgbClr val="005A9E"/>
            </a:solidFill>
            <a:ln>
              <a:noFill/>
            </a:ln>
          </p:spPr>
          <p:txBody>
            <a:bodyPr vert="eaVert" lIns="96780" tIns="48390" rIns="96780" bIns="48390"/>
            <a:lstStyle/>
            <a:p>
              <a:endParaRPr lang="zh-CN" altLang="en-US" sz="2100">
                <a:solidFill>
                  <a:schemeClr val="bg1"/>
                </a:solidFill>
                <a:latin typeface="微软雅黑" panose="020B0503020204020204" charset="-122"/>
                <a:ea typeface="微软雅黑" panose="020B0503020204020204" charset="-122"/>
              </a:endParaRPr>
            </a:p>
          </p:txBody>
        </p:sp>
        <p:grpSp>
          <p:nvGrpSpPr>
            <p:cNvPr id="7" name="Group 6"/>
            <p:cNvGrpSpPr/>
            <p:nvPr/>
          </p:nvGrpSpPr>
          <p:grpSpPr bwMode="auto">
            <a:xfrm>
              <a:off x="2139716" y="2578788"/>
              <a:ext cx="1550518" cy="1458240"/>
              <a:chOff x="1823" y="2371"/>
              <a:chExt cx="1801" cy="1801"/>
            </a:xfrm>
          </p:grpSpPr>
          <p:sp>
            <p:nvSpPr>
              <p:cNvPr id="9"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charset="-122"/>
                  <a:ea typeface="微软雅黑" panose="020B0503020204020204" charset="-122"/>
                </a:endParaRPr>
              </a:p>
            </p:txBody>
          </p:sp>
          <p:sp>
            <p:nvSpPr>
              <p:cNvPr id="10" name="Oval 8"/>
              <p:cNvSpPr>
                <a:spLocks noChangeArrowheads="1"/>
              </p:cNvSpPr>
              <p:nvPr/>
            </p:nvSpPr>
            <p:spPr bwMode="auto">
              <a:xfrm>
                <a:off x="1945" y="2493"/>
                <a:ext cx="1556" cy="1556"/>
              </a:xfrm>
              <a:prstGeom prst="ellipse">
                <a:avLst/>
              </a:prstGeom>
              <a:solidFill>
                <a:srgbClr val="00B0F0"/>
              </a:solidFill>
              <a:ln w="38100">
                <a:solidFill>
                  <a:srgbClr val="FFFFFF"/>
                </a:solidFill>
                <a:round/>
              </a:ln>
            </p:spPr>
            <p:txBody>
              <a:bodyPr/>
              <a:lstStyle/>
              <a:p>
                <a:endParaRPr lang="zh-CN" altLang="en-US" sz="2100">
                  <a:solidFill>
                    <a:schemeClr val="bg1"/>
                  </a:solidFill>
                  <a:latin typeface="微软雅黑" panose="020B0503020204020204" charset="-122"/>
                  <a:ea typeface="微软雅黑" panose="020B0503020204020204" charset="-122"/>
                </a:endParaRPr>
              </a:p>
            </p:txBody>
          </p:sp>
        </p:grpSp>
        <p:sp>
          <p:nvSpPr>
            <p:cNvPr id="8" name="Text Box 9"/>
            <p:cNvSpPr txBox="1">
              <a:spLocks noChangeArrowheads="1"/>
            </p:cNvSpPr>
            <p:nvPr/>
          </p:nvSpPr>
          <p:spPr bwMode="auto">
            <a:xfrm>
              <a:off x="2225356" y="3101002"/>
              <a:ext cx="1711806" cy="5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r>
                <a:rPr lang="zh-CN" altLang="en-US" sz="2400" b="1" dirty="0">
                  <a:solidFill>
                    <a:srgbClr val="FFFF00"/>
                  </a:solidFill>
                </a:rPr>
                <a:t>整合资源</a:t>
              </a:r>
              <a:endParaRPr lang="en-US" altLang="zh-CN" sz="2400" b="1" dirty="0">
                <a:solidFill>
                  <a:srgbClr val="FFFF00"/>
                </a:solidFill>
              </a:endParaRPr>
            </a:p>
          </p:txBody>
        </p:sp>
        <p:grpSp>
          <p:nvGrpSpPr>
            <p:cNvPr id="12" name="Group 6"/>
            <p:cNvGrpSpPr/>
            <p:nvPr/>
          </p:nvGrpSpPr>
          <p:grpSpPr bwMode="auto">
            <a:xfrm>
              <a:off x="3851522" y="2578788"/>
              <a:ext cx="1550518" cy="1458240"/>
              <a:chOff x="1823" y="2371"/>
              <a:chExt cx="1801" cy="1801"/>
            </a:xfrm>
          </p:grpSpPr>
          <p:sp>
            <p:nvSpPr>
              <p:cNvPr id="14"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charset="-122"/>
                  <a:ea typeface="微软雅黑" panose="020B0503020204020204" charset="-122"/>
                </a:endParaRPr>
              </a:p>
            </p:txBody>
          </p:sp>
          <p:sp>
            <p:nvSpPr>
              <p:cNvPr id="15" name="Oval 8"/>
              <p:cNvSpPr>
                <a:spLocks noChangeArrowheads="1"/>
              </p:cNvSpPr>
              <p:nvPr/>
            </p:nvSpPr>
            <p:spPr bwMode="auto">
              <a:xfrm>
                <a:off x="1946" y="2493"/>
                <a:ext cx="1556" cy="1555"/>
              </a:xfrm>
              <a:prstGeom prst="ellipse">
                <a:avLst/>
              </a:prstGeom>
              <a:solidFill>
                <a:srgbClr val="006DF0"/>
              </a:solidFill>
              <a:ln w="38100">
                <a:solidFill>
                  <a:srgbClr val="FFFFFF"/>
                </a:solidFill>
                <a:round/>
              </a:ln>
            </p:spPr>
            <p:txBody>
              <a:bodyPr/>
              <a:lstStyle/>
              <a:p>
                <a:pPr defTabSz="967740" fontAlgn="auto">
                  <a:spcBef>
                    <a:spcPts val="0"/>
                  </a:spcBef>
                  <a:spcAft>
                    <a:spcPts val="0"/>
                  </a:spcAft>
                  <a:defRPr/>
                </a:pPr>
                <a:endParaRPr lang="zh-CN" altLang="en-US" sz="2100">
                  <a:solidFill>
                    <a:schemeClr val="bg1"/>
                  </a:solidFill>
                  <a:latin typeface="微软雅黑" panose="020B0503020204020204" charset="-122"/>
                  <a:ea typeface="微软雅黑" panose="020B0503020204020204" charset="-122"/>
                </a:endParaRPr>
              </a:p>
            </p:txBody>
          </p:sp>
        </p:grpSp>
        <p:sp>
          <p:nvSpPr>
            <p:cNvPr id="13" name="Text Box 9"/>
            <p:cNvSpPr txBox="1">
              <a:spLocks noChangeArrowheads="1"/>
            </p:cNvSpPr>
            <p:nvPr/>
          </p:nvSpPr>
          <p:spPr bwMode="auto">
            <a:xfrm>
              <a:off x="3954790" y="3085137"/>
              <a:ext cx="1711806" cy="5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r>
                <a:rPr lang="zh-CN" altLang="en-US" sz="2400" b="1" dirty="0">
                  <a:solidFill>
                    <a:srgbClr val="FFFF00"/>
                  </a:solidFill>
                </a:rPr>
                <a:t>建立平台</a:t>
              </a:r>
              <a:endParaRPr lang="en-US" altLang="zh-CN" sz="2400" b="1" dirty="0">
                <a:solidFill>
                  <a:srgbClr val="FFFF00"/>
                </a:solidFill>
              </a:endParaRPr>
            </a:p>
          </p:txBody>
        </p:sp>
        <p:grpSp>
          <p:nvGrpSpPr>
            <p:cNvPr id="17" name="Group 6"/>
            <p:cNvGrpSpPr/>
            <p:nvPr/>
          </p:nvGrpSpPr>
          <p:grpSpPr bwMode="auto">
            <a:xfrm>
              <a:off x="10847958" y="2578788"/>
              <a:ext cx="1550518" cy="1458240"/>
              <a:chOff x="1823" y="2371"/>
              <a:chExt cx="1801" cy="1801"/>
            </a:xfrm>
          </p:grpSpPr>
          <p:sp>
            <p:nvSpPr>
              <p:cNvPr id="19"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charset="-122"/>
                  <a:ea typeface="微软雅黑" panose="020B0503020204020204" charset="-122"/>
                </a:endParaRPr>
              </a:p>
            </p:txBody>
          </p:sp>
          <p:sp>
            <p:nvSpPr>
              <p:cNvPr id="20" name="Oval 8"/>
              <p:cNvSpPr>
                <a:spLocks noChangeArrowheads="1"/>
              </p:cNvSpPr>
              <p:nvPr/>
            </p:nvSpPr>
            <p:spPr bwMode="auto">
              <a:xfrm>
                <a:off x="1946" y="2493"/>
                <a:ext cx="1556" cy="1555"/>
              </a:xfrm>
              <a:prstGeom prst="ellipse">
                <a:avLst/>
              </a:prstGeom>
              <a:solidFill>
                <a:schemeClr val="accent4"/>
              </a:solidFill>
              <a:ln w="38100">
                <a:solidFill>
                  <a:srgbClr val="FFFFFF"/>
                </a:solidFill>
                <a:round/>
              </a:ln>
            </p:spPr>
            <p:txBody>
              <a:bodyPr/>
              <a:lstStyle/>
              <a:p>
                <a:pPr defTabSz="967740" fontAlgn="auto">
                  <a:spcBef>
                    <a:spcPts val="0"/>
                  </a:spcBef>
                  <a:spcAft>
                    <a:spcPts val="0"/>
                  </a:spcAft>
                  <a:defRPr/>
                </a:pPr>
                <a:endParaRPr lang="zh-CN" altLang="en-US" sz="2100">
                  <a:solidFill>
                    <a:schemeClr val="bg1"/>
                  </a:solidFill>
                  <a:latin typeface="微软雅黑" panose="020B0503020204020204" charset="-122"/>
                  <a:ea typeface="微软雅黑" panose="020B0503020204020204" charset="-122"/>
                </a:endParaRPr>
              </a:p>
            </p:txBody>
          </p:sp>
        </p:grpSp>
        <p:sp>
          <p:nvSpPr>
            <p:cNvPr id="18" name="Text Box 9"/>
            <p:cNvSpPr txBox="1">
              <a:spLocks noChangeArrowheads="1"/>
            </p:cNvSpPr>
            <p:nvPr/>
          </p:nvSpPr>
          <p:spPr bwMode="auto">
            <a:xfrm>
              <a:off x="10646184" y="3085137"/>
              <a:ext cx="1711806" cy="5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r>
                <a:rPr lang="zh-CN" altLang="en-US" sz="2400" dirty="0" smtClean="0"/>
                <a:t>   </a:t>
              </a:r>
              <a:r>
                <a:rPr lang="zh-CN" altLang="en-US" sz="2400" b="1" dirty="0" smtClean="0">
                  <a:solidFill>
                    <a:schemeClr val="accent1"/>
                  </a:solidFill>
                </a:rPr>
                <a:t>多方</a:t>
              </a:r>
              <a:r>
                <a:rPr lang="zh-CN" altLang="en-US" sz="2400" b="1" dirty="0">
                  <a:solidFill>
                    <a:schemeClr val="accent1"/>
                  </a:solidFill>
                </a:rPr>
                <a:t>共赢</a:t>
              </a:r>
              <a:endParaRPr lang="zh-CN" altLang="en-US" sz="2400" b="1" dirty="0">
                <a:solidFill>
                  <a:schemeClr val="accent1"/>
                </a:solidFill>
              </a:endParaRPr>
            </a:p>
          </p:txBody>
        </p:sp>
        <p:grpSp>
          <p:nvGrpSpPr>
            <p:cNvPr id="22" name="Group 6"/>
            <p:cNvGrpSpPr/>
            <p:nvPr/>
          </p:nvGrpSpPr>
          <p:grpSpPr bwMode="auto">
            <a:xfrm>
              <a:off x="466951" y="2578788"/>
              <a:ext cx="1550518" cy="1458240"/>
              <a:chOff x="1823" y="2371"/>
              <a:chExt cx="1801" cy="1801"/>
            </a:xfrm>
          </p:grpSpPr>
          <p:sp>
            <p:nvSpPr>
              <p:cNvPr id="24"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charset="-122"/>
                  <a:ea typeface="微软雅黑" panose="020B0503020204020204" charset="-122"/>
                </a:endParaRPr>
              </a:p>
            </p:txBody>
          </p:sp>
          <p:sp>
            <p:nvSpPr>
              <p:cNvPr id="25" name="Oval 8"/>
              <p:cNvSpPr>
                <a:spLocks noChangeArrowheads="1"/>
              </p:cNvSpPr>
              <p:nvPr/>
            </p:nvSpPr>
            <p:spPr bwMode="auto">
              <a:xfrm>
                <a:off x="1946" y="2493"/>
                <a:ext cx="1556" cy="1556"/>
              </a:xfrm>
              <a:prstGeom prst="ellipse">
                <a:avLst/>
              </a:prstGeom>
              <a:solidFill>
                <a:srgbClr val="006DF0"/>
              </a:solidFill>
              <a:ln w="38100">
                <a:solidFill>
                  <a:srgbClr val="FFFFFF"/>
                </a:solidFill>
                <a:round/>
              </a:ln>
            </p:spPr>
            <p:txBody>
              <a:bodyPr/>
              <a:lstStyle/>
              <a:p>
                <a:endParaRPr lang="zh-CN" altLang="en-US" sz="2100">
                  <a:solidFill>
                    <a:schemeClr val="bg1"/>
                  </a:solidFill>
                  <a:latin typeface="微软雅黑" panose="020B0503020204020204" charset="-122"/>
                  <a:ea typeface="微软雅黑" panose="020B0503020204020204" charset="-122"/>
                </a:endParaRPr>
              </a:p>
            </p:txBody>
          </p:sp>
        </p:grpSp>
        <p:sp>
          <p:nvSpPr>
            <p:cNvPr id="23" name="Text Box 9"/>
            <p:cNvSpPr txBox="1">
              <a:spLocks noChangeArrowheads="1"/>
            </p:cNvSpPr>
            <p:nvPr/>
          </p:nvSpPr>
          <p:spPr bwMode="auto">
            <a:xfrm>
              <a:off x="604116" y="3085137"/>
              <a:ext cx="1711806" cy="5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pPr lvl="0"/>
              <a:r>
                <a:rPr lang="zh-CN" altLang="en-US" sz="2400" b="1" dirty="0">
                  <a:solidFill>
                    <a:srgbClr val="FFFF00"/>
                  </a:solidFill>
                </a:rPr>
                <a:t>确立方向</a:t>
              </a:r>
              <a:endParaRPr lang="en-US" altLang="zh-CN" sz="2400" b="1" dirty="0">
                <a:solidFill>
                  <a:srgbClr val="FFFF00"/>
                </a:solidFill>
              </a:endParaRPr>
            </a:p>
          </p:txBody>
        </p:sp>
        <p:grpSp>
          <p:nvGrpSpPr>
            <p:cNvPr id="35" name="Group 6"/>
            <p:cNvGrpSpPr/>
            <p:nvPr/>
          </p:nvGrpSpPr>
          <p:grpSpPr bwMode="auto">
            <a:xfrm>
              <a:off x="5467101" y="2545126"/>
              <a:ext cx="1550518" cy="1458240"/>
              <a:chOff x="1823" y="2371"/>
              <a:chExt cx="1801" cy="1801"/>
            </a:xfrm>
          </p:grpSpPr>
          <p:sp>
            <p:nvSpPr>
              <p:cNvPr id="36"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charset="-122"/>
                  <a:ea typeface="微软雅黑" panose="020B0503020204020204" charset="-122"/>
                </a:endParaRPr>
              </a:p>
            </p:txBody>
          </p:sp>
          <p:sp>
            <p:nvSpPr>
              <p:cNvPr id="37" name="Oval 8"/>
              <p:cNvSpPr>
                <a:spLocks noChangeArrowheads="1"/>
              </p:cNvSpPr>
              <p:nvPr/>
            </p:nvSpPr>
            <p:spPr bwMode="auto">
              <a:xfrm>
                <a:off x="1945" y="2493"/>
                <a:ext cx="1556" cy="1556"/>
              </a:xfrm>
              <a:prstGeom prst="ellipse">
                <a:avLst/>
              </a:prstGeom>
              <a:solidFill>
                <a:srgbClr val="00B0F0"/>
              </a:solidFill>
              <a:ln w="38100">
                <a:solidFill>
                  <a:srgbClr val="FFFFFF"/>
                </a:solidFill>
                <a:round/>
              </a:ln>
            </p:spPr>
            <p:txBody>
              <a:bodyPr/>
              <a:lstStyle/>
              <a:p>
                <a:endParaRPr lang="zh-CN" altLang="en-US" sz="2100">
                  <a:solidFill>
                    <a:schemeClr val="bg1"/>
                  </a:solidFill>
                  <a:latin typeface="微软雅黑" panose="020B0503020204020204" charset="-122"/>
                  <a:ea typeface="微软雅黑" panose="020B0503020204020204" charset="-122"/>
                </a:endParaRPr>
              </a:p>
            </p:txBody>
          </p:sp>
        </p:grpSp>
        <p:sp>
          <p:nvSpPr>
            <p:cNvPr id="38" name="Text Box 9"/>
            <p:cNvSpPr txBox="1">
              <a:spLocks noChangeArrowheads="1"/>
            </p:cNvSpPr>
            <p:nvPr/>
          </p:nvSpPr>
          <p:spPr bwMode="auto">
            <a:xfrm>
              <a:off x="5541918" y="3067339"/>
              <a:ext cx="1711806" cy="5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r>
                <a:rPr lang="zh-CN" altLang="en-US" sz="2400" b="1" dirty="0">
                  <a:solidFill>
                    <a:srgbClr val="FFFF00"/>
                  </a:solidFill>
                </a:rPr>
                <a:t>团队合作</a:t>
              </a:r>
              <a:endParaRPr lang="en-US" altLang="zh-CN" sz="2400" b="1" dirty="0">
                <a:solidFill>
                  <a:srgbClr val="FFFF00"/>
                </a:solidFill>
              </a:endParaRPr>
            </a:p>
          </p:txBody>
        </p:sp>
        <p:grpSp>
          <p:nvGrpSpPr>
            <p:cNvPr id="39" name="Group 6"/>
            <p:cNvGrpSpPr/>
            <p:nvPr/>
          </p:nvGrpSpPr>
          <p:grpSpPr bwMode="auto">
            <a:xfrm>
              <a:off x="7178907" y="2545126"/>
              <a:ext cx="1550518" cy="1458240"/>
              <a:chOff x="1823" y="2371"/>
              <a:chExt cx="1801" cy="1801"/>
            </a:xfrm>
          </p:grpSpPr>
          <p:sp>
            <p:nvSpPr>
              <p:cNvPr id="40"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charset="-122"/>
                  <a:ea typeface="微软雅黑" panose="020B0503020204020204" charset="-122"/>
                </a:endParaRPr>
              </a:p>
            </p:txBody>
          </p:sp>
          <p:sp>
            <p:nvSpPr>
              <p:cNvPr id="41" name="Oval 8"/>
              <p:cNvSpPr>
                <a:spLocks noChangeArrowheads="1"/>
              </p:cNvSpPr>
              <p:nvPr/>
            </p:nvSpPr>
            <p:spPr bwMode="auto">
              <a:xfrm>
                <a:off x="1946" y="2493"/>
                <a:ext cx="1556" cy="1555"/>
              </a:xfrm>
              <a:prstGeom prst="ellipse">
                <a:avLst/>
              </a:prstGeom>
              <a:solidFill>
                <a:srgbClr val="006DF0"/>
              </a:solidFill>
              <a:ln w="38100">
                <a:solidFill>
                  <a:srgbClr val="FFFFFF"/>
                </a:solidFill>
                <a:round/>
              </a:ln>
            </p:spPr>
            <p:txBody>
              <a:bodyPr/>
              <a:lstStyle/>
              <a:p>
                <a:pPr defTabSz="967740" fontAlgn="auto">
                  <a:spcBef>
                    <a:spcPts val="0"/>
                  </a:spcBef>
                  <a:spcAft>
                    <a:spcPts val="0"/>
                  </a:spcAft>
                  <a:defRPr/>
                </a:pPr>
                <a:endParaRPr lang="zh-CN" altLang="en-US" sz="2100">
                  <a:solidFill>
                    <a:schemeClr val="bg1"/>
                  </a:solidFill>
                  <a:latin typeface="微软雅黑" panose="020B0503020204020204" charset="-122"/>
                  <a:ea typeface="微软雅黑" panose="020B0503020204020204" charset="-122"/>
                </a:endParaRPr>
              </a:p>
            </p:txBody>
          </p:sp>
        </p:grpSp>
        <p:sp>
          <p:nvSpPr>
            <p:cNvPr id="42" name="Text Box 9"/>
            <p:cNvSpPr txBox="1">
              <a:spLocks noChangeArrowheads="1"/>
            </p:cNvSpPr>
            <p:nvPr/>
          </p:nvSpPr>
          <p:spPr bwMode="auto">
            <a:xfrm>
              <a:off x="7221184" y="3051475"/>
              <a:ext cx="1711806" cy="5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r>
                <a:rPr lang="zh-CN" altLang="en-US" sz="2400" b="1" dirty="0">
                  <a:solidFill>
                    <a:srgbClr val="FFFF00"/>
                  </a:solidFill>
                </a:rPr>
                <a:t>横向突破</a:t>
              </a:r>
              <a:endParaRPr lang="en-US" altLang="zh-CN" sz="2400" b="1" dirty="0">
                <a:solidFill>
                  <a:srgbClr val="FFFF00"/>
                </a:solidFill>
              </a:endParaRPr>
            </a:p>
          </p:txBody>
        </p:sp>
        <p:grpSp>
          <p:nvGrpSpPr>
            <p:cNvPr id="47" name="Group 6"/>
            <p:cNvGrpSpPr/>
            <p:nvPr/>
          </p:nvGrpSpPr>
          <p:grpSpPr bwMode="auto">
            <a:xfrm>
              <a:off x="8729425" y="2515166"/>
              <a:ext cx="1550518" cy="1458240"/>
              <a:chOff x="1823" y="2371"/>
              <a:chExt cx="1801" cy="1801"/>
            </a:xfrm>
          </p:grpSpPr>
          <p:sp>
            <p:nvSpPr>
              <p:cNvPr id="48"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charset="-122"/>
                  <a:ea typeface="微软雅黑" panose="020B0503020204020204" charset="-122"/>
                </a:endParaRPr>
              </a:p>
            </p:txBody>
          </p:sp>
          <p:sp>
            <p:nvSpPr>
              <p:cNvPr id="49" name="Oval 8"/>
              <p:cNvSpPr>
                <a:spLocks noChangeArrowheads="1"/>
              </p:cNvSpPr>
              <p:nvPr/>
            </p:nvSpPr>
            <p:spPr bwMode="auto">
              <a:xfrm>
                <a:off x="1945" y="2493"/>
                <a:ext cx="1556" cy="1556"/>
              </a:xfrm>
              <a:prstGeom prst="ellipse">
                <a:avLst/>
              </a:prstGeom>
              <a:solidFill>
                <a:srgbClr val="00B0F0"/>
              </a:solidFill>
              <a:ln w="38100">
                <a:solidFill>
                  <a:srgbClr val="FFFFFF"/>
                </a:solidFill>
                <a:round/>
              </a:ln>
            </p:spPr>
            <p:txBody>
              <a:bodyPr/>
              <a:lstStyle/>
              <a:p>
                <a:endParaRPr lang="zh-CN" altLang="en-US" sz="2100">
                  <a:solidFill>
                    <a:schemeClr val="bg1"/>
                  </a:solidFill>
                  <a:latin typeface="微软雅黑" panose="020B0503020204020204" charset="-122"/>
                  <a:ea typeface="微软雅黑" panose="020B0503020204020204" charset="-122"/>
                </a:endParaRPr>
              </a:p>
            </p:txBody>
          </p:sp>
        </p:grpSp>
        <p:sp>
          <p:nvSpPr>
            <p:cNvPr id="50" name="Text Box 9"/>
            <p:cNvSpPr txBox="1">
              <a:spLocks noChangeArrowheads="1"/>
            </p:cNvSpPr>
            <p:nvPr/>
          </p:nvSpPr>
          <p:spPr bwMode="auto">
            <a:xfrm>
              <a:off x="8820512" y="3037379"/>
              <a:ext cx="1711806" cy="5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charset="-122"/>
                </a:defRPr>
              </a:lvl1pPr>
              <a:lvl2pPr marL="742950" indent="-285750">
                <a:defRPr sz="1900">
                  <a:solidFill>
                    <a:schemeClr val="tx1"/>
                  </a:solidFill>
                  <a:latin typeface="Arial" panose="020B0604020202020204" pitchFamily="34" charset="0"/>
                  <a:ea typeface="微软雅黑" panose="020B0503020204020204" charset="-122"/>
                </a:defRPr>
              </a:lvl2pPr>
              <a:lvl3pPr marL="1143000" indent="-228600">
                <a:defRPr sz="1900">
                  <a:solidFill>
                    <a:schemeClr val="tx1"/>
                  </a:solidFill>
                  <a:latin typeface="Arial" panose="020B0604020202020204" pitchFamily="34" charset="0"/>
                  <a:ea typeface="微软雅黑" panose="020B0503020204020204" charset="-122"/>
                </a:defRPr>
              </a:lvl3pPr>
              <a:lvl4pPr marL="1600200" indent="-228600">
                <a:defRPr sz="1900">
                  <a:solidFill>
                    <a:schemeClr val="tx1"/>
                  </a:solidFill>
                  <a:latin typeface="Arial" panose="020B0604020202020204" pitchFamily="34" charset="0"/>
                  <a:ea typeface="微软雅黑" panose="020B0503020204020204" charset="-122"/>
                </a:defRPr>
              </a:lvl4pPr>
              <a:lvl5pPr marL="2057400" indent="-228600">
                <a:defRPr sz="1900">
                  <a:solidFill>
                    <a:schemeClr val="tx1"/>
                  </a:solidFill>
                  <a:latin typeface="Arial" panose="020B0604020202020204" pitchFamily="34" charset="0"/>
                  <a:ea typeface="微软雅黑"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charset="-122"/>
                </a:defRPr>
              </a:lvl9pPr>
            </a:lstStyle>
            <a:p>
              <a:r>
                <a:rPr lang="zh-CN" altLang="en-US" sz="2400" b="1" dirty="0">
                  <a:solidFill>
                    <a:srgbClr val="FFFF00"/>
                  </a:solidFill>
                </a:rPr>
                <a:t>纵向延伸</a:t>
              </a:r>
              <a:endParaRPr lang="en-US" altLang="zh-CN" sz="2400" b="1" dirty="0">
                <a:solidFill>
                  <a:srgbClr val="FFFF0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6096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2008239" y="2389239"/>
            <a:ext cx="2079522" cy="2079522"/>
            <a:chOff x="2008239" y="2389239"/>
            <a:chExt cx="2079522" cy="2079522"/>
          </a:xfrm>
        </p:grpSpPr>
        <p:grpSp>
          <p:nvGrpSpPr>
            <p:cNvPr id="42" name="组合 41"/>
            <p:cNvGrpSpPr/>
            <p:nvPr/>
          </p:nvGrpSpPr>
          <p:grpSpPr>
            <a:xfrm>
              <a:off x="2008239" y="2389239"/>
              <a:ext cx="2079522" cy="2079522"/>
              <a:chOff x="7772400" y="3775587"/>
              <a:chExt cx="2079522" cy="2079522"/>
            </a:xfrm>
            <a:solidFill>
              <a:schemeClr val="bg1"/>
            </a:solidFill>
          </p:grpSpPr>
          <p:sp>
            <p:nvSpPr>
              <p:cNvPr id="37" name="空心弧 36"/>
              <p:cNvSpPr/>
              <p:nvPr/>
            </p:nvSpPr>
            <p:spPr>
              <a:xfrm>
                <a:off x="7875639" y="3878826"/>
                <a:ext cx="1873045" cy="1873045"/>
              </a:xfrm>
              <a:prstGeom prst="blockArc">
                <a:avLst>
                  <a:gd name="adj1" fmla="val 2593583"/>
                  <a:gd name="adj2" fmla="val 838475"/>
                  <a:gd name="adj3" fmla="val 4553"/>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40" name="空心弧 39"/>
              <p:cNvSpPr/>
              <p:nvPr/>
            </p:nvSpPr>
            <p:spPr>
              <a:xfrm flipH="1">
                <a:off x="7812957" y="3816144"/>
                <a:ext cx="1998408" cy="1998408"/>
              </a:xfrm>
              <a:prstGeom prst="blockArc">
                <a:avLst>
                  <a:gd name="adj1" fmla="val 14449133"/>
                  <a:gd name="adj2" fmla="val 13621727"/>
                  <a:gd name="adj3" fmla="val 969"/>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41" name="空心弧 40"/>
              <p:cNvSpPr/>
              <p:nvPr/>
            </p:nvSpPr>
            <p:spPr>
              <a:xfrm flipV="1">
                <a:off x="7772400" y="3775587"/>
                <a:ext cx="2079522" cy="2079522"/>
              </a:xfrm>
              <a:prstGeom prst="blockArc">
                <a:avLst>
                  <a:gd name="adj1" fmla="val 2201999"/>
                  <a:gd name="adj2" fmla="val 1076694"/>
                  <a:gd name="adj3" fmla="val 433"/>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sp>
          <p:nvSpPr>
            <p:cNvPr id="43" name="文本框 42"/>
            <p:cNvSpPr txBox="1"/>
            <p:nvPr/>
          </p:nvSpPr>
          <p:spPr>
            <a:xfrm>
              <a:off x="2415173" y="2705725"/>
              <a:ext cx="1313180" cy="1446550"/>
            </a:xfrm>
            <a:prstGeom prst="rect">
              <a:avLst/>
            </a:prstGeom>
            <a:noFill/>
          </p:spPr>
          <p:txBody>
            <a:bodyPr wrap="none" rtlCol="0">
              <a:spAutoFit/>
            </a:bodyPr>
            <a:lstStyle/>
            <a:p>
              <a:r>
                <a:rPr lang="en-US" altLang="zh-CN" sz="8800" b="1" dirty="0" smtClean="0">
                  <a:solidFill>
                    <a:prstClr val="white"/>
                  </a:solidFill>
                  <a:latin typeface="Times New Roman" panose="02020603050405020304" pitchFamily="18" charset="0"/>
                  <a:cs typeface="Times New Roman" panose="02020603050405020304" pitchFamily="18" charset="0"/>
                </a:rPr>
                <a:t>03</a:t>
              </a:r>
              <a:endParaRPr lang="zh-CN" altLang="en-US" sz="8800" b="1" dirty="0">
                <a:solidFill>
                  <a:prstClr val="white"/>
                </a:solidFill>
                <a:latin typeface="Times New Roman" panose="02020603050405020304" pitchFamily="18" charset="0"/>
                <a:cs typeface="Times New Roman" panose="02020603050405020304" pitchFamily="18" charset="0"/>
              </a:endParaRPr>
            </a:p>
          </p:txBody>
        </p:sp>
      </p:grpSp>
      <p:grpSp>
        <p:nvGrpSpPr>
          <p:cNvPr id="49" name="组合 48"/>
          <p:cNvGrpSpPr/>
          <p:nvPr/>
        </p:nvGrpSpPr>
        <p:grpSpPr>
          <a:xfrm>
            <a:off x="6618518" y="1126210"/>
            <a:ext cx="4822371" cy="103239"/>
            <a:chOff x="6618518" y="1126210"/>
            <a:chExt cx="4822371" cy="103239"/>
          </a:xfrm>
        </p:grpSpPr>
        <p:sp>
          <p:nvSpPr>
            <p:cNvPr id="44" name="矩形 43"/>
            <p:cNvSpPr/>
            <p:nvPr/>
          </p:nvSpPr>
          <p:spPr>
            <a:xfrm>
              <a:off x="6618518" y="1126210"/>
              <a:ext cx="1983307" cy="10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46" name="直接连接符 45"/>
            <p:cNvCxnSpPr/>
            <p:nvPr/>
          </p:nvCxnSpPr>
          <p:spPr>
            <a:xfrm flipV="1">
              <a:off x="8601825" y="1204048"/>
              <a:ext cx="2839064"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0" name="文本框 49"/>
          <p:cNvSpPr txBox="1"/>
          <p:nvPr/>
        </p:nvSpPr>
        <p:spPr>
          <a:xfrm>
            <a:off x="6621796" y="549275"/>
            <a:ext cx="2698175" cy="523220"/>
          </a:xfrm>
          <a:prstGeom prst="rect">
            <a:avLst/>
          </a:prstGeom>
          <a:noFill/>
        </p:spPr>
        <p:txBody>
          <a:bodyPr wrap="none" rtlCol="0">
            <a:spAutoFit/>
          </a:bodyPr>
          <a:lstStyle/>
          <a:p>
            <a:r>
              <a:rPr lang="zh-CN" altLang="en-US" sz="2800" dirty="0" smtClean="0">
                <a:solidFill>
                  <a:prstClr val="black"/>
                </a:solidFill>
                <a:latin typeface="黑体" panose="02010609060101010101" pitchFamily="49" charset="-122"/>
                <a:ea typeface="黑体" panose="02010609060101010101" pitchFamily="49" charset="-122"/>
              </a:rPr>
              <a:t>科研思路的实践</a:t>
            </a:r>
            <a:endParaRPr lang="zh-CN" altLang="en-US" sz="2800" dirty="0">
              <a:solidFill>
                <a:prstClr val="black"/>
              </a:solidFill>
              <a:latin typeface="黑体" panose="02010609060101010101" pitchFamily="49" charset="-122"/>
              <a:ea typeface="黑体" panose="02010609060101010101" pitchFamily="49" charset="-122"/>
            </a:endParaRPr>
          </a:p>
        </p:txBody>
      </p:sp>
      <p:grpSp>
        <p:nvGrpSpPr>
          <p:cNvPr id="5" name="组合 4"/>
          <p:cNvGrpSpPr/>
          <p:nvPr/>
        </p:nvGrpSpPr>
        <p:grpSpPr>
          <a:xfrm>
            <a:off x="6807929" y="2206532"/>
            <a:ext cx="4363912" cy="840768"/>
            <a:chOff x="6807929" y="1589032"/>
            <a:chExt cx="4363912" cy="840768"/>
          </a:xfrm>
        </p:grpSpPr>
        <p:grpSp>
          <p:nvGrpSpPr>
            <p:cNvPr id="3" name="组合 2"/>
            <p:cNvGrpSpPr/>
            <p:nvPr/>
          </p:nvGrpSpPr>
          <p:grpSpPr>
            <a:xfrm>
              <a:off x="6807929" y="1589032"/>
              <a:ext cx="1166055" cy="840768"/>
              <a:chOff x="6807929" y="1589032"/>
              <a:chExt cx="1166055" cy="840768"/>
            </a:xfrm>
            <a:effectLst>
              <a:outerShdw blurRad="101600" dist="50800" dir="2700000" algn="tl" rotWithShape="0">
                <a:prstClr val="black">
                  <a:alpha val="40000"/>
                </a:prstClr>
              </a:outerShdw>
            </a:effectLst>
          </p:grpSpPr>
          <p:sp>
            <p:nvSpPr>
              <p:cNvPr id="45" name="矩形 44"/>
              <p:cNvSpPr/>
              <p:nvPr/>
            </p:nvSpPr>
            <p:spPr>
              <a:xfrm>
                <a:off x="6807929" y="1589032"/>
                <a:ext cx="919399" cy="8407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prstClr val="white"/>
                    </a:solidFill>
                  </a:rPr>
                  <a:t>A</a:t>
                </a:r>
                <a:endParaRPr lang="zh-CN" altLang="en-US" sz="4400" dirty="0">
                  <a:solidFill>
                    <a:prstClr val="white"/>
                  </a:solidFill>
                </a:endParaRPr>
              </a:p>
            </p:txBody>
          </p:sp>
          <p:sp>
            <p:nvSpPr>
              <p:cNvPr id="47" name="等腰三角形 46"/>
              <p:cNvSpPr/>
              <p:nvPr/>
            </p:nvSpPr>
            <p:spPr>
              <a:xfrm rot="5400000">
                <a:off x="7743482" y="1572878"/>
                <a:ext cx="214347" cy="246656"/>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7" name="组合 76"/>
            <p:cNvGrpSpPr/>
            <p:nvPr/>
          </p:nvGrpSpPr>
          <p:grpSpPr>
            <a:xfrm>
              <a:off x="8207333" y="1589032"/>
              <a:ext cx="2964508" cy="767094"/>
              <a:chOff x="1767149" y="1910679"/>
              <a:chExt cx="2964508" cy="767094"/>
            </a:xfrm>
          </p:grpSpPr>
          <p:sp>
            <p:nvSpPr>
              <p:cNvPr id="78" name="文本框 77"/>
              <p:cNvSpPr txBox="1"/>
              <p:nvPr/>
            </p:nvSpPr>
            <p:spPr>
              <a:xfrm>
                <a:off x="1767149" y="1910679"/>
                <a:ext cx="1261884" cy="307777"/>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r>
                  <a:rPr lang="zh-CN" altLang="en-US" sz="1400" b="1" dirty="0" smtClean="0">
                    <a:solidFill>
                      <a:prstClr val="black"/>
                    </a:solidFill>
                    <a:latin typeface="方正正黑简体" panose="02000000000000000000" pitchFamily="2" charset="-122"/>
                    <a:ea typeface="方正正黑简体" panose="02000000000000000000" pitchFamily="2" charset="-122"/>
                  </a:rPr>
                  <a:t>校企合作</a:t>
                </a:r>
                <a:r>
                  <a:rPr lang="en-US" altLang="zh-CN" sz="1400" b="1" dirty="0" smtClean="0">
                    <a:solidFill>
                      <a:prstClr val="black"/>
                    </a:solidFill>
                    <a:latin typeface="方正正黑简体" panose="02000000000000000000" pitchFamily="2" charset="-122"/>
                    <a:ea typeface="方正正黑简体" panose="02000000000000000000" pitchFamily="2" charset="-122"/>
                  </a:rPr>
                  <a:t>——</a:t>
                </a:r>
                <a:endParaRPr lang="zh-CN" altLang="en-US" sz="1400" b="1" dirty="0">
                  <a:solidFill>
                    <a:prstClr val="black"/>
                  </a:solidFill>
                  <a:latin typeface="方正正黑简体" panose="02000000000000000000" pitchFamily="2" charset="-122"/>
                  <a:ea typeface="方正正黑简体" panose="02000000000000000000" pitchFamily="2" charset="-122"/>
                </a:endParaRPr>
              </a:p>
            </p:txBody>
          </p:sp>
          <p:sp>
            <p:nvSpPr>
              <p:cNvPr id="79" name="矩形 78"/>
              <p:cNvSpPr/>
              <p:nvPr/>
            </p:nvSpPr>
            <p:spPr>
              <a:xfrm>
                <a:off x="1767149" y="2277663"/>
                <a:ext cx="2964508" cy="400110"/>
              </a:xfrm>
              <a:prstGeom prst="rect">
                <a:avLst/>
              </a:prstGeom>
            </p:spPr>
            <p:txBody>
              <a:bodyPr wrap="square">
                <a:spAutoFit/>
              </a:bodyPr>
              <a:lstStyle/>
              <a:p>
                <a:r>
                  <a:rPr lang="zh-CN" altLang="en-US" sz="2000" kern="100" dirty="0" smtClean="0">
                    <a:solidFill>
                      <a:prstClr val="black"/>
                    </a:solidFill>
                    <a:latin typeface="方正兰亭细黑_GBK" panose="02000000000000000000" charset="-122"/>
                    <a:ea typeface="方正兰亭细黑_GBK" panose="02000000000000000000" charset="-122"/>
                    <a:cs typeface="Times New Roman" panose="02020603050405020304" pitchFamily="18" charset="0"/>
                  </a:rPr>
                  <a:t>合作历程</a:t>
                </a:r>
                <a:endParaRPr lang="zh-CN" altLang="zh-CN" sz="2000" kern="100" dirty="0">
                  <a:solidFill>
                    <a:prstClr val="black"/>
                  </a:solidFill>
                  <a:latin typeface="方正兰亭细黑_GBK" panose="02000000000000000000" charset="-122"/>
                  <a:ea typeface="方正兰亭细黑_GBK" panose="02000000000000000000" charset="-122"/>
                  <a:cs typeface="Times New Roman" panose="02020603050405020304" pitchFamily="18" charset="0"/>
                </a:endParaRPr>
              </a:p>
            </p:txBody>
          </p:sp>
        </p:grpSp>
      </p:grpSp>
      <p:grpSp>
        <p:nvGrpSpPr>
          <p:cNvPr id="9" name="组合 8"/>
          <p:cNvGrpSpPr/>
          <p:nvPr/>
        </p:nvGrpSpPr>
        <p:grpSpPr>
          <a:xfrm>
            <a:off x="6807929" y="3572300"/>
            <a:ext cx="4363912" cy="840768"/>
            <a:chOff x="6807929" y="2836050"/>
            <a:chExt cx="4363912" cy="840768"/>
          </a:xfrm>
        </p:grpSpPr>
        <p:grpSp>
          <p:nvGrpSpPr>
            <p:cNvPr id="53" name="组合 52"/>
            <p:cNvGrpSpPr/>
            <p:nvPr/>
          </p:nvGrpSpPr>
          <p:grpSpPr>
            <a:xfrm>
              <a:off x="6807929" y="2836050"/>
              <a:ext cx="1166055" cy="840768"/>
              <a:chOff x="4755143" y="3999521"/>
              <a:chExt cx="1533738" cy="1105879"/>
            </a:xfrm>
            <a:effectLst>
              <a:outerShdw blurRad="101600" dist="50800" dir="2700000" algn="tl" rotWithShape="0">
                <a:prstClr val="black">
                  <a:alpha val="40000"/>
                </a:prstClr>
              </a:outerShdw>
            </a:effectLst>
          </p:grpSpPr>
          <p:sp>
            <p:nvSpPr>
              <p:cNvPr id="61" name="矩形 60"/>
              <p:cNvSpPr/>
              <p:nvPr/>
            </p:nvSpPr>
            <p:spPr>
              <a:xfrm>
                <a:off x="4755143" y="3999521"/>
                <a:ext cx="1209306" cy="11058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smtClean="0">
                    <a:solidFill>
                      <a:prstClr val="white"/>
                    </a:solidFill>
                  </a:rPr>
                  <a:t>B</a:t>
                </a:r>
                <a:endParaRPr lang="zh-CN" altLang="en-US" sz="4400" dirty="0">
                  <a:solidFill>
                    <a:prstClr val="white"/>
                  </a:solidFill>
                </a:endParaRPr>
              </a:p>
            </p:txBody>
          </p:sp>
          <p:sp>
            <p:nvSpPr>
              <p:cNvPr id="64" name="等腰三角形 63"/>
              <p:cNvSpPr/>
              <p:nvPr/>
            </p:nvSpPr>
            <p:spPr>
              <a:xfrm rot="5400000">
                <a:off x="5985697" y="3978273"/>
                <a:ext cx="281935" cy="324432"/>
              </a:xfrm>
              <a:prstGeom prst="triangle">
                <a:avLst>
                  <a:gd name="adj" fmla="val 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prstClr val="white"/>
                  </a:solidFill>
                </a:endParaRPr>
              </a:p>
            </p:txBody>
          </p:sp>
        </p:grpSp>
        <p:grpSp>
          <p:nvGrpSpPr>
            <p:cNvPr id="80" name="组合 79"/>
            <p:cNvGrpSpPr/>
            <p:nvPr/>
          </p:nvGrpSpPr>
          <p:grpSpPr>
            <a:xfrm>
              <a:off x="8207333" y="2836050"/>
              <a:ext cx="2964508" cy="767094"/>
              <a:chOff x="1767149" y="1910679"/>
              <a:chExt cx="2964508" cy="767094"/>
            </a:xfrm>
          </p:grpSpPr>
          <p:sp>
            <p:nvSpPr>
              <p:cNvPr id="81" name="文本框 80"/>
              <p:cNvSpPr txBox="1"/>
              <p:nvPr/>
            </p:nvSpPr>
            <p:spPr>
              <a:xfrm>
                <a:off x="1767149" y="1910679"/>
                <a:ext cx="1261884" cy="307777"/>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r>
                  <a:rPr lang="zh-CN" altLang="en-US" sz="1400" b="1" dirty="0" smtClean="0">
                    <a:solidFill>
                      <a:prstClr val="black"/>
                    </a:solidFill>
                    <a:latin typeface="方正正黑简体" panose="02000000000000000000" pitchFamily="2" charset="-122"/>
                    <a:ea typeface="方正正黑简体" panose="02000000000000000000" pitchFamily="2" charset="-122"/>
                  </a:rPr>
                  <a:t>校企合作</a:t>
                </a:r>
                <a:r>
                  <a:rPr lang="en-US" altLang="zh-CN" sz="1400" b="1" dirty="0" smtClean="0">
                    <a:solidFill>
                      <a:prstClr val="black"/>
                    </a:solidFill>
                    <a:latin typeface="方正正黑简体" panose="02000000000000000000" pitchFamily="2" charset="-122"/>
                    <a:ea typeface="方正正黑简体" panose="02000000000000000000" pitchFamily="2" charset="-122"/>
                  </a:rPr>
                  <a:t>——</a:t>
                </a:r>
                <a:endParaRPr lang="zh-CN" altLang="en-US" sz="1400" b="1" dirty="0">
                  <a:solidFill>
                    <a:prstClr val="black"/>
                  </a:solidFill>
                  <a:latin typeface="方正正黑简体" panose="02000000000000000000" pitchFamily="2" charset="-122"/>
                  <a:ea typeface="方正正黑简体" panose="02000000000000000000" pitchFamily="2" charset="-122"/>
                </a:endParaRPr>
              </a:p>
            </p:txBody>
          </p:sp>
          <p:sp>
            <p:nvSpPr>
              <p:cNvPr id="82" name="矩形 81"/>
              <p:cNvSpPr/>
              <p:nvPr/>
            </p:nvSpPr>
            <p:spPr>
              <a:xfrm>
                <a:off x="1767149" y="2277663"/>
                <a:ext cx="2964508" cy="400110"/>
              </a:xfrm>
              <a:prstGeom prst="rect">
                <a:avLst/>
              </a:prstGeom>
            </p:spPr>
            <p:txBody>
              <a:bodyPr wrap="square">
                <a:spAutoFit/>
              </a:bodyPr>
              <a:lstStyle/>
              <a:p>
                <a:r>
                  <a:rPr lang="zh-CN" altLang="en-US" sz="2000" kern="100" dirty="0" smtClean="0">
                    <a:solidFill>
                      <a:prstClr val="black"/>
                    </a:solidFill>
                    <a:latin typeface="方正兰亭细黑_GBK" panose="02000000000000000000" charset="-122"/>
                    <a:ea typeface="方正兰亭细黑_GBK" panose="02000000000000000000" charset="-122"/>
                    <a:cs typeface="Times New Roman" panose="02020603050405020304" pitchFamily="18" charset="0"/>
                  </a:rPr>
                  <a:t>融合促进</a:t>
                </a:r>
                <a:endParaRPr lang="zh-CN" altLang="zh-CN" sz="2000" kern="100" dirty="0">
                  <a:solidFill>
                    <a:prstClr val="black"/>
                  </a:solidFill>
                  <a:latin typeface="方正兰亭细黑_GBK" panose="02000000000000000000" charset="-122"/>
                  <a:ea typeface="方正兰亭细黑_GBK" panose="02000000000000000000" charset="-122"/>
                  <a:cs typeface="Times New Roman" panose="02020603050405020304" pitchFamily="18" charset="0"/>
                </a:endParaRPr>
              </a:p>
            </p:txBody>
          </p:sp>
        </p:grpSp>
      </p:grpSp>
      <p:grpSp>
        <p:nvGrpSpPr>
          <p:cNvPr id="10" name="组合 9"/>
          <p:cNvGrpSpPr/>
          <p:nvPr/>
        </p:nvGrpSpPr>
        <p:grpSpPr>
          <a:xfrm>
            <a:off x="6807929" y="4891401"/>
            <a:ext cx="4363912" cy="840768"/>
            <a:chOff x="6807929" y="4036401"/>
            <a:chExt cx="4363912" cy="840768"/>
          </a:xfrm>
        </p:grpSpPr>
        <p:grpSp>
          <p:nvGrpSpPr>
            <p:cNvPr id="65" name="组合 64"/>
            <p:cNvGrpSpPr/>
            <p:nvPr/>
          </p:nvGrpSpPr>
          <p:grpSpPr>
            <a:xfrm>
              <a:off x="6807929" y="4036401"/>
              <a:ext cx="1166055" cy="840768"/>
              <a:chOff x="4755143" y="3999521"/>
              <a:chExt cx="1533738" cy="1105879"/>
            </a:xfrm>
            <a:effectLst>
              <a:outerShdw blurRad="101600" dist="50800" dir="2700000" algn="tl" rotWithShape="0">
                <a:prstClr val="black">
                  <a:alpha val="40000"/>
                </a:prstClr>
              </a:outerShdw>
            </a:effectLst>
          </p:grpSpPr>
          <p:sp>
            <p:nvSpPr>
              <p:cNvPr id="66" name="矩形 65"/>
              <p:cNvSpPr/>
              <p:nvPr/>
            </p:nvSpPr>
            <p:spPr>
              <a:xfrm>
                <a:off x="4755143" y="3999521"/>
                <a:ext cx="1209306" cy="110587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smtClean="0">
                    <a:solidFill>
                      <a:prstClr val="white"/>
                    </a:solidFill>
                  </a:rPr>
                  <a:t>C</a:t>
                </a:r>
                <a:endParaRPr lang="zh-CN" altLang="en-US" sz="4400" dirty="0">
                  <a:solidFill>
                    <a:prstClr val="white"/>
                  </a:solidFill>
                </a:endParaRPr>
              </a:p>
            </p:txBody>
          </p:sp>
          <p:sp>
            <p:nvSpPr>
              <p:cNvPr id="67" name="等腰三角形 66"/>
              <p:cNvSpPr/>
              <p:nvPr/>
            </p:nvSpPr>
            <p:spPr>
              <a:xfrm rot="5400000">
                <a:off x="5985697" y="3978273"/>
                <a:ext cx="281935" cy="324432"/>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prstClr val="white"/>
                  </a:solidFill>
                </a:endParaRPr>
              </a:p>
            </p:txBody>
          </p:sp>
        </p:grpSp>
        <p:grpSp>
          <p:nvGrpSpPr>
            <p:cNvPr id="83" name="组合 82"/>
            <p:cNvGrpSpPr/>
            <p:nvPr/>
          </p:nvGrpSpPr>
          <p:grpSpPr>
            <a:xfrm>
              <a:off x="8207333" y="4042460"/>
              <a:ext cx="2964508" cy="767094"/>
              <a:chOff x="1767149" y="1910679"/>
              <a:chExt cx="2964508" cy="767094"/>
            </a:xfrm>
          </p:grpSpPr>
          <p:sp>
            <p:nvSpPr>
              <p:cNvPr id="84" name="文本框 83"/>
              <p:cNvSpPr txBox="1"/>
              <p:nvPr/>
            </p:nvSpPr>
            <p:spPr>
              <a:xfrm>
                <a:off x="1767149" y="1910679"/>
                <a:ext cx="1261884" cy="307777"/>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r>
                  <a:rPr lang="zh-CN" altLang="en-US" sz="1400" b="1" dirty="0" smtClean="0">
                    <a:solidFill>
                      <a:prstClr val="black"/>
                    </a:solidFill>
                    <a:latin typeface="方正正黑简体" panose="02000000000000000000" pitchFamily="2" charset="-122"/>
                    <a:ea typeface="方正正黑简体" panose="02000000000000000000" pitchFamily="2" charset="-122"/>
                  </a:rPr>
                  <a:t>校企合作</a:t>
                </a:r>
                <a:r>
                  <a:rPr lang="en-US" altLang="zh-CN" sz="1400" b="1" dirty="0" smtClean="0">
                    <a:solidFill>
                      <a:prstClr val="black"/>
                    </a:solidFill>
                    <a:latin typeface="方正正黑简体" panose="02000000000000000000" pitchFamily="2" charset="-122"/>
                    <a:ea typeface="方正正黑简体" panose="02000000000000000000" pitchFamily="2" charset="-122"/>
                  </a:rPr>
                  <a:t>——</a:t>
                </a:r>
                <a:endParaRPr lang="zh-CN" altLang="en-US" sz="1400" b="1" dirty="0">
                  <a:solidFill>
                    <a:prstClr val="black"/>
                  </a:solidFill>
                  <a:latin typeface="方正正黑简体" panose="02000000000000000000" pitchFamily="2" charset="-122"/>
                  <a:ea typeface="方正正黑简体" panose="02000000000000000000" pitchFamily="2" charset="-122"/>
                </a:endParaRPr>
              </a:p>
            </p:txBody>
          </p:sp>
          <p:sp>
            <p:nvSpPr>
              <p:cNvPr id="85" name="矩形 84"/>
              <p:cNvSpPr/>
              <p:nvPr/>
            </p:nvSpPr>
            <p:spPr>
              <a:xfrm>
                <a:off x="1767149" y="2277663"/>
                <a:ext cx="2964508" cy="400110"/>
              </a:xfrm>
              <a:prstGeom prst="rect">
                <a:avLst/>
              </a:prstGeom>
            </p:spPr>
            <p:txBody>
              <a:bodyPr wrap="square">
                <a:spAutoFit/>
              </a:bodyPr>
              <a:lstStyle/>
              <a:p>
                <a:r>
                  <a:rPr lang="zh-CN" altLang="en-US" sz="2000" kern="100" dirty="0" smtClean="0">
                    <a:solidFill>
                      <a:prstClr val="black"/>
                    </a:solidFill>
                    <a:latin typeface="方正兰亭细黑_GBK" panose="02000000000000000000" charset="-122"/>
                    <a:ea typeface="方正兰亭细黑_GBK" panose="02000000000000000000" charset="-122"/>
                    <a:cs typeface="Times New Roman" panose="02020603050405020304" pitchFamily="18" charset="0"/>
                  </a:rPr>
                  <a:t>社会影响</a:t>
                </a:r>
                <a:endParaRPr lang="zh-CN" altLang="zh-CN" sz="2000" kern="100" dirty="0">
                  <a:solidFill>
                    <a:prstClr val="black"/>
                  </a:solidFill>
                  <a:latin typeface="方正兰亭细黑_GBK" panose="02000000000000000000" charset="-122"/>
                  <a:ea typeface="方正兰亭细黑_GBK" panose="02000000000000000000" charset="-122"/>
                  <a:cs typeface="Times New Roman" panose="02020603050405020304" pitchFamily="18" charset="0"/>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1+#ppt_w/2"/>
                                          </p:val>
                                        </p:tav>
                                        <p:tav tm="100000">
                                          <p:val>
                                            <p:strVal val="#ppt_x"/>
                                          </p:val>
                                        </p:tav>
                                      </p:tavLst>
                                    </p:anim>
                                    <p:anim calcmode="lin" valueType="num">
                                      <p:cBhvr additive="base">
                                        <p:cTn id="12" dur="5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1+#ppt_w/2"/>
                                          </p:val>
                                        </p:tav>
                                        <p:tav tm="100000">
                                          <p:val>
                                            <p:strVal val="#ppt_x"/>
                                          </p:val>
                                        </p:tav>
                                      </p:tavLst>
                                    </p:anim>
                                    <p:anim calcmode="lin" valueType="num">
                                      <p:cBhvr additive="base">
                                        <p:cTn id="16" dur="500" fill="hold"/>
                                        <p:tgtEl>
                                          <p:spTgt spid="49"/>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9"/>
                                        </p:tgtEl>
                                      </p:cBhvr>
                                    </p:animEffect>
                                    <p:set>
                                      <p:cBhvr>
                                        <p:cTn id="39" dur="1" fill="hold">
                                          <p:stCondLst>
                                            <p:cond delay="499"/>
                                          </p:stCondLst>
                                        </p:cTn>
                                        <p:tgtEl>
                                          <p:spTgt spid="4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1"/>
          <p:cNvSpPr>
            <a:spLocks noChangeArrowheads="1"/>
          </p:cNvSpPr>
          <p:nvPr/>
        </p:nvSpPr>
        <p:spPr bwMode="auto">
          <a:xfrm>
            <a:off x="1123951" y="1933578"/>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50000"/>
              </a:spcBef>
              <a:spcAft>
                <a:spcPct val="0"/>
              </a:spcAft>
              <a:buFont typeface="Arial" panose="020B0604020202020204" pitchFamily="34" charset="0"/>
              <a:buNone/>
            </a:pPr>
            <a:r>
              <a:rPr lang="en-US" altLang="zh-CN" sz="2400" b="1" smtClean="0">
                <a:solidFill>
                  <a:srgbClr val="000000"/>
                </a:solidFill>
                <a:ea typeface="宋体" panose="02010600030101010101" pitchFamily="2" charset="-122"/>
              </a:rPr>
              <a:t>1.</a:t>
            </a:r>
            <a:r>
              <a:rPr lang="zh-CN" altLang="en-US" sz="2400" b="1" smtClean="0">
                <a:solidFill>
                  <a:srgbClr val="000000"/>
                </a:solidFill>
                <a:ea typeface="宋体" panose="02010600030101010101" pitchFamily="2" charset="-122"/>
              </a:rPr>
              <a:t>签订校企合作协议</a:t>
            </a:r>
            <a:endParaRPr lang="en-US" altLang="zh-CN" sz="2400" b="1" smtClean="0">
              <a:solidFill>
                <a:srgbClr val="000000"/>
              </a:solidFill>
              <a:ea typeface="宋体" panose="02010600030101010101" pitchFamily="2" charset="-122"/>
            </a:endParaRPr>
          </a:p>
        </p:txBody>
      </p:sp>
      <p:pic>
        <p:nvPicPr>
          <p:cNvPr id="2457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44233" y="2701928"/>
            <a:ext cx="3905251" cy="4156075"/>
          </a:xfrm>
          <a:prstGeom prst="rect">
            <a:avLst/>
          </a:prstGeom>
          <a:noFill/>
          <a:ln>
            <a:noFill/>
          </a:ln>
          <a:effectLst>
            <a:prstShdw prst="shdw17" dist="17961" dir="2700000">
              <a:srgbClr val="59627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735" y="2698753"/>
            <a:ext cx="3909484" cy="4143375"/>
          </a:xfrm>
          <a:prstGeom prst="rect">
            <a:avLst/>
          </a:prstGeom>
          <a:noFill/>
          <a:ln>
            <a:noFill/>
          </a:ln>
          <a:effectLst>
            <a:prstShdw prst="shdw17" dist="17961" dir="2700000">
              <a:srgbClr val="59627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1"/>
          <p:cNvSpPr>
            <a:spLocks noChangeArrowheads="1"/>
          </p:cNvSpPr>
          <p:nvPr/>
        </p:nvSpPr>
        <p:spPr bwMode="auto">
          <a:xfrm>
            <a:off x="421328" y="1467536"/>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buFont typeface="Arial" panose="020B0604020202020204" pitchFamily="34" charset="0"/>
              <a:buNone/>
            </a:pPr>
            <a:r>
              <a:rPr lang="zh-CN" altLang="en-US" sz="2400" b="1" dirty="0" smtClean="0">
                <a:solidFill>
                  <a:srgbClr val="000000"/>
                </a:solidFill>
                <a:ea typeface="宋体" panose="02010600030101010101" pitchFamily="2" charset="-122"/>
              </a:rPr>
              <a:t>一、与莱帕克企业合作历程</a:t>
            </a:r>
            <a:endParaRPr lang="en-US" altLang="zh-CN" sz="2400" b="1" dirty="0" smtClean="0">
              <a:solidFill>
                <a:srgbClr val="000000"/>
              </a:solidFill>
              <a:ea typeface="宋体" panose="02010600030101010101" pitchFamily="2" charset="-122"/>
            </a:endParaRPr>
          </a:p>
        </p:txBody>
      </p:sp>
    </p:spTree>
  </p:cSld>
  <p:clrMapOvr>
    <a:masterClrMapping/>
  </p:clrMapOvr>
  <p:transition spd="slow">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矩形 3"/>
          <p:cNvSpPr>
            <a:spLocks noChangeArrowheads="1"/>
          </p:cNvSpPr>
          <p:nvPr/>
        </p:nvSpPr>
        <p:spPr bwMode="auto">
          <a:xfrm>
            <a:off x="457200" y="1955803"/>
            <a:ext cx="1104053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5000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5000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5000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5000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algn="ctr" fontAlgn="base">
              <a:spcBef>
                <a:spcPct val="50000"/>
              </a:spcBef>
              <a:spcAft>
                <a:spcPct val="0"/>
              </a:spcAft>
              <a:buFont typeface="Arial" panose="020B0604020202020204" pitchFamily="34" charset="0"/>
              <a:buNone/>
              <a:defRPr/>
            </a:pPr>
            <a:r>
              <a:rPr lang="en-US" altLang="zh-CN" sz="2400" b="1" dirty="0" smtClean="0">
                <a:solidFill>
                  <a:srgbClr val="000000"/>
                </a:solidFill>
              </a:rPr>
              <a:t>2.</a:t>
            </a:r>
            <a:r>
              <a:rPr lang="zh-CN" altLang="en-US" sz="2400" b="1" dirty="0" smtClean="0">
                <a:solidFill>
                  <a:srgbClr val="000000"/>
                </a:solidFill>
              </a:rPr>
              <a:t>互设机构 </a:t>
            </a:r>
            <a:endParaRPr lang="en-US" altLang="zh-CN" sz="2400" b="1" dirty="0" smtClean="0">
              <a:solidFill>
                <a:srgbClr val="000000"/>
              </a:solidFill>
              <a:latin typeface="宋体" panose="02010600030101010101" pitchFamily="2" charset="-122"/>
              <a:ea typeface="宋体" panose="02010600030101010101" pitchFamily="2" charset="-122"/>
            </a:endParaRPr>
          </a:p>
          <a:p>
            <a:pPr eaLnBrk="1" fontAlgn="base" hangingPunct="1">
              <a:spcBef>
                <a:spcPct val="50000"/>
              </a:spcBef>
              <a:spcAft>
                <a:spcPct val="0"/>
              </a:spcAft>
              <a:buFont typeface="Arial" panose="020B0604020202020204" pitchFamily="34" charset="0"/>
              <a:buNone/>
              <a:defRPr/>
            </a:pPr>
            <a:endParaRPr lang="en-US" altLang="zh-CN" sz="1600" b="1" dirty="0" smtClean="0">
              <a:solidFill>
                <a:srgbClr val="000000"/>
              </a:solidFill>
            </a:endParaRPr>
          </a:p>
          <a:p>
            <a:pPr eaLnBrk="1" fontAlgn="base" hangingPunct="1">
              <a:spcBef>
                <a:spcPct val="50000"/>
              </a:spcBef>
              <a:spcAft>
                <a:spcPct val="0"/>
              </a:spcAft>
              <a:buFont typeface="Arial" panose="020B0604020202020204" pitchFamily="34" charset="0"/>
              <a:buNone/>
              <a:defRPr/>
            </a:pPr>
            <a:endParaRPr lang="en-US" altLang="zh-CN" sz="1600" b="1" dirty="0" smtClean="0">
              <a:solidFill>
                <a:srgbClr val="000000"/>
              </a:solidFill>
            </a:endParaRPr>
          </a:p>
          <a:p>
            <a:pPr eaLnBrk="1" fontAlgn="base" hangingPunct="1">
              <a:spcBef>
                <a:spcPct val="50000"/>
              </a:spcBef>
              <a:spcAft>
                <a:spcPct val="0"/>
              </a:spcAft>
              <a:buFont typeface="Arial" panose="020B0604020202020204" pitchFamily="34" charset="0"/>
              <a:buNone/>
              <a:defRPr/>
            </a:pPr>
            <a:endParaRPr lang="en-US" altLang="zh-CN" sz="1600" b="1" dirty="0" smtClean="0">
              <a:solidFill>
                <a:srgbClr val="000000"/>
              </a:solidFill>
            </a:endParaRPr>
          </a:p>
          <a:p>
            <a:pPr eaLnBrk="1" fontAlgn="base" hangingPunct="1">
              <a:spcBef>
                <a:spcPct val="50000"/>
              </a:spcBef>
              <a:spcAft>
                <a:spcPct val="0"/>
              </a:spcAft>
              <a:buFont typeface="Arial" panose="020B0604020202020204" pitchFamily="34" charset="0"/>
              <a:buNone/>
              <a:defRPr/>
            </a:pPr>
            <a:endParaRPr lang="en-US" altLang="zh-CN" sz="1600" b="1" dirty="0" smtClean="0">
              <a:solidFill>
                <a:srgbClr val="000000"/>
              </a:solidFill>
            </a:endParaRPr>
          </a:p>
        </p:txBody>
      </p:sp>
      <p:pic>
        <p:nvPicPr>
          <p:cNvPr id="25603" name="Picture 4" descr="C:\Users\THINK\Desktop\莱帕克.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401" y="2536828"/>
            <a:ext cx="5952067"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7469" y="2536828"/>
            <a:ext cx="6330951"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1"/>
          <p:cNvSpPr>
            <a:spLocks noChangeArrowheads="1"/>
          </p:cNvSpPr>
          <p:nvPr/>
        </p:nvSpPr>
        <p:spPr bwMode="auto">
          <a:xfrm>
            <a:off x="421328" y="1467536"/>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buFont typeface="Arial" panose="020B0604020202020204" pitchFamily="34" charset="0"/>
              <a:buNone/>
            </a:pPr>
            <a:r>
              <a:rPr lang="zh-CN" altLang="en-US" sz="2400" b="1" dirty="0" smtClean="0">
                <a:solidFill>
                  <a:srgbClr val="000000"/>
                </a:solidFill>
                <a:ea typeface="宋体" panose="02010600030101010101" pitchFamily="2" charset="-122"/>
              </a:rPr>
              <a:t>一、与莱帕克企业合作历程</a:t>
            </a:r>
            <a:endParaRPr lang="en-US" altLang="zh-CN" sz="2400" b="1" dirty="0" smtClean="0">
              <a:solidFill>
                <a:srgbClr val="000000"/>
              </a:solidFill>
              <a:ea typeface="宋体" panose="02010600030101010101" pitchFamily="2" charset="-122"/>
            </a:endParaRPr>
          </a:p>
        </p:txBody>
      </p:sp>
    </p:spTree>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
          <p:cNvSpPr>
            <a:spLocks noChangeArrowheads="1"/>
          </p:cNvSpPr>
          <p:nvPr/>
        </p:nvSpPr>
        <p:spPr bwMode="auto">
          <a:xfrm>
            <a:off x="3695702" y="1931990"/>
            <a:ext cx="4363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lr>
                <a:schemeClr val="folHlink"/>
              </a:buClr>
              <a:buSzPct val="90000"/>
              <a:buFont typeface="Wingdings" panose="05000000000000000000" pitchFamily="2" charset="2"/>
              <a:buChar char="n"/>
              <a:defRPr sz="2800">
                <a:solidFill>
                  <a:srgbClr val="0000CC"/>
                </a:solidFill>
                <a:latin typeface="Arial" panose="020B0604020202020204" pitchFamily="34" charset="0"/>
                <a:ea typeface="黑体" panose="02010609060101010101" pitchFamily="49" charset="-122"/>
              </a:defRPr>
            </a:lvl1pPr>
            <a:lvl2pPr marL="742950" indent="-285750" eaLnBrk="0" hangingPunct="0">
              <a:spcBef>
                <a:spcPct val="40000"/>
              </a:spcBef>
              <a:buClr>
                <a:schemeClr val="accent1"/>
              </a:buClr>
              <a:buSzPct val="75000"/>
              <a:buFont typeface="Wingdings" panose="05000000000000000000" pitchFamily="2" charset="2"/>
              <a:buChar char="n"/>
              <a:defRPr sz="2600" b="1">
                <a:solidFill>
                  <a:srgbClr val="0000CC"/>
                </a:solidFill>
                <a:latin typeface="Arial" panose="020B0604020202020204" pitchFamily="34" charset="0"/>
                <a:ea typeface="宋体" panose="02010600030101010101" pitchFamily="2" charset="-122"/>
              </a:defRPr>
            </a:lvl2pPr>
            <a:lvl3pPr marL="1143000" indent="-228600" eaLnBrk="0" hangingPunct="0">
              <a:spcBef>
                <a:spcPct val="40000"/>
              </a:spcBef>
              <a:buClr>
                <a:schemeClr val="folHlink"/>
              </a:buClr>
              <a:buSzPct val="55000"/>
              <a:buFont typeface="Wingdings" panose="05000000000000000000" pitchFamily="2" charset="2"/>
              <a:buChar char="n"/>
              <a:defRPr sz="2400" b="1">
                <a:solidFill>
                  <a:srgbClr val="0000CC"/>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Aft>
                <a:spcPct val="0"/>
              </a:spcAft>
              <a:buClr>
                <a:srgbClr val="CCCC99"/>
              </a:buClr>
              <a:buFont typeface="Wingdings" panose="05000000000000000000" pitchFamily="2" charset="2"/>
              <a:buNone/>
              <a:defRPr/>
            </a:pPr>
            <a:r>
              <a:rPr lang="en-US" altLang="zh-CN" sz="2400" b="1" dirty="0" smtClean="0">
                <a:solidFill>
                  <a:srgbClr val="000000"/>
                </a:solidFill>
                <a:latin typeface="宋体" panose="02010600030101010101" pitchFamily="2" charset="-122"/>
              </a:rPr>
              <a:t>3.</a:t>
            </a:r>
            <a:r>
              <a:rPr lang="zh-CN" altLang="en-US" sz="2400" b="1" dirty="0">
                <a:solidFill>
                  <a:srgbClr val="000000"/>
                </a:solidFill>
                <a:latin typeface="宋体" panose="02010600030101010101" pitchFamily="2" charset="-122"/>
              </a:rPr>
              <a:t>申报省级科研</a:t>
            </a:r>
            <a:r>
              <a:rPr lang="zh-CN" altLang="en-US" sz="2400" b="1" dirty="0" smtClean="0">
                <a:solidFill>
                  <a:srgbClr val="000000"/>
                </a:solidFill>
                <a:latin typeface="宋体" panose="02010600030101010101" pitchFamily="2" charset="-122"/>
              </a:rPr>
              <a:t>项目（共</a:t>
            </a:r>
            <a:r>
              <a:rPr lang="en-US" altLang="zh-CN" sz="2400" b="1" dirty="0" smtClean="0">
                <a:solidFill>
                  <a:srgbClr val="000000"/>
                </a:solidFill>
                <a:latin typeface="宋体" panose="02010600030101010101" pitchFamily="2" charset="-122"/>
              </a:rPr>
              <a:t>5</a:t>
            </a:r>
            <a:r>
              <a:rPr lang="zh-CN" altLang="en-US" sz="2400" b="1" dirty="0" smtClean="0">
                <a:solidFill>
                  <a:srgbClr val="000000"/>
                </a:solidFill>
                <a:latin typeface="宋体" panose="02010600030101010101" pitchFamily="2" charset="-122"/>
              </a:rPr>
              <a:t>项）</a:t>
            </a:r>
            <a:endParaRPr lang="en-US" altLang="zh-CN" sz="2400" b="1" dirty="0">
              <a:solidFill>
                <a:srgbClr val="000000"/>
              </a:solidFill>
              <a:latin typeface="宋体" panose="02010600030101010101" pitchFamily="2" charset="-122"/>
            </a:endParaRPr>
          </a:p>
        </p:txBody>
      </p:sp>
      <p:sp>
        <p:nvSpPr>
          <p:cNvPr id="3" name="矩形 2"/>
          <p:cNvSpPr>
            <a:spLocks noChangeArrowheads="1"/>
          </p:cNvSpPr>
          <p:nvPr/>
        </p:nvSpPr>
        <p:spPr bwMode="auto">
          <a:xfrm>
            <a:off x="1327153" y="2708277"/>
            <a:ext cx="75713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50000"/>
              </a:spcBef>
              <a:spcAft>
                <a:spcPct val="0"/>
              </a:spcAft>
              <a:buFont typeface="Arial" panose="020B0604020202020204" pitchFamily="34" charset="0"/>
              <a:buNone/>
            </a:pPr>
            <a:r>
              <a:rPr lang="en-US" altLang="zh-CN" sz="2400" dirty="0" smtClean="0">
                <a:solidFill>
                  <a:srgbClr val="000000"/>
                </a:solidFill>
                <a:latin typeface="仿宋" panose="02010609060101010101" pitchFamily="49" charset="-122"/>
                <a:ea typeface="仿宋" panose="02010609060101010101" pitchFamily="49" charset="-122"/>
              </a:rPr>
              <a:t>2015</a:t>
            </a:r>
            <a:r>
              <a:rPr lang="zh-CN" altLang="en-US" sz="2400" dirty="0" smtClean="0">
                <a:solidFill>
                  <a:srgbClr val="000000"/>
                </a:solidFill>
                <a:latin typeface="仿宋" panose="02010609060101010101" pitchFamily="49" charset="-122"/>
                <a:ea typeface="仿宋" panose="02010609060101010101" pitchFamily="49" charset="-122"/>
              </a:rPr>
              <a:t>年度河南省科技攻关课题           经费：</a:t>
            </a:r>
            <a:r>
              <a:rPr lang="en-US" altLang="zh-CN" sz="2400" dirty="0" smtClean="0">
                <a:solidFill>
                  <a:srgbClr val="000000"/>
                </a:solidFill>
                <a:latin typeface="仿宋" panose="02010609060101010101" pitchFamily="49" charset="-122"/>
                <a:ea typeface="仿宋" panose="02010609060101010101" pitchFamily="49" charset="-122"/>
              </a:rPr>
              <a:t>10</a:t>
            </a:r>
            <a:r>
              <a:rPr lang="zh-CN" altLang="en-US" sz="2400" dirty="0" smtClean="0">
                <a:solidFill>
                  <a:srgbClr val="000000"/>
                </a:solidFill>
                <a:latin typeface="仿宋" panose="02010609060101010101" pitchFamily="49" charset="-122"/>
                <a:ea typeface="仿宋" panose="02010609060101010101" pitchFamily="49" charset="-122"/>
              </a:rPr>
              <a:t>万</a:t>
            </a:r>
            <a:endParaRPr lang="en-US" altLang="zh-CN" sz="2400" dirty="0" smtClean="0">
              <a:solidFill>
                <a:srgbClr val="000000"/>
              </a:solidFill>
              <a:latin typeface="仿宋" panose="02010609060101010101" pitchFamily="49" charset="-122"/>
              <a:ea typeface="仿宋" panose="02010609060101010101" pitchFamily="49" charset="-122"/>
            </a:endParaRPr>
          </a:p>
          <a:p>
            <a:pPr fontAlgn="base">
              <a:spcBef>
                <a:spcPct val="50000"/>
              </a:spcBef>
              <a:spcAft>
                <a:spcPct val="0"/>
              </a:spcAft>
              <a:buFont typeface="Arial" panose="020B0604020202020204" pitchFamily="34" charset="0"/>
              <a:buNone/>
            </a:pPr>
            <a:r>
              <a:rPr lang="en-US" altLang="zh-CN" sz="2400" dirty="0" smtClean="0">
                <a:solidFill>
                  <a:srgbClr val="000000"/>
                </a:solidFill>
                <a:latin typeface="仿宋" panose="02010609060101010101" pitchFamily="49" charset="-122"/>
                <a:ea typeface="仿宋" panose="02010609060101010101" pitchFamily="49" charset="-122"/>
              </a:rPr>
              <a:t>    ——</a:t>
            </a:r>
            <a:r>
              <a:rPr lang="zh-CN" altLang="zh-CN" sz="2400" dirty="0" smtClean="0">
                <a:solidFill>
                  <a:srgbClr val="000000"/>
                </a:solidFill>
                <a:latin typeface="仿宋" panose="02010609060101010101" pitchFamily="49" charset="-122"/>
                <a:ea typeface="仿宋" panose="02010609060101010101" pitchFamily="49" charset="-122"/>
              </a:rPr>
              <a:t>中试级研究型双釜反应系统装置的设计与开发</a:t>
            </a:r>
            <a:endParaRPr lang="zh-CN" altLang="en-US" sz="2400" dirty="0" smtClean="0">
              <a:solidFill>
                <a:srgbClr val="000000"/>
              </a:solidFill>
              <a:latin typeface="仿宋" panose="02010609060101010101" pitchFamily="49" charset="-122"/>
              <a:ea typeface="仿宋" panose="02010609060101010101" pitchFamily="49" charset="-122"/>
            </a:endParaRPr>
          </a:p>
        </p:txBody>
      </p:sp>
      <p:sp>
        <p:nvSpPr>
          <p:cNvPr id="6" name="矩形 5"/>
          <p:cNvSpPr>
            <a:spLocks noChangeArrowheads="1"/>
          </p:cNvSpPr>
          <p:nvPr/>
        </p:nvSpPr>
        <p:spPr bwMode="auto">
          <a:xfrm>
            <a:off x="1327153" y="3798890"/>
            <a:ext cx="81868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50000"/>
              </a:spcBef>
              <a:spcAft>
                <a:spcPct val="0"/>
              </a:spcAft>
              <a:buFont typeface="Arial" panose="020B0604020202020204" pitchFamily="34" charset="0"/>
              <a:buNone/>
            </a:pPr>
            <a:r>
              <a:rPr lang="en-US" altLang="zh-CN" sz="2400" dirty="0" smtClean="0">
                <a:solidFill>
                  <a:srgbClr val="000000"/>
                </a:solidFill>
                <a:latin typeface="仿宋" panose="02010609060101010101" pitchFamily="49" charset="-122"/>
                <a:ea typeface="仿宋" panose="02010609060101010101" pitchFamily="49" charset="-122"/>
              </a:rPr>
              <a:t>2016</a:t>
            </a:r>
            <a:r>
              <a:rPr lang="zh-CN" altLang="en-US" sz="2400" dirty="0" smtClean="0">
                <a:solidFill>
                  <a:srgbClr val="000000"/>
                </a:solidFill>
                <a:latin typeface="仿宋" panose="02010609060101010101" pitchFamily="49" charset="-122"/>
                <a:ea typeface="仿宋" panose="02010609060101010101" pitchFamily="49" charset="-122"/>
              </a:rPr>
              <a:t>年度河南省科技攻关课题           经费：</a:t>
            </a:r>
            <a:r>
              <a:rPr lang="en-US" altLang="zh-CN" sz="2400" dirty="0" smtClean="0">
                <a:solidFill>
                  <a:srgbClr val="000000"/>
                </a:solidFill>
                <a:latin typeface="仿宋" panose="02010609060101010101" pitchFamily="49" charset="-122"/>
                <a:ea typeface="仿宋" panose="02010609060101010101" pitchFamily="49" charset="-122"/>
              </a:rPr>
              <a:t>10</a:t>
            </a:r>
            <a:r>
              <a:rPr lang="zh-CN" altLang="en-US" sz="2400" dirty="0" smtClean="0">
                <a:solidFill>
                  <a:srgbClr val="000000"/>
                </a:solidFill>
                <a:latin typeface="仿宋" panose="02010609060101010101" pitchFamily="49" charset="-122"/>
                <a:ea typeface="仿宋" panose="02010609060101010101" pitchFamily="49" charset="-122"/>
              </a:rPr>
              <a:t>万</a:t>
            </a:r>
            <a:endParaRPr lang="en-US" altLang="zh-CN" sz="2400" dirty="0" smtClean="0">
              <a:solidFill>
                <a:srgbClr val="000000"/>
              </a:solidFill>
              <a:latin typeface="仿宋" panose="02010609060101010101" pitchFamily="49" charset="-122"/>
              <a:ea typeface="仿宋" panose="02010609060101010101" pitchFamily="49" charset="-122"/>
            </a:endParaRPr>
          </a:p>
          <a:p>
            <a:pPr fontAlgn="base">
              <a:spcBef>
                <a:spcPct val="50000"/>
              </a:spcBef>
              <a:spcAft>
                <a:spcPct val="0"/>
              </a:spcAft>
              <a:buFont typeface="Arial" panose="020B0604020202020204" pitchFamily="34" charset="0"/>
              <a:buNone/>
            </a:pPr>
            <a:r>
              <a:rPr lang="en-US" altLang="zh-CN" sz="2400" dirty="0" smtClean="0">
                <a:solidFill>
                  <a:srgbClr val="000000"/>
                </a:solidFill>
                <a:latin typeface="仿宋" panose="02010609060101010101" pitchFamily="49" charset="-122"/>
                <a:ea typeface="仿宋" panose="02010609060101010101" pitchFamily="49" charset="-122"/>
              </a:rPr>
              <a:t>——MOOC</a:t>
            </a:r>
            <a:r>
              <a:rPr lang="zh-CN" altLang="en-US" sz="2400" dirty="0" smtClean="0">
                <a:solidFill>
                  <a:srgbClr val="000000"/>
                </a:solidFill>
                <a:latin typeface="仿宋" panose="02010609060101010101" pitchFamily="49" charset="-122"/>
                <a:ea typeface="仿宋" panose="02010609060101010101" pitchFamily="49" charset="-122"/>
              </a:rPr>
              <a:t>模式下五元三步一体化化工实训装置的开发与推广</a:t>
            </a:r>
            <a:endParaRPr lang="zh-CN" altLang="en-US" sz="2400" dirty="0" smtClean="0">
              <a:solidFill>
                <a:srgbClr val="000000"/>
              </a:solidFill>
              <a:latin typeface="仿宋" panose="02010609060101010101" pitchFamily="49" charset="-122"/>
              <a:ea typeface="仿宋" panose="02010609060101010101" pitchFamily="49" charset="-122"/>
            </a:endParaRPr>
          </a:p>
        </p:txBody>
      </p:sp>
      <p:sp>
        <p:nvSpPr>
          <p:cNvPr id="7" name="矩形 6"/>
          <p:cNvSpPr>
            <a:spLocks noChangeArrowheads="1"/>
          </p:cNvSpPr>
          <p:nvPr/>
        </p:nvSpPr>
        <p:spPr bwMode="auto">
          <a:xfrm>
            <a:off x="1327152" y="4833938"/>
            <a:ext cx="1009438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50000"/>
              </a:spcBef>
              <a:spcAft>
                <a:spcPct val="0"/>
              </a:spcAft>
              <a:buFont typeface="Arial" panose="020B0604020202020204" pitchFamily="34" charset="0"/>
              <a:buNone/>
            </a:pPr>
            <a:r>
              <a:rPr lang="en-US" altLang="zh-CN" sz="2400" dirty="0" smtClean="0">
                <a:solidFill>
                  <a:srgbClr val="000000"/>
                </a:solidFill>
                <a:latin typeface="仿宋" panose="02010609060101010101" pitchFamily="49" charset="-122"/>
                <a:ea typeface="仿宋" panose="02010609060101010101" pitchFamily="49" charset="-122"/>
              </a:rPr>
              <a:t>2016</a:t>
            </a:r>
            <a:r>
              <a:rPr lang="zh-CN" altLang="en-US" sz="2400" dirty="0" smtClean="0">
                <a:solidFill>
                  <a:srgbClr val="000000"/>
                </a:solidFill>
                <a:latin typeface="仿宋" panose="02010609060101010101" pitchFamily="49" charset="-122"/>
                <a:ea typeface="仿宋" panose="02010609060101010101" pitchFamily="49" charset="-122"/>
              </a:rPr>
              <a:t>年度</a:t>
            </a:r>
            <a:r>
              <a:rPr lang="zh-CN" altLang="zh-CN" sz="2400" dirty="0" smtClean="0">
                <a:solidFill>
                  <a:srgbClr val="000000"/>
                </a:solidFill>
                <a:latin typeface="仿宋" panose="02010609060101010101" pitchFamily="49" charset="-122"/>
                <a:ea typeface="仿宋" panose="02010609060101010101" pitchFamily="49" charset="-122"/>
              </a:rPr>
              <a:t>河南省产学研合作计划项目</a:t>
            </a:r>
            <a:r>
              <a:rPr lang="en-US" altLang="zh-CN" sz="2400" dirty="0" smtClean="0">
                <a:solidFill>
                  <a:srgbClr val="000000"/>
                </a:solidFill>
                <a:latin typeface="仿宋" panose="02010609060101010101" pitchFamily="49" charset="-122"/>
                <a:ea typeface="仿宋" panose="02010609060101010101" pitchFamily="49" charset="-122"/>
              </a:rPr>
              <a:t>     </a:t>
            </a:r>
            <a:r>
              <a:rPr lang="zh-CN" altLang="en-US" sz="2400" dirty="0" smtClean="0">
                <a:solidFill>
                  <a:srgbClr val="000000"/>
                </a:solidFill>
                <a:latin typeface="仿宋" panose="02010609060101010101" pitchFamily="49" charset="-122"/>
                <a:ea typeface="仿宋" panose="02010609060101010101" pitchFamily="49" charset="-122"/>
              </a:rPr>
              <a:t>经费：</a:t>
            </a:r>
            <a:r>
              <a:rPr lang="en-US" altLang="zh-CN" sz="2400" dirty="0" smtClean="0">
                <a:solidFill>
                  <a:srgbClr val="000000"/>
                </a:solidFill>
                <a:latin typeface="仿宋" panose="02010609060101010101" pitchFamily="49" charset="-122"/>
                <a:ea typeface="仿宋" panose="02010609060101010101" pitchFamily="49" charset="-122"/>
              </a:rPr>
              <a:t>2</a:t>
            </a:r>
            <a:r>
              <a:rPr lang="zh-CN" altLang="en-US" sz="2400" dirty="0" smtClean="0">
                <a:solidFill>
                  <a:srgbClr val="000000"/>
                </a:solidFill>
                <a:latin typeface="仿宋" panose="02010609060101010101" pitchFamily="49" charset="-122"/>
                <a:ea typeface="仿宋" panose="02010609060101010101" pitchFamily="49" charset="-122"/>
              </a:rPr>
              <a:t>万</a:t>
            </a:r>
            <a:endParaRPr lang="en-US" altLang="zh-CN" sz="2400" dirty="0" smtClean="0">
              <a:solidFill>
                <a:srgbClr val="000000"/>
              </a:solidFill>
              <a:latin typeface="仿宋" panose="02010609060101010101" pitchFamily="49" charset="-122"/>
              <a:ea typeface="仿宋" panose="02010609060101010101" pitchFamily="49" charset="-122"/>
            </a:endParaRPr>
          </a:p>
          <a:p>
            <a:pPr fontAlgn="base">
              <a:spcBef>
                <a:spcPct val="50000"/>
              </a:spcBef>
              <a:spcAft>
                <a:spcPct val="0"/>
              </a:spcAft>
              <a:buFont typeface="Arial" panose="020B0604020202020204" pitchFamily="34" charset="0"/>
              <a:buNone/>
            </a:pPr>
            <a:r>
              <a:rPr lang="en-US" altLang="zh-CN" sz="2400" dirty="0" smtClean="0">
                <a:solidFill>
                  <a:srgbClr val="000000"/>
                </a:solidFill>
                <a:latin typeface="仿宋" panose="02010609060101010101" pitchFamily="49" charset="-122"/>
                <a:ea typeface="仿宋" panose="02010609060101010101" pitchFamily="49" charset="-122"/>
              </a:rPr>
              <a:t>              ——</a:t>
            </a:r>
            <a:r>
              <a:rPr lang="zh-CN" altLang="zh-CN" sz="2400" dirty="0" smtClean="0">
                <a:solidFill>
                  <a:srgbClr val="000000"/>
                </a:solidFill>
                <a:latin typeface="仿宋" panose="02010609060101010101" pitchFamily="49" charset="-122"/>
                <a:ea typeface="仿宋" panose="02010609060101010101" pitchFamily="49" charset="-122"/>
              </a:rPr>
              <a:t>智能化学化工实验室系统的开发</a:t>
            </a:r>
            <a:endParaRPr lang="zh-CN" altLang="en-US" sz="2400" dirty="0" smtClean="0">
              <a:solidFill>
                <a:srgbClr val="000000"/>
              </a:solidFill>
              <a:latin typeface="仿宋" panose="02010609060101010101" pitchFamily="49" charset="-122"/>
              <a:ea typeface="仿宋" panose="02010609060101010101" pitchFamily="49" charset="-122"/>
            </a:endParaRPr>
          </a:p>
        </p:txBody>
      </p:sp>
      <p:sp>
        <p:nvSpPr>
          <p:cNvPr id="8" name="矩形 1"/>
          <p:cNvSpPr>
            <a:spLocks noChangeArrowheads="1"/>
          </p:cNvSpPr>
          <p:nvPr/>
        </p:nvSpPr>
        <p:spPr bwMode="auto">
          <a:xfrm>
            <a:off x="421328" y="1467536"/>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buFont typeface="Arial" panose="020B0604020202020204" pitchFamily="34" charset="0"/>
              <a:buNone/>
            </a:pPr>
            <a:r>
              <a:rPr lang="zh-CN" altLang="en-US" sz="2400" b="1" dirty="0" smtClean="0">
                <a:solidFill>
                  <a:srgbClr val="000000"/>
                </a:solidFill>
                <a:ea typeface="宋体" panose="02010600030101010101" pitchFamily="2" charset="-122"/>
              </a:rPr>
              <a:t>一、与莱帕克企业合作历程</a:t>
            </a:r>
            <a:endParaRPr lang="en-US" altLang="zh-CN" sz="2400" b="1" dirty="0" smtClean="0">
              <a:solidFill>
                <a:srgbClr val="000000"/>
              </a:solidFill>
              <a:ea typeface="宋体" panose="02010600030101010101" pitchFamily="2"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
          <p:cNvSpPr>
            <a:spLocks noChangeArrowheads="1"/>
          </p:cNvSpPr>
          <p:nvPr/>
        </p:nvSpPr>
        <p:spPr bwMode="auto">
          <a:xfrm>
            <a:off x="3983567" y="1931990"/>
            <a:ext cx="2351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lr>
                <a:schemeClr val="folHlink"/>
              </a:buClr>
              <a:buSzPct val="90000"/>
              <a:buFont typeface="Wingdings" panose="05000000000000000000" pitchFamily="2" charset="2"/>
              <a:buChar char="n"/>
              <a:defRPr sz="2800">
                <a:solidFill>
                  <a:srgbClr val="0000CC"/>
                </a:solidFill>
                <a:latin typeface="Arial" panose="020B0604020202020204" pitchFamily="34" charset="0"/>
                <a:ea typeface="黑体" panose="02010609060101010101" pitchFamily="49" charset="-122"/>
              </a:defRPr>
            </a:lvl1pPr>
            <a:lvl2pPr marL="742950" indent="-285750" eaLnBrk="0" hangingPunct="0">
              <a:spcBef>
                <a:spcPct val="40000"/>
              </a:spcBef>
              <a:buClr>
                <a:schemeClr val="accent1"/>
              </a:buClr>
              <a:buSzPct val="75000"/>
              <a:buFont typeface="Wingdings" panose="05000000000000000000" pitchFamily="2" charset="2"/>
              <a:buChar char="n"/>
              <a:defRPr sz="2600" b="1">
                <a:solidFill>
                  <a:srgbClr val="0000CC"/>
                </a:solidFill>
                <a:latin typeface="Arial" panose="020B0604020202020204" pitchFamily="34" charset="0"/>
                <a:ea typeface="宋体" panose="02010600030101010101" pitchFamily="2" charset="-122"/>
              </a:defRPr>
            </a:lvl2pPr>
            <a:lvl3pPr marL="1143000" indent="-228600" eaLnBrk="0" hangingPunct="0">
              <a:spcBef>
                <a:spcPct val="40000"/>
              </a:spcBef>
              <a:buClr>
                <a:schemeClr val="folHlink"/>
              </a:buClr>
              <a:buSzPct val="55000"/>
              <a:buFont typeface="Wingdings" panose="05000000000000000000" pitchFamily="2" charset="2"/>
              <a:buChar char="n"/>
              <a:defRPr sz="2400" b="1">
                <a:solidFill>
                  <a:srgbClr val="0000CC"/>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Aft>
                <a:spcPct val="0"/>
              </a:spcAft>
              <a:buClr>
                <a:srgbClr val="CCCC99"/>
              </a:buClr>
              <a:buFont typeface="Wingdings" panose="05000000000000000000" pitchFamily="2" charset="2"/>
              <a:buNone/>
              <a:defRPr/>
            </a:pPr>
            <a:r>
              <a:rPr lang="en-US" altLang="zh-CN" sz="2400" b="1" dirty="0" smtClean="0">
                <a:solidFill>
                  <a:srgbClr val="000000"/>
                </a:solidFill>
                <a:latin typeface="宋体" panose="02010600030101010101" pitchFamily="2" charset="-122"/>
              </a:rPr>
              <a:t>4.</a:t>
            </a:r>
            <a:r>
              <a:rPr lang="zh-CN" altLang="en-US" sz="2400" b="1" dirty="0">
                <a:solidFill>
                  <a:srgbClr val="000000"/>
                </a:solidFill>
                <a:latin typeface="宋体" panose="02010600030101010101" pitchFamily="2" charset="-122"/>
              </a:rPr>
              <a:t>联合申报奖</a:t>
            </a:r>
            <a:r>
              <a:rPr lang="zh-CN" altLang="en-US" sz="2400" b="1" dirty="0" smtClean="0">
                <a:solidFill>
                  <a:srgbClr val="000000"/>
                </a:solidFill>
                <a:latin typeface="宋体" panose="02010600030101010101" pitchFamily="2" charset="-122"/>
              </a:rPr>
              <a:t>项</a:t>
            </a:r>
            <a:endParaRPr lang="en-US" altLang="zh-CN" sz="2400" b="1" dirty="0">
              <a:solidFill>
                <a:srgbClr val="000000"/>
              </a:solidFill>
              <a:ea typeface="宋体" panose="02010600030101010101" pitchFamily="2" charset="-122"/>
            </a:endParaRPr>
          </a:p>
        </p:txBody>
      </p:sp>
      <p:pic>
        <p:nvPicPr>
          <p:cNvPr id="2253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33" y="2393950"/>
            <a:ext cx="61087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233" y="3068641"/>
            <a:ext cx="61468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384" y="3714750"/>
            <a:ext cx="6096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1"/>
          <p:cNvSpPr>
            <a:spLocks noChangeArrowheads="1"/>
          </p:cNvSpPr>
          <p:nvPr/>
        </p:nvSpPr>
        <p:spPr bwMode="auto">
          <a:xfrm>
            <a:off x="421328" y="1467536"/>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buFont typeface="Arial" panose="020B0604020202020204" pitchFamily="34" charset="0"/>
              <a:buNone/>
            </a:pPr>
            <a:r>
              <a:rPr lang="zh-CN" altLang="en-US" sz="2400" b="1" dirty="0" smtClean="0">
                <a:solidFill>
                  <a:srgbClr val="000000"/>
                </a:solidFill>
                <a:ea typeface="宋体" panose="02010600030101010101" pitchFamily="2" charset="-122"/>
              </a:rPr>
              <a:t>一、与莱帕克企业合作历程</a:t>
            </a:r>
            <a:endParaRPr lang="en-US" altLang="zh-CN" sz="2400" b="1" dirty="0" smtClean="0">
              <a:solidFill>
                <a:srgbClr val="000000"/>
              </a:solidFill>
              <a:ea typeface="宋体" panose="02010600030101010101" pitchFamily="2"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1+#ppt_w/2"/>
                                          </p:val>
                                        </p:tav>
                                        <p:tav tm="100000">
                                          <p:val>
                                            <p:strVal val="#ppt_x"/>
                                          </p:val>
                                        </p:tav>
                                      </p:tavLst>
                                    </p:anim>
                                    <p:anim calcmode="lin" valueType="num">
                                      <p:cBhvr additive="base">
                                        <p:cTn id="8"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1+#ppt_w/2"/>
                                          </p:val>
                                        </p:tav>
                                        <p:tav tm="100000">
                                          <p:val>
                                            <p:strVal val="#ppt_x"/>
                                          </p:val>
                                        </p:tav>
                                      </p:tavLst>
                                    </p:anim>
                                    <p:anim calcmode="lin" valueType="num">
                                      <p:cBhvr additive="base">
                                        <p:cTn id="14"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22534"/>
                                        </p:tgtEl>
                                        <p:attrNameLst>
                                          <p:attrName>style.visibility</p:attrName>
                                        </p:attrNameLst>
                                      </p:cBhvr>
                                      <p:to>
                                        <p:strVal val="visible"/>
                                      </p:to>
                                    </p:set>
                                    <p:anim calcmode="lin" valueType="num">
                                      <p:cBhvr additive="base">
                                        <p:cTn id="19" dur="500" fill="hold"/>
                                        <p:tgtEl>
                                          <p:spTgt spid="22534"/>
                                        </p:tgtEl>
                                        <p:attrNameLst>
                                          <p:attrName>ppt_x</p:attrName>
                                        </p:attrNameLst>
                                      </p:cBhvr>
                                      <p:tavLst>
                                        <p:tav tm="0">
                                          <p:val>
                                            <p:strVal val="1+#ppt_w/2"/>
                                          </p:val>
                                        </p:tav>
                                        <p:tav tm="100000">
                                          <p:val>
                                            <p:strVal val="#ppt_x"/>
                                          </p:val>
                                        </p:tav>
                                      </p:tavLst>
                                    </p:anim>
                                    <p:anim calcmode="lin" valueType="num">
                                      <p:cBhvr additive="base">
                                        <p:cTn id="20" dur="500" fill="hold"/>
                                        <p:tgtEl>
                                          <p:spTgt spid="22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
          <p:cNvSpPr>
            <a:spLocks noChangeArrowheads="1"/>
          </p:cNvSpPr>
          <p:nvPr/>
        </p:nvSpPr>
        <p:spPr bwMode="auto">
          <a:xfrm>
            <a:off x="3983567" y="1931990"/>
            <a:ext cx="4982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lr>
                <a:schemeClr val="folHlink"/>
              </a:buClr>
              <a:buSzPct val="90000"/>
              <a:buFont typeface="Wingdings" panose="05000000000000000000" pitchFamily="2" charset="2"/>
              <a:buChar char="n"/>
              <a:defRPr sz="2800">
                <a:solidFill>
                  <a:srgbClr val="0000CC"/>
                </a:solidFill>
                <a:latin typeface="Arial" panose="020B0604020202020204" pitchFamily="34" charset="0"/>
                <a:ea typeface="黑体" panose="02010609060101010101" pitchFamily="49" charset="-122"/>
              </a:defRPr>
            </a:lvl1pPr>
            <a:lvl2pPr marL="742950" indent="-285750" eaLnBrk="0" hangingPunct="0">
              <a:spcBef>
                <a:spcPct val="40000"/>
              </a:spcBef>
              <a:buClr>
                <a:schemeClr val="accent1"/>
              </a:buClr>
              <a:buSzPct val="75000"/>
              <a:buFont typeface="Wingdings" panose="05000000000000000000" pitchFamily="2" charset="2"/>
              <a:buChar char="n"/>
              <a:defRPr sz="2600" b="1">
                <a:solidFill>
                  <a:srgbClr val="0000CC"/>
                </a:solidFill>
                <a:latin typeface="Arial" panose="020B0604020202020204" pitchFamily="34" charset="0"/>
                <a:ea typeface="宋体" panose="02010600030101010101" pitchFamily="2" charset="-122"/>
              </a:defRPr>
            </a:lvl2pPr>
            <a:lvl3pPr marL="1143000" indent="-228600" eaLnBrk="0" hangingPunct="0">
              <a:spcBef>
                <a:spcPct val="40000"/>
              </a:spcBef>
              <a:buClr>
                <a:schemeClr val="folHlink"/>
              </a:buClr>
              <a:buSzPct val="55000"/>
              <a:buFont typeface="Wingdings" panose="05000000000000000000" pitchFamily="2" charset="2"/>
              <a:buChar char="n"/>
              <a:defRPr sz="2400" b="1">
                <a:solidFill>
                  <a:srgbClr val="0000CC"/>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Aft>
                <a:spcPct val="0"/>
              </a:spcAft>
              <a:buClr>
                <a:srgbClr val="CCCC99"/>
              </a:buClr>
              <a:buFont typeface="Wingdings" panose="05000000000000000000" pitchFamily="2" charset="2"/>
              <a:buNone/>
              <a:defRPr/>
            </a:pPr>
            <a:r>
              <a:rPr lang="en-US" altLang="zh-CN" sz="2400" b="1" dirty="0" smtClean="0">
                <a:solidFill>
                  <a:srgbClr val="000000"/>
                </a:solidFill>
                <a:latin typeface="宋体" panose="02010600030101010101" pitchFamily="2" charset="-122"/>
              </a:rPr>
              <a:t>5.</a:t>
            </a:r>
            <a:r>
              <a:rPr lang="zh-CN" altLang="en-US" sz="2400" b="1" dirty="0" smtClean="0">
                <a:solidFill>
                  <a:srgbClr val="000000"/>
                </a:solidFill>
                <a:latin typeface="宋体" panose="02010600030101010101" pitchFamily="2" charset="-122"/>
              </a:rPr>
              <a:t>联合省级产学研合作项目（</a:t>
            </a:r>
            <a:r>
              <a:rPr lang="en-US" altLang="zh-CN" sz="2400" b="1" dirty="0" smtClean="0">
                <a:solidFill>
                  <a:srgbClr val="000000"/>
                </a:solidFill>
                <a:latin typeface="宋体" panose="02010600030101010101" pitchFamily="2" charset="-122"/>
              </a:rPr>
              <a:t>3</a:t>
            </a:r>
            <a:r>
              <a:rPr lang="zh-CN" altLang="en-US" sz="2400" b="1" dirty="0" smtClean="0">
                <a:solidFill>
                  <a:srgbClr val="000000"/>
                </a:solidFill>
                <a:latin typeface="宋体" panose="02010600030101010101" pitchFamily="2" charset="-122"/>
              </a:rPr>
              <a:t>项）</a:t>
            </a:r>
            <a:endParaRPr lang="en-US" altLang="zh-CN" sz="2400" b="1" dirty="0">
              <a:solidFill>
                <a:srgbClr val="000000"/>
              </a:solidFill>
              <a:ea typeface="宋体" panose="02010600030101010101" pitchFamily="2" charset="-122"/>
            </a:endParaRPr>
          </a:p>
        </p:txBody>
      </p:sp>
      <p:sp>
        <p:nvSpPr>
          <p:cNvPr id="6" name="矩形 1"/>
          <p:cNvSpPr>
            <a:spLocks noChangeArrowheads="1"/>
          </p:cNvSpPr>
          <p:nvPr/>
        </p:nvSpPr>
        <p:spPr bwMode="auto">
          <a:xfrm>
            <a:off x="421328" y="1467536"/>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buFont typeface="Arial" panose="020B0604020202020204" pitchFamily="34" charset="0"/>
              <a:buNone/>
            </a:pPr>
            <a:r>
              <a:rPr lang="zh-CN" altLang="en-US" sz="2400" b="1" dirty="0" smtClean="0">
                <a:solidFill>
                  <a:srgbClr val="000000"/>
                </a:solidFill>
                <a:ea typeface="宋体" panose="02010600030101010101" pitchFamily="2" charset="-122"/>
              </a:rPr>
              <a:t>一、与莱帕克企业合作历程</a:t>
            </a:r>
            <a:endParaRPr lang="en-US" altLang="zh-CN" sz="2400" b="1" dirty="0" smtClean="0">
              <a:solidFill>
                <a:srgbClr val="000000"/>
              </a:solidFill>
              <a:ea typeface="宋体" panose="02010600030101010101" pitchFamily="2" charset="-122"/>
            </a:endParaRPr>
          </a:p>
        </p:txBody>
      </p:sp>
      <p:pic>
        <p:nvPicPr>
          <p:cNvPr id="4098" name="Picture 2" descr="F:\校企合作\工信厅产学研对接文件\郑州树仁科技\2014.8.26校企合作\_DSC003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1328" y="2802452"/>
            <a:ext cx="5758310" cy="3824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THINK\Desktop\_DSC03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282" y="2802451"/>
            <a:ext cx="5678484" cy="37708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75000"/>
              </a:schemeClr>
            </a:gs>
            <a:gs pos="50000">
              <a:schemeClr val="bg1"/>
            </a:gs>
            <a:gs pos="100000">
              <a:schemeClr val="bg1"/>
            </a:gs>
            <a:gs pos="0">
              <a:schemeClr val="accent1">
                <a:lumMod val="75000"/>
              </a:schemeClr>
            </a:gs>
          </a:gsLst>
          <a:lin ang="0" scaled="1"/>
        </a:gradFill>
        <a:effectLst/>
      </p:bgPr>
    </p:bg>
    <p:spTree>
      <p:nvGrpSpPr>
        <p:cNvPr id="1" name=""/>
        <p:cNvGrpSpPr/>
        <p:nvPr/>
      </p:nvGrpSpPr>
      <p:grpSpPr>
        <a:xfrm>
          <a:off x="0" y="0"/>
          <a:ext cx="0" cy="0"/>
          <a:chOff x="0" y="0"/>
          <a:chExt cx="0" cy="0"/>
        </a:xfrm>
      </p:grpSpPr>
      <p:grpSp>
        <p:nvGrpSpPr>
          <p:cNvPr id="40" name="组合 39"/>
          <p:cNvGrpSpPr/>
          <p:nvPr/>
        </p:nvGrpSpPr>
        <p:grpSpPr>
          <a:xfrm>
            <a:off x="232638" y="1502895"/>
            <a:ext cx="11959362" cy="3197809"/>
            <a:chOff x="955015" y="2328641"/>
            <a:chExt cx="9662511" cy="8321850"/>
          </a:xfrm>
        </p:grpSpPr>
        <p:sp>
          <p:nvSpPr>
            <p:cNvPr id="5" name="文本框 4"/>
            <p:cNvSpPr txBox="1"/>
            <p:nvPr/>
          </p:nvSpPr>
          <p:spPr>
            <a:xfrm>
              <a:off x="955015" y="2328641"/>
              <a:ext cx="4756211" cy="8249739"/>
            </a:xfrm>
            <a:prstGeom prst="rect">
              <a:avLst/>
            </a:prstGeom>
            <a:solidFill>
              <a:schemeClr val="bg1">
                <a:alpha val="65000"/>
              </a:schemeClr>
            </a:solidFill>
          </p:spPr>
          <p:txBody>
            <a:bodyPr wrap="square" lIns="252000" rIns="0" rtlCol="0">
              <a:spAutoFit/>
            </a:bodyPr>
            <a:lstStyle/>
            <a:p>
              <a:r>
                <a:rPr lang="zh-CN" altLang="en-US" sz="20000" dirty="0" smtClean="0">
                  <a:solidFill>
                    <a:schemeClr val="accent1">
                      <a:lumMod val="75000"/>
                    </a:schemeClr>
                  </a:solidFill>
                  <a:latin typeface="方正正中黑简体" panose="02000000000000000000" pitchFamily="2" charset="-122"/>
                  <a:ea typeface="方正正中黑简体" panose="02000000000000000000" pitchFamily="2" charset="-122"/>
                </a:rPr>
                <a:t>合作</a:t>
              </a:r>
              <a:endParaRPr lang="zh-CN" altLang="en-US" sz="20000" dirty="0">
                <a:solidFill>
                  <a:schemeClr val="accent1">
                    <a:lumMod val="75000"/>
                  </a:schemeClr>
                </a:solidFill>
                <a:latin typeface="方正正中黑简体" panose="02000000000000000000" pitchFamily="2" charset="-122"/>
                <a:ea typeface="方正正中黑简体" panose="02000000000000000000" pitchFamily="2" charset="-122"/>
              </a:endParaRPr>
            </a:p>
          </p:txBody>
        </p:sp>
        <p:sp>
          <p:nvSpPr>
            <p:cNvPr id="39" name="文本框 38"/>
            <p:cNvSpPr txBox="1"/>
            <p:nvPr/>
          </p:nvSpPr>
          <p:spPr>
            <a:xfrm>
              <a:off x="5711226" y="2400752"/>
              <a:ext cx="4906300" cy="8249739"/>
            </a:xfrm>
            <a:prstGeom prst="rect">
              <a:avLst/>
            </a:prstGeom>
            <a:solidFill>
              <a:schemeClr val="accent1">
                <a:lumMod val="75000"/>
                <a:alpha val="65000"/>
              </a:schemeClr>
            </a:solidFill>
          </p:spPr>
          <p:txBody>
            <a:bodyPr wrap="square" lIns="252000" rIns="0" rtlCol="0">
              <a:spAutoFit/>
            </a:bodyPr>
            <a:lstStyle/>
            <a:p>
              <a:r>
                <a:rPr lang="zh-CN" altLang="en-US" sz="20000" dirty="0" smtClean="0">
                  <a:solidFill>
                    <a:schemeClr val="bg1"/>
                  </a:solidFill>
                  <a:latin typeface="方正正中黑简体" panose="02000000000000000000" pitchFamily="2" charset="-122"/>
                  <a:ea typeface="方正正中黑简体" panose="02000000000000000000" pitchFamily="2" charset="-122"/>
                </a:rPr>
                <a:t>融合</a:t>
              </a:r>
              <a:endParaRPr lang="zh-CN" altLang="en-US" sz="20000" dirty="0">
                <a:solidFill>
                  <a:schemeClr val="bg1"/>
                </a:solidFill>
                <a:latin typeface="方正正中黑简体" panose="02000000000000000000" pitchFamily="2" charset="-122"/>
                <a:ea typeface="方正正中黑简体" panose="02000000000000000000" pitchFamily="2" charset="-122"/>
              </a:endParaRPr>
            </a:p>
          </p:txBody>
        </p:sp>
      </p:grpSp>
      <p:grpSp>
        <p:nvGrpSpPr>
          <p:cNvPr id="36" name="组合 35"/>
          <p:cNvGrpSpPr/>
          <p:nvPr/>
        </p:nvGrpSpPr>
        <p:grpSpPr>
          <a:xfrm>
            <a:off x="1192713" y="4721200"/>
            <a:ext cx="9693136" cy="1200330"/>
            <a:chOff x="5726122" y="4661824"/>
            <a:chExt cx="5460456" cy="1585145"/>
          </a:xfrm>
        </p:grpSpPr>
        <p:sp>
          <p:nvSpPr>
            <p:cNvPr id="10" name="文本框 9"/>
            <p:cNvSpPr txBox="1"/>
            <p:nvPr/>
          </p:nvSpPr>
          <p:spPr>
            <a:xfrm>
              <a:off x="5726122" y="4661824"/>
              <a:ext cx="2671171" cy="1585144"/>
            </a:xfrm>
            <a:prstGeom prst="rect">
              <a:avLst/>
            </a:prstGeom>
            <a:solidFill>
              <a:schemeClr val="bg1"/>
            </a:solidFill>
          </p:spPr>
          <p:txBody>
            <a:bodyPr wrap="none" lIns="108000" rIns="0" rtlCol="0">
              <a:spAutoFit/>
            </a:bodyPr>
            <a:lstStyle/>
            <a:p>
              <a:r>
                <a:rPr lang="zh-CN" altLang="en-US" sz="7200" b="1" dirty="0" smtClean="0">
                  <a:solidFill>
                    <a:schemeClr val="accent1">
                      <a:lumMod val="75000"/>
                    </a:schemeClr>
                  </a:solidFill>
                  <a:latin typeface="方正兰亭细黑_GBK" panose="02000000000000000000" charset="-122"/>
                  <a:ea typeface="方正兰亭细黑_GBK" panose="02000000000000000000" charset="-122"/>
                </a:rPr>
                <a:t>结合高交会</a:t>
              </a:r>
              <a:endParaRPr lang="en-US" altLang="zh-CN" sz="7200" b="1" dirty="0" smtClean="0">
                <a:solidFill>
                  <a:schemeClr val="accent1">
                    <a:lumMod val="75000"/>
                  </a:schemeClr>
                </a:solidFill>
                <a:latin typeface="方正兰亭细黑_GBK" panose="02000000000000000000" charset="-122"/>
                <a:ea typeface="方正兰亭细黑_GBK" panose="02000000000000000000" charset="-122"/>
              </a:endParaRPr>
            </a:p>
          </p:txBody>
        </p:sp>
        <p:sp>
          <p:nvSpPr>
            <p:cNvPr id="35" name="文本框 34"/>
            <p:cNvSpPr txBox="1"/>
            <p:nvPr/>
          </p:nvSpPr>
          <p:spPr>
            <a:xfrm>
              <a:off x="8513379" y="4661825"/>
              <a:ext cx="2673199" cy="1585144"/>
            </a:xfrm>
            <a:prstGeom prst="rect">
              <a:avLst/>
            </a:prstGeom>
            <a:solidFill>
              <a:schemeClr val="accent1">
                <a:lumMod val="75000"/>
              </a:schemeClr>
            </a:solidFill>
          </p:spPr>
          <p:txBody>
            <a:bodyPr wrap="none" lIns="36000" rtlCol="0">
              <a:spAutoFit/>
            </a:bodyPr>
            <a:lstStyle/>
            <a:p>
              <a:r>
                <a:rPr lang="zh-CN" altLang="en-US" sz="7200" dirty="0" smtClean="0">
                  <a:solidFill>
                    <a:schemeClr val="bg1"/>
                  </a:solidFill>
                </a:rPr>
                <a:t>谈科研创新</a:t>
              </a:r>
              <a:endParaRPr lang="zh-CN" altLang="en-US" sz="72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400" fill="hold"/>
                                        <p:tgtEl>
                                          <p:spTgt spid="40"/>
                                        </p:tgtEl>
                                        <p:attrNameLst>
                                          <p:attrName>ppt_x</p:attrName>
                                        </p:attrNameLst>
                                      </p:cBhvr>
                                      <p:tavLst>
                                        <p:tav tm="0">
                                          <p:val>
                                            <p:strVal val="0-#ppt_w/2"/>
                                          </p:val>
                                        </p:tav>
                                        <p:tav tm="100000">
                                          <p:val>
                                            <p:strVal val="#ppt_x"/>
                                          </p:val>
                                        </p:tav>
                                      </p:tavLst>
                                    </p:anim>
                                    <p:anim calcmode="lin" valueType="num">
                                      <p:cBhvr additive="base">
                                        <p:cTn id="8" dur="24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2"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1600" fill="hold"/>
                                        <p:tgtEl>
                                          <p:spTgt spid="36"/>
                                        </p:tgtEl>
                                        <p:attrNameLst>
                                          <p:attrName>ppt_x</p:attrName>
                                        </p:attrNameLst>
                                      </p:cBhvr>
                                      <p:tavLst>
                                        <p:tav tm="0">
                                          <p:val>
                                            <p:strVal val="1+#ppt_w/2"/>
                                          </p:val>
                                        </p:tav>
                                        <p:tav tm="100000">
                                          <p:val>
                                            <p:strVal val="#ppt_x"/>
                                          </p:val>
                                        </p:tav>
                                      </p:tavLst>
                                    </p:anim>
                                    <p:anim calcmode="lin" valueType="num">
                                      <p:cBhvr additive="base">
                                        <p:cTn id="13" dur="1600" fill="hold"/>
                                        <p:tgtEl>
                                          <p:spTgt spid="36"/>
                                        </p:tgtEl>
                                        <p:attrNameLst>
                                          <p:attrName>ppt_y</p:attrName>
                                        </p:attrNameLst>
                                      </p:cBhvr>
                                      <p:tavLst>
                                        <p:tav tm="0">
                                          <p:val>
                                            <p:strVal val="#ppt_y"/>
                                          </p:val>
                                        </p:tav>
                                        <p:tav tm="100000">
                                          <p:val>
                                            <p:strVal val="#ppt_y"/>
                                          </p:val>
                                        </p:tav>
                                      </p:tavLst>
                                    </p:anim>
                                  </p:childTnLst>
                                </p:cTn>
                              </p:par>
                            </p:childTnLst>
                          </p:cTn>
                        </p:par>
                        <p:par>
                          <p:cTn id="14" fill="hold">
                            <p:stCondLst>
                              <p:cond delay="4500"/>
                            </p:stCondLst>
                            <p:childTnLst>
                              <p:par>
                                <p:cTn id="15" presetID="2" presetClass="exit" presetSubtype="2" fill="hold" nodeType="afterEffect">
                                  <p:stCondLst>
                                    <p:cond delay="0"/>
                                  </p:stCondLst>
                                  <p:childTnLst>
                                    <p:anim calcmode="lin" valueType="num">
                                      <p:cBhvr additive="base">
                                        <p:cTn id="16" dur="1800"/>
                                        <p:tgtEl>
                                          <p:spTgt spid="36"/>
                                        </p:tgtEl>
                                        <p:attrNameLst>
                                          <p:attrName>ppt_x</p:attrName>
                                        </p:attrNameLst>
                                      </p:cBhvr>
                                      <p:tavLst>
                                        <p:tav tm="0">
                                          <p:val>
                                            <p:strVal val="ppt_x"/>
                                          </p:val>
                                        </p:tav>
                                        <p:tav tm="100000">
                                          <p:val>
                                            <p:strVal val="1+ppt_w/2"/>
                                          </p:val>
                                        </p:tav>
                                      </p:tavLst>
                                    </p:anim>
                                    <p:anim calcmode="lin" valueType="num">
                                      <p:cBhvr additive="base">
                                        <p:cTn id="17" dur="1800"/>
                                        <p:tgtEl>
                                          <p:spTgt spid="36"/>
                                        </p:tgtEl>
                                        <p:attrNameLst>
                                          <p:attrName>ppt_y</p:attrName>
                                        </p:attrNameLst>
                                      </p:cBhvr>
                                      <p:tavLst>
                                        <p:tav tm="0">
                                          <p:val>
                                            <p:strVal val="ppt_y"/>
                                          </p:val>
                                        </p:tav>
                                        <p:tav tm="100000">
                                          <p:val>
                                            <p:strVal val="ppt_y"/>
                                          </p:val>
                                        </p:tav>
                                      </p:tavLst>
                                    </p:anim>
                                    <p:set>
                                      <p:cBhvr>
                                        <p:cTn id="18" dur="1" fill="hold">
                                          <p:stCondLst>
                                            <p:cond delay="1799"/>
                                          </p:stCondLst>
                                        </p:cTn>
                                        <p:tgtEl>
                                          <p:spTgt spid="36"/>
                                        </p:tgtEl>
                                        <p:attrNameLst>
                                          <p:attrName>style.visibility</p:attrName>
                                        </p:attrNameLst>
                                      </p:cBhvr>
                                      <p:to>
                                        <p:strVal val="hidden"/>
                                      </p:to>
                                    </p:set>
                                  </p:childTnLst>
                                </p:cTn>
                              </p:par>
                            </p:childTnLst>
                          </p:cTn>
                        </p:par>
                        <p:par>
                          <p:cTn id="19" fill="hold">
                            <p:stCondLst>
                              <p:cond delay="6500"/>
                            </p:stCondLst>
                            <p:childTnLst>
                              <p:par>
                                <p:cTn id="20" presetID="2" presetClass="exit" presetSubtype="8" fill="hold" nodeType="afterEffect">
                                  <p:stCondLst>
                                    <p:cond delay="300"/>
                                  </p:stCondLst>
                                  <p:childTnLst>
                                    <p:anim calcmode="lin" valueType="num">
                                      <p:cBhvr additive="base">
                                        <p:cTn id="21" dur="1200"/>
                                        <p:tgtEl>
                                          <p:spTgt spid="40"/>
                                        </p:tgtEl>
                                        <p:attrNameLst>
                                          <p:attrName>ppt_x</p:attrName>
                                        </p:attrNameLst>
                                      </p:cBhvr>
                                      <p:tavLst>
                                        <p:tav tm="0">
                                          <p:val>
                                            <p:strVal val="ppt_x"/>
                                          </p:val>
                                        </p:tav>
                                        <p:tav tm="100000">
                                          <p:val>
                                            <p:strVal val="0-ppt_w/2"/>
                                          </p:val>
                                        </p:tav>
                                      </p:tavLst>
                                    </p:anim>
                                    <p:anim calcmode="lin" valueType="num">
                                      <p:cBhvr additive="base">
                                        <p:cTn id="22" dur="1200"/>
                                        <p:tgtEl>
                                          <p:spTgt spid="40"/>
                                        </p:tgtEl>
                                        <p:attrNameLst>
                                          <p:attrName>ppt_y</p:attrName>
                                        </p:attrNameLst>
                                      </p:cBhvr>
                                      <p:tavLst>
                                        <p:tav tm="0">
                                          <p:val>
                                            <p:strVal val="ppt_y"/>
                                          </p:val>
                                        </p:tav>
                                        <p:tav tm="100000">
                                          <p:val>
                                            <p:strVal val="ppt_y"/>
                                          </p:val>
                                        </p:tav>
                                      </p:tavLst>
                                    </p:anim>
                                    <p:set>
                                      <p:cBhvr>
                                        <p:cTn id="23" dur="1" fill="hold">
                                          <p:stCondLst>
                                            <p:cond delay="1199"/>
                                          </p:stCondLst>
                                        </p:cTn>
                                        <p:tgtEl>
                                          <p:spTgt spid="40"/>
                                        </p:tgtEl>
                                        <p:attrNameLst>
                                          <p:attrName>style.visibility</p:attrName>
                                        </p:attrNameLst>
                                      </p:cBhvr>
                                      <p:to>
                                        <p:strVal val="hidden"/>
                                      </p:to>
                                    </p:set>
                                  </p:childTnLst>
                                </p:cTn>
                              </p:par>
                              <p:par>
                                <p:cTn id="24" presetID="42" presetClass="entr" presetSubtype="0" fill="hold" nodeType="withEffect">
                                  <p:stCondLst>
                                    <p:cond delay="3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3800"/>
                                        <p:tgtEl>
                                          <p:spTgt spid="36"/>
                                        </p:tgtEl>
                                      </p:cBhvr>
                                    </p:animEffect>
                                    <p:anim calcmode="lin" valueType="num">
                                      <p:cBhvr>
                                        <p:cTn id="27" dur="3800" fill="hold"/>
                                        <p:tgtEl>
                                          <p:spTgt spid="36"/>
                                        </p:tgtEl>
                                        <p:attrNameLst>
                                          <p:attrName>ppt_x</p:attrName>
                                        </p:attrNameLst>
                                      </p:cBhvr>
                                      <p:tavLst>
                                        <p:tav tm="0">
                                          <p:val>
                                            <p:strVal val="#ppt_x"/>
                                          </p:val>
                                        </p:tav>
                                        <p:tav tm="100000">
                                          <p:val>
                                            <p:strVal val="#ppt_x"/>
                                          </p:val>
                                        </p:tav>
                                      </p:tavLst>
                                    </p:anim>
                                    <p:anim calcmode="lin" valueType="num">
                                      <p:cBhvr>
                                        <p:cTn id="28" dur="38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
          <p:cNvSpPr>
            <a:spLocks noChangeArrowheads="1"/>
          </p:cNvSpPr>
          <p:nvPr/>
        </p:nvSpPr>
        <p:spPr bwMode="auto">
          <a:xfrm>
            <a:off x="3983567" y="1931990"/>
            <a:ext cx="6375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lr>
                <a:schemeClr val="folHlink"/>
              </a:buClr>
              <a:buSzPct val="90000"/>
              <a:buFont typeface="Wingdings" panose="05000000000000000000" pitchFamily="2" charset="2"/>
              <a:buChar char="n"/>
              <a:defRPr sz="2800">
                <a:solidFill>
                  <a:srgbClr val="0000CC"/>
                </a:solidFill>
                <a:latin typeface="Arial" panose="020B0604020202020204" pitchFamily="34" charset="0"/>
                <a:ea typeface="黑体" panose="02010609060101010101" pitchFamily="49" charset="-122"/>
              </a:defRPr>
            </a:lvl1pPr>
            <a:lvl2pPr marL="742950" indent="-285750" eaLnBrk="0" hangingPunct="0">
              <a:spcBef>
                <a:spcPct val="40000"/>
              </a:spcBef>
              <a:buClr>
                <a:schemeClr val="accent1"/>
              </a:buClr>
              <a:buSzPct val="75000"/>
              <a:buFont typeface="Wingdings" panose="05000000000000000000" pitchFamily="2" charset="2"/>
              <a:buChar char="n"/>
              <a:defRPr sz="2600" b="1">
                <a:solidFill>
                  <a:srgbClr val="0000CC"/>
                </a:solidFill>
                <a:latin typeface="Arial" panose="020B0604020202020204" pitchFamily="34" charset="0"/>
                <a:ea typeface="宋体" panose="02010600030101010101" pitchFamily="2" charset="-122"/>
              </a:defRPr>
            </a:lvl2pPr>
            <a:lvl3pPr marL="1143000" indent="-228600" eaLnBrk="0" hangingPunct="0">
              <a:spcBef>
                <a:spcPct val="40000"/>
              </a:spcBef>
              <a:buClr>
                <a:schemeClr val="folHlink"/>
              </a:buClr>
              <a:buSzPct val="55000"/>
              <a:buFont typeface="Wingdings" panose="05000000000000000000" pitchFamily="2" charset="2"/>
              <a:buChar char="n"/>
              <a:defRPr sz="2400" b="1">
                <a:solidFill>
                  <a:srgbClr val="0000CC"/>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Aft>
                <a:spcPct val="0"/>
              </a:spcAft>
              <a:buClr>
                <a:srgbClr val="CCCC99"/>
              </a:buClr>
              <a:buFont typeface="Wingdings" panose="05000000000000000000" pitchFamily="2" charset="2"/>
              <a:buNone/>
              <a:defRPr/>
            </a:pPr>
            <a:r>
              <a:rPr lang="en-US" altLang="zh-CN" sz="2400" b="1" dirty="0" smtClean="0">
                <a:solidFill>
                  <a:srgbClr val="000000"/>
                </a:solidFill>
                <a:latin typeface="宋体" panose="02010600030101010101" pitchFamily="2" charset="-122"/>
              </a:rPr>
              <a:t>6.</a:t>
            </a:r>
            <a:r>
              <a:rPr lang="zh-CN" altLang="en-US" sz="2400" b="1" dirty="0" smtClean="0">
                <a:solidFill>
                  <a:srgbClr val="000000"/>
                </a:solidFill>
                <a:latin typeface="宋体" panose="02010600030101010101" pitchFamily="2" charset="-122"/>
              </a:rPr>
              <a:t>联合进行项目鉴定（</a:t>
            </a:r>
            <a:r>
              <a:rPr lang="en-US" altLang="zh-CN" sz="2400" b="1" dirty="0" smtClean="0">
                <a:solidFill>
                  <a:srgbClr val="000000"/>
                </a:solidFill>
                <a:latin typeface="宋体" panose="02010600030101010101" pitchFamily="2" charset="-122"/>
              </a:rPr>
              <a:t>2</a:t>
            </a:r>
            <a:r>
              <a:rPr lang="zh-CN" altLang="en-US" sz="2400" b="1" dirty="0" smtClean="0">
                <a:solidFill>
                  <a:srgbClr val="000000"/>
                </a:solidFill>
                <a:latin typeface="宋体" panose="02010600030101010101" pitchFamily="2" charset="-122"/>
              </a:rPr>
              <a:t>项完成、</a:t>
            </a:r>
            <a:r>
              <a:rPr lang="en-US" altLang="zh-CN" sz="2400" b="1" dirty="0" smtClean="0">
                <a:solidFill>
                  <a:srgbClr val="000000"/>
                </a:solidFill>
                <a:latin typeface="宋体" panose="02010600030101010101" pitchFamily="2" charset="-122"/>
              </a:rPr>
              <a:t>3</a:t>
            </a:r>
            <a:r>
              <a:rPr lang="zh-CN" altLang="en-US" sz="2400" b="1" dirty="0" smtClean="0">
                <a:solidFill>
                  <a:srgbClr val="000000"/>
                </a:solidFill>
                <a:latin typeface="宋体" panose="02010600030101010101" pitchFamily="2" charset="-122"/>
              </a:rPr>
              <a:t>项待鉴定）</a:t>
            </a:r>
            <a:endParaRPr lang="en-US" altLang="zh-CN" sz="2400" b="1" dirty="0">
              <a:solidFill>
                <a:srgbClr val="000000"/>
              </a:solidFill>
              <a:ea typeface="宋体" panose="02010600030101010101" pitchFamily="2" charset="-122"/>
            </a:endParaRPr>
          </a:p>
        </p:txBody>
      </p:sp>
      <p:sp>
        <p:nvSpPr>
          <p:cNvPr id="6" name="矩形 1"/>
          <p:cNvSpPr>
            <a:spLocks noChangeArrowheads="1"/>
          </p:cNvSpPr>
          <p:nvPr/>
        </p:nvSpPr>
        <p:spPr bwMode="auto">
          <a:xfrm>
            <a:off x="421328" y="1467536"/>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buFont typeface="Arial" panose="020B0604020202020204" pitchFamily="34" charset="0"/>
              <a:buNone/>
            </a:pPr>
            <a:r>
              <a:rPr lang="zh-CN" altLang="en-US" sz="2400" b="1" dirty="0" smtClean="0">
                <a:solidFill>
                  <a:srgbClr val="000000"/>
                </a:solidFill>
                <a:ea typeface="宋体" panose="02010600030101010101" pitchFamily="2" charset="-122"/>
              </a:rPr>
              <a:t>一、与莱帕克企业合作历程</a:t>
            </a:r>
            <a:endParaRPr lang="en-US" altLang="zh-CN" sz="2400" b="1" dirty="0" smtClean="0">
              <a:solidFill>
                <a:srgbClr val="000000"/>
              </a:solidFill>
              <a:ea typeface="宋体" panose="02010600030101010101" pitchFamily="2" charset="-122"/>
            </a:endParaRPr>
          </a:p>
        </p:txBody>
      </p:sp>
      <p:pic>
        <p:nvPicPr>
          <p:cNvPr id="5122" name="Picture 2" descr="C:\Users\THINK\Desktop\综合传热鉴定_页面_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60642" y="2622287"/>
            <a:ext cx="2717147" cy="379947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项目申报\2016项目申报\2016河南省教育厅科技成果奖\准备材料pdf\2-3流体输送项目鉴定证书_页面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7034" y="2622286"/>
            <a:ext cx="2683823" cy="3794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blinds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
          <p:cNvSpPr>
            <a:spLocks noChangeArrowheads="1"/>
          </p:cNvSpPr>
          <p:nvPr/>
        </p:nvSpPr>
        <p:spPr bwMode="auto">
          <a:xfrm>
            <a:off x="3508554" y="2038868"/>
            <a:ext cx="68403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lr>
                <a:schemeClr val="folHlink"/>
              </a:buClr>
              <a:buSzPct val="90000"/>
              <a:buFont typeface="Wingdings" panose="05000000000000000000" pitchFamily="2" charset="2"/>
              <a:buChar char="n"/>
              <a:defRPr sz="2800">
                <a:solidFill>
                  <a:srgbClr val="0000CC"/>
                </a:solidFill>
                <a:latin typeface="Arial" panose="020B0604020202020204" pitchFamily="34" charset="0"/>
                <a:ea typeface="黑体" panose="02010609060101010101" pitchFamily="49" charset="-122"/>
              </a:defRPr>
            </a:lvl1pPr>
            <a:lvl2pPr marL="742950" indent="-285750" eaLnBrk="0" hangingPunct="0">
              <a:spcBef>
                <a:spcPct val="40000"/>
              </a:spcBef>
              <a:buClr>
                <a:schemeClr val="accent1"/>
              </a:buClr>
              <a:buSzPct val="75000"/>
              <a:buFont typeface="Wingdings" panose="05000000000000000000" pitchFamily="2" charset="2"/>
              <a:buChar char="n"/>
              <a:defRPr sz="2600" b="1">
                <a:solidFill>
                  <a:srgbClr val="0000CC"/>
                </a:solidFill>
                <a:latin typeface="Arial" panose="020B0604020202020204" pitchFamily="34" charset="0"/>
                <a:ea typeface="宋体" panose="02010600030101010101" pitchFamily="2" charset="-122"/>
              </a:defRPr>
            </a:lvl2pPr>
            <a:lvl3pPr marL="1143000" indent="-228600" eaLnBrk="0" hangingPunct="0">
              <a:spcBef>
                <a:spcPct val="40000"/>
              </a:spcBef>
              <a:buClr>
                <a:schemeClr val="folHlink"/>
              </a:buClr>
              <a:buSzPct val="55000"/>
              <a:buFont typeface="Wingdings" panose="05000000000000000000" pitchFamily="2" charset="2"/>
              <a:buChar char="n"/>
              <a:defRPr sz="2400" b="1">
                <a:solidFill>
                  <a:srgbClr val="0000CC"/>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Aft>
                <a:spcPct val="0"/>
              </a:spcAft>
              <a:buClr>
                <a:srgbClr val="CCCC99"/>
              </a:buClr>
              <a:buFont typeface="Wingdings" panose="05000000000000000000" pitchFamily="2" charset="2"/>
              <a:buNone/>
              <a:defRPr/>
            </a:pPr>
            <a:r>
              <a:rPr lang="en-US" altLang="zh-CN" sz="2400" b="1" dirty="0" smtClean="0">
                <a:solidFill>
                  <a:srgbClr val="000000"/>
                </a:solidFill>
                <a:latin typeface="宋体" panose="02010600030101010101" pitchFamily="2" charset="-122"/>
              </a:rPr>
              <a:t>7.</a:t>
            </a:r>
            <a:r>
              <a:rPr lang="zh-CN" altLang="en-US" sz="2400" b="1" dirty="0" smtClean="0">
                <a:solidFill>
                  <a:srgbClr val="000000"/>
                </a:solidFill>
                <a:latin typeface="宋体" panose="02010600030101010101" pitchFamily="2" charset="-122"/>
              </a:rPr>
              <a:t>申报专利（专利共</a:t>
            </a:r>
            <a:r>
              <a:rPr lang="en-US" altLang="zh-CN" sz="2400" b="1" dirty="0" smtClean="0">
                <a:solidFill>
                  <a:srgbClr val="000000"/>
                </a:solidFill>
                <a:latin typeface="宋体" panose="02010600030101010101" pitchFamily="2" charset="-122"/>
              </a:rPr>
              <a:t>20</a:t>
            </a:r>
            <a:r>
              <a:rPr lang="zh-CN" altLang="en-US" sz="2400" b="1" dirty="0" smtClean="0">
                <a:solidFill>
                  <a:srgbClr val="000000"/>
                </a:solidFill>
                <a:latin typeface="宋体" panose="02010600030101010101" pitchFamily="2" charset="-122"/>
              </a:rPr>
              <a:t>多项，其中我院申报</a:t>
            </a:r>
            <a:r>
              <a:rPr lang="en-US" altLang="zh-CN" sz="2400" b="1" dirty="0">
                <a:solidFill>
                  <a:srgbClr val="000000"/>
                </a:solidFill>
                <a:latin typeface="宋体" panose="02010600030101010101" pitchFamily="2" charset="-122"/>
              </a:rPr>
              <a:t>9</a:t>
            </a:r>
            <a:r>
              <a:rPr lang="zh-CN" altLang="en-US" sz="2400" b="1" dirty="0" smtClean="0">
                <a:solidFill>
                  <a:srgbClr val="000000"/>
                </a:solidFill>
                <a:latin typeface="宋体" panose="02010600030101010101" pitchFamily="2" charset="-122"/>
              </a:rPr>
              <a:t>项）</a:t>
            </a:r>
            <a:endParaRPr lang="en-US" altLang="zh-CN" sz="2400" b="1" dirty="0">
              <a:solidFill>
                <a:srgbClr val="000000"/>
              </a:solidFill>
              <a:ea typeface="宋体" panose="02010600030101010101" pitchFamily="2" charset="-122"/>
            </a:endParaRPr>
          </a:p>
        </p:txBody>
      </p:sp>
      <p:sp>
        <p:nvSpPr>
          <p:cNvPr id="6" name="矩形 1"/>
          <p:cNvSpPr>
            <a:spLocks noChangeArrowheads="1"/>
          </p:cNvSpPr>
          <p:nvPr/>
        </p:nvSpPr>
        <p:spPr bwMode="auto">
          <a:xfrm>
            <a:off x="421328" y="1467536"/>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buFont typeface="Arial" panose="020B0604020202020204" pitchFamily="34" charset="0"/>
              <a:buNone/>
            </a:pPr>
            <a:r>
              <a:rPr lang="zh-CN" altLang="en-US" sz="2400" b="1" dirty="0" smtClean="0">
                <a:solidFill>
                  <a:srgbClr val="000000"/>
                </a:solidFill>
                <a:ea typeface="宋体" panose="02010600030101010101" pitchFamily="2" charset="-122"/>
              </a:rPr>
              <a:t>一、与莱帕克企业合作历程</a:t>
            </a:r>
            <a:endParaRPr lang="en-US" altLang="zh-CN" sz="2400" b="1" dirty="0" smtClean="0">
              <a:solidFill>
                <a:srgbClr val="000000"/>
              </a:solidFill>
              <a:ea typeface="宋体" panose="02010600030101010101" pitchFamily="2" charset="-122"/>
            </a:endParaRPr>
          </a:p>
        </p:txBody>
      </p:sp>
      <p:pic>
        <p:nvPicPr>
          <p:cNvPr id="6147" name="Picture 3" descr="H:\校产业办公室\1.项目申报\高交会\9010127989472589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09454" y="2500533"/>
            <a:ext cx="7055755" cy="40510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
          <p:cNvSpPr>
            <a:spLocks noChangeArrowheads="1"/>
          </p:cNvSpPr>
          <p:nvPr/>
        </p:nvSpPr>
        <p:spPr bwMode="auto">
          <a:xfrm>
            <a:off x="3508554" y="2038868"/>
            <a:ext cx="63738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lr>
                <a:schemeClr val="folHlink"/>
              </a:buClr>
              <a:buSzPct val="90000"/>
              <a:buFont typeface="Wingdings" panose="05000000000000000000" pitchFamily="2" charset="2"/>
              <a:buChar char="n"/>
              <a:defRPr sz="2800">
                <a:solidFill>
                  <a:srgbClr val="0000CC"/>
                </a:solidFill>
                <a:latin typeface="Arial" panose="020B0604020202020204" pitchFamily="34" charset="0"/>
                <a:ea typeface="黑体" panose="02010609060101010101" pitchFamily="49" charset="-122"/>
              </a:defRPr>
            </a:lvl1pPr>
            <a:lvl2pPr marL="742950" indent="-285750" eaLnBrk="0" hangingPunct="0">
              <a:spcBef>
                <a:spcPct val="40000"/>
              </a:spcBef>
              <a:buClr>
                <a:schemeClr val="accent1"/>
              </a:buClr>
              <a:buSzPct val="75000"/>
              <a:buFont typeface="Wingdings" panose="05000000000000000000" pitchFamily="2" charset="2"/>
              <a:buChar char="n"/>
              <a:defRPr sz="2600" b="1">
                <a:solidFill>
                  <a:srgbClr val="0000CC"/>
                </a:solidFill>
                <a:latin typeface="Arial" panose="020B0604020202020204" pitchFamily="34" charset="0"/>
                <a:ea typeface="宋体" panose="02010600030101010101" pitchFamily="2" charset="-122"/>
              </a:defRPr>
            </a:lvl2pPr>
            <a:lvl3pPr marL="1143000" indent="-228600" eaLnBrk="0" hangingPunct="0">
              <a:spcBef>
                <a:spcPct val="40000"/>
              </a:spcBef>
              <a:buClr>
                <a:schemeClr val="folHlink"/>
              </a:buClr>
              <a:buSzPct val="55000"/>
              <a:buFont typeface="Wingdings" panose="05000000000000000000" pitchFamily="2" charset="2"/>
              <a:buChar char="n"/>
              <a:defRPr sz="2400" b="1">
                <a:solidFill>
                  <a:srgbClr val="0000CC"/>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Aft>
                <a:spcPct val="0"/>
              </a:spcAft>
              <a:buClr>
                <a:srgbClr val="CCCC99"/>
              </a:buClr>
              <a:buFont typeface="Wingdings" panose="05000000000000000000" pitchFamily="2" charset="2"/>
              <a:buNone/>
              <a:defRPr/>
            </a:pPr>
            <a:r>
              <a:rPr lang="en-US" altLang="zh-CN" sz="2400" b="1" dirty="0" smtClean="0">
                <a:solidFill>
                  <a:srgbClr val="000000"/>
                </a:solidFill>
                <a:latin typeface="宋体" panose="02010600030101010101" pitchFamily="2" charset="-122"/>
              </a:rPr>
              <a:t>8.</a:t>
            </a:r>
            <a:r>
              <a:rPr lang="zh-CN" altLang="en-US" sz="2400" b="1" dirty="0" smtClean="0">
                <a:solidFill>
                  <a:srgbClr val="000000"/>
                </a:solidFill>
                <a:latin typeface="宋体" panose="02010600030101010101" pitchFamily="2" charset="-122"/>
              </a:rPr>
              <a:t>文化传承（校企双方合作，化工事业传承）</a:t>
            </a:r>
            <a:endParaRPr lang="en-US" altLang="zh-CN" sz="2400" b="1" dirty="0">
              <a:solidFill>
                <a:srgbClr val="000000"/>
              </a:solidFill>
              <a:ea typeface="宋体" panose="02010600030101010101" pitchFamily="2" charset="-122"/>
            </a:endParaRPr>
          </a:p>
        </p:txBody>
      </p:sp>
      <p:sp>
        <p:nvSpPr>
          <p:cNvPr id="6" name="矩形 1"/>
          <p:cNvSpPr>
            <a:spLocks noChangeArrowheads="1"/>
          </p:cNvSpPr>
          <p:nvPr/>
        </p:nvSpPr>
        <p:spPr bwMode="auto">
          <a:xfrm>
            <a:off x="421328" y="1467536"/>
            <a:ext cx="1028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buFont typeface="Arial" panose="020B0604020202020204" pitchFamily="34" charset="0"/>
              <a:buNone/>
            </a:pPr>
            <a:r>
              <a:rPr lang="zh-CN" altLang="en-US" sz="2400" b="1" dirty="0" smtClean="0">
                <a:solidFill>
                  <a:srgbClr val="000000"/>
                </a:solidFill>
                <a:ea typeface="宋体" panose="02010600030101010101" pitchFamily="2" charset="-122"/>
              </a:rPr>
              <a:t>一、与莱帕克企业合作历程</a:t>
            </a:r>
            <a:endParaRPr lang="en-US" altLang="zh-CN" sz="2400" b="1" dirty="0" smtClean="0">
              <a:solidFill>
                <a:srgbClr val="000000"/>
              </a:solidFill>
              <a:ea typeface="宋体" panose="02010600030101010101" pitchFamily="2" charset="-122"/>
            </a:endParaRPr>
          </a:p>
        </p:txBody>
      </p:sp>
      <p:pic>
        <p:nvPicPr>
          <p:cNvPr id="2050" name="Picture 2">
            <a:hlinkClick r:id="rId1" action="ppaction://hlinkfil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269" y="2714885"/>
            <a:ext cx="6069487" cy="414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1"/>
          <p:cNvSpPr>
            <a:spLocks noChangeArrowheads="1"/>
          </p:cNvSpPr>
          <p:nvPr/>
        </p:nvSpPr>
        <p:spPr bwMode="auto">
          <a:xfrm>
            <a:off x="381000" y="1676401"/>
            <a:ext cx="11811000" cy="2754600"/>
          </a:xfrm>
          <a:prstGeom prst="rect">
            <a:avLst/>
          </a:prstGeom>
          <a:noFill/>
          <a:ln w="9525">
            <a:noFill/>
            <a:miter lim="800000"/>
          </a:ln>
        </p:spPr>
        <p:txBody>
          <a:bodyPr>
            <a:spAutoFit/>
          </a:bodyPr>
          <a:lstStyle/>
          <a:p>
            <a:pPr marL="457200" indent="-457200" algn="ctr" eaLnBrk="0" fontAlgn="base" hangingPunct="0">
              <a:spcBef>
                <a:spcPct val="50000"/>
              </a:spcBef>
              <a:spcAft>
                <a:spcPct val="0"/>
              </a:spcAft>
              <a:buFont typeface="Arial" panose="020B0604020202020204" pitchFamily="34" charset="0"/>
              <a:buAutoNum type="arabicPeriod"/>
              <a:defRPr/>
            </a:pPr>
            <a:endParaRPr lang="en-US" altLang="zh-CN" sz="2600" b="1" dirty="0" smtClean="0">
              <a:solidFill>
                <a:srgbClr val="000000"/>
              </a:solidFill>
              <a:latin typeface="宋体" panose="02010600030101010101" pitchFamily="2" charset="-122"/>
              <a:ea typeface="宋体" panose="02010600030101010101" pitchFamily="2" charset="-122"/>
            </a:endParaRPr>
          </a:p>
          <a:p>
            <a:pPr marL="457200" indent="-457200" algn="ctr" eaLnBrk="0" fontAlgn="base" hangingPunct="0">
              <a:spcBef>
                <a:spcPct val="50000"/>
              </a:spcBef>
              <a:spcAft>
                <a:spcPct val="0"/>
              </a:spcAft>
              <a:buFont typeface="Arial" panose="020B0604020202020204" pitchFamily="34" charset="0"/>
              <a:buAutoNum type="arabicPeriod"/>
              <a:defRPr/>
            </a:pPr>
            <a:r>
              <a:rPr lang="en-US" altLang="zh-CN" sz="2600" b="1" dirty="0" smtClean="0">
                <a:solidFill>
                  <a:srgbClr val="000000"/>
                </a:solidFill>
                <a:latin typeface="宋体" panose="02010600030101010101" pitchFamily="2" charset="-122"/>
                <a:ea typeface="宋体" panose="02010600030101010101" pitchFamily="2" charset="-122"/>
              </a:rPr>
              <a:t>MOOC</a:t>
            </a:r>
            <a:r>
              <a:rPr lang="zh-CN" altLang="en-US" sz="2600" b="1" dirty="0">
                <a:solidFill>
                  <a:srgbClr val="000000"/>
                </a:solidFill>
                <a:latin typeface="宋体" panose="02010600030101010101" pitchFamily="2" charset="-122"/>
                <a:ea typeface="宋体" panose="02010600030101010101" pitchFamily="2" charset="-122"/>
              </a:rPr>
              <a:t>模式下五元三步一体化化工实训装置的开发与推广</a:t>
            </a:r>
            <a:endParaRPr lang="en-US" altLang="zh-CN" sz="2600" b="1" dirty="0">
              <a:solidFill>
                <a:srgbClr val="000000"/>
              </a:solidFill>
              <a:latin typeface="宋体" panose="02010600030101010101" pitchFamily="2" charset="-122"/>
              <a:ea typeface="宋体" panose="02010600030101010101" pitchFamily="2" charset="-122"/>
            </a:endParaRPr>
          </a:p>
          <a:p>
            <a:pPr marL="457200" indent="-457200" algn="ctr" eaLnBrk="0" fontAlgn="base" hangingPunct="0">
              <a:spcBef>
                <a:spcPct val="50000"/>
              </a:spcBef>
              <a:spcAft>
                <a:spcPct val="0"/>
              </a:spcAft>
              <a:buFont typeface="Arial" panose="020B0604020202020204" pitchFamily="34" charset="0"/>
              <a:buNone/>
              <a:defRPr/>
            </a:pPr>
            <a:r>
              <a:rPr lang="zh-CN" altLang="en-US" sz="2400" dirty="0">
                <a:solidFill>
                  <a:srgbClr val="000000"/>
                </a:solidFill>
                <a:latin typeface="宋体" panose="02010600030101010101" pitchFamily="2" charset="-122"/>
                <a:ea typeface="宋体" panose="02010600030101010101" pitchFamily="2" charset="-122"/>
              </a:rPr>
              <a:t>  目标：通过新装置的开发，实现</a:t>
            </a:r>
            <a:r>
              <a:rPr lang="zh-CN" altLang="en-US" sz="2400" b="1" dirty="0">
                <a:solidFill>
                  <a:srgbClr val="000000"/>
                </a:solidFill>
                <a:latin typeface="宋体" panose="02010600030101010101" pitchFamily="2" charset="-122"/>
                <a:ea typeface="宋体" panose="02010600030101010101" pitchFamily="2" charset="-122"/>
              </a:rPr>
              <a:t>无教师值守</a:t>
            </a:r>
            <a:r>
              <a:rPr lang="zh-CN" altLang="en-US" sz="2400" dirty="0">
                <a:solidFill>
                  <a:srgbClr val="000000"/>
                </a:solidFill>
                <a:latin typeface="宋体" panose="02010600030101010101" pitchFamily="2" charset="-122"/>
                <a:ea typeface="宋体" panose="02010600030101010101" pitchFamily="2" charset="-122"/>
              </a:rPr>
              <a:t>的化工实训课程</a:t>
            </a:r>
            <a:endParaRPr lang="en-US" altLang="zh-CN" sz="2400" dirty="0">
              <a:solidFill>
                <a:srgbClr val="000000"/>
              </a:solidFill>
              <a:latin typeface="宋体" panose="02010600030101010101" pitchFamily="2" charset="-122"/>
              <a:ea typeface="宋体" panose="02010600030101010101" pitchFamily="2" charset="-122"/>
            </a:endParaRPr>
          </a:p>
          <a:p>
            <a:pPr algn="ctr" eaLnBrk="0" fontAlgn="base" hangingPunct="0">
              <a:spcBef>
                <a:spcPct val="50000"/>
              </a:spcBef>
              <a:spcAft>
                <a:spcPct val="0"/>
              </a:spcAft>
              <a:buFont typeface="Arial" panose="020B0604020202020204" pitchFamily="34" charset="0"/>
              <a:buNone/>
              <a:defRPr/>
            </a:pPr>
            <a:r>
              <a:rPr lang="en-US" altLang="zh-CN" sz="2400" dirty="0">
                <a:solidFill>
                  <a:srgbClr val="000000"/>
                </a:solidFill>
                <a:latin typeface="宋体" panose="02010600030101010101" pitchFamily="2" charset="-122"/>
                <a:ea typeface="宋体" panose="02010600030101010101" pitchFamily="2" charset="-122"/>
              </a:rPr>
              <a:t>                   </a:t>
            </a:r>
            <a:endParaRPr lang="en-US" altLang="zh-CN" sz="2400" dirty="0">
              <a:solidFill>
                <a:srgbClr val="000000"/>
              </a:solidFill>
              <a:latin typeface="宋体" panose="02010600030101010101" pitchFamily="2" charset="-122"/>
              <a:ea typeface="宋体" panose="02010600030101010101" pitchFamily="2" charset="-122"/>
            </a:endParaRPr>
          </a:p>
          <a:p>
            <a:pPr algn="ctr" eaLnBrk="0" fontAlgn="base" hangingPunct="0">
              <a:spcBef>
                <a:spcPct val="50000"/>
              </a:spcBef>
              <a:spcAft>
                <a:spcPct val="0"/>
              </a:spcAft>
              <a:buFont typeface="Arial" panose="020B0604020202020204" pitchFamily="34" charset="0"/>
              <a:buNone/>
              <a:defRPr/>
            </a:pPr>
            <a:r>
              <a:rPr lang="en-US" altLang="zh-CN" sz="2400" dirty="0">
                <a:solidFill>
                  <a:srgbClr val="000000"/>
                </a:solidFill>
                <a:ea typeface="宋体" panose="02010600030101010101" pitchFamily="2" charset="-122"/>
              </a:rPr>
              <a:t>                          </a:t>
            </a:r>
            <a:endParaRPr lang="en-US" altLang="zh-CN" sz="2400" dirty="0">
              <a:solidFill>
                <a:srgbClr val="000000"/>
              </a:solidFill>
              <a:ea typeface="宋体" panose="02010600030101010101" pitchFamily="2" charset="-122"/>
            </a:endParaRPr>
          </a:p>
        </p:txBody>
      </p:sp>
      <p:sp>
        <p:nvSpPr>
          <p:cNvPr id="3" name="AutoShape 6"/>
          <p:cNvSpPr>
            <a:spLocks noChangeArrowheads="1"/>
          </p:cNvSpPr>
          <p:nvPr/>
        </p:nvSpPr>
        <p:spPr bwMode="auto">
          <a:xfrm>
            <a:off x="3714752" y="4178625"/>
            <a:ext cx="651933" cy="522288"/>
          </a:xfrm>
          <a:prstGeom prst="chevron">
            <a:avLst>
              <a:gd name="adj" fmla="val 52505"/>
            </a:avLst>
          </a:prstGeom>
          <a:solidFill>
            <a:schemeClr val="accent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4" name="AutoShape 7"/>
          <p:cNvSpPr>
            <a:spLocks noChangeArrowheads="1"/>
          </p:cNvSpPr>
          <p:nvPr/>
        </p:nvSpPr>
        <p:spPr bwMode="auto">
          <a:xfrm>
            <a:off x="7727951" y="4178625"/>
            <a:ext cx="647700" cy="522288"/>
          </a:xfrm>
          <a:prstGeom prst="chevron">
            <a:avLst>
              <a:gd name="adj" fmla="val 52505"/>
            </a:avLst>
          </a:prstGeom>
          <a:solidFill>
            <a:schemeClr val="hlink"/>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5" name="Oval 8"/>
          <p:cNvSpPr>
            <a:spLocks noChangeArrowheads="1"/>
          </p:cNvSpPr>
          <p:nvPr/>
        </p:nvSpPr>
        <p:spPr bwMode="gray">
          <a:xfrm>
            <a:off x="9976142" y="4224167"/>
            <a:ext cx="259766" cy="43279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ln>
          <a:effectLst/>
        </p:spPr>
        <p:txBody>
          <a:bodyPr wrap="none"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6" name="Oval 9"/>
          <p:cNvSpPr>
            <a:spLocks noChangeArrowheads="1"/>
          </p:cNvSpPr>
          <p:nvPr/>
        </p:nvSpPr>
        <p:spPr bwMode="gray">
          <a:xfrm>
            <a:off x="8718552" y="4224167"/>
            <a:ext cx="2774949" cy="432792"/>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7" name="Oval 10"/>
          <p:cNvSpPr>
            <a:spLocks noChangeArrowheads="1"/>
          </p:cNvSpPr>
          <p:nvPr/>
        </p:nvSpPr>
        <p:spPr bwMode="gray">
          <a:xfrm>
            <a:off x="8898467" y="4224961"/>
            <a:ext cx="2413000" cy="43279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8" name="Oval 11"/>
          <p:cNvSpPr>
            <a:spLocks noChangeArrowheads="1"/>
          </p:cNvSpPr>
          <p:nvPr/>
        </p:nvSpPr>
        <p:spPr bwMode="gray">
          <a:xfrm>
            <a:off x="8940800" y="4234486"/>
            <a:ext cx="2413000" cy="432792"/>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9" name="Oval 12"/>
          <p:cNvSpPr>
            <a:spLocks noChangeArrowheads="1"/>
          </p:cNvSpPr>
          <p:nvPr/>
        </p:nvSpPr>
        <p:spPr bwMode="auto">
          <a:xfrm>
            <a:off x="9027584" y="4222579"/>
            <a:ext cx="2175933" cy="432792"/>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10" name="Oval 13"/>
          <p:cNvSpPr>
            <a:spLocks noChangeArrowheads="1"/>
          </p:cNvSpPr>
          <p:nvPr/>
        </p:nvSpPr>
        <p:spPr bwMode="gray">
          <a:xfrm>
            <a:off x="1949742" y="4218611"/>
            <a:ext cx="259766" cy="432792"/>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w="38100" algn="ctr">
            <a:noFill/>
            <a:round/>
          </a:ln>
          <a:effectLst/>
        </p:spPr>
        <p:txBody>
          <a:bodyPr wrap="none"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11" name="Oval 14"/>
          <p:cNvSpPr>
            <a:spLocks noChangeArrowheads="1"/>
          </p:cNvSpPr>
          <p:nvPr/>
        </p:nvSpPr>
        <p:spPr bwMode="gray">
          <a:xfrm>
            <a:off x="1949742" y="4218611"/>
            <a:ext cx="259766" cy="432792"/>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w="38100" algn="ctr">
            <a:noFill/>
            <a:round/>
          </a:ln>
          <a:effectLst/>
        </p:spPr>
        <p:txBody>
          <a:bodyPr wrap="none"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12" name="Oval 15"/>
          <p:cNvSpPr>
            <a:spLocks noChangeArrowheads="1"/>
          </p:cNvSpPr>
          <p:nvPr/>
        </p:nvSpPr>
        <p:spPr bwMode="gray">
          <a:xfrm>
            <a:off x="874184" y="4217023"/>
            <a:ext cx="2413000" cy="432792"/>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13" name="Oval 16"/>
          <p:cNvSpPr>
            <a:spLocks noChangeArrowheads="1"/>
          </p:cNvSpPr>
          <p:nvPr/>
        </p:nvSpPr>
        <p:spPr bwMode="gray">
          <a:xfrm>
            <a:off x="876300" y="4221786"/>
            <a:ext cx="2413000" cy="432792"/>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14" name="Oval 17"/>
          <p:cNvSpPr>
            <a:spLocks noChangeArrowheads="1"/>
          </p:cNvSpPr>
          <p:nvPr/>
        </p:nvSpPr>
        <p:spPr bwMode="auto">
          <a:xfrm>
            <a:off x="994835" y="4219404"/>
            <a:ext cx="2171700" cy="432792"/>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grpSp>
        <p:nvGrpSpPr>
          <p:cNvPr id="2" name="Group 18"/>
          <p:cNvGrpSpPr/>
          <p:nvPr/>
        </p:nvGrpSpPr>
        <p:grpSpPr bwMode="auto">
          <a:xfrm>
            <a:off x="1028701" y="3689675"/>
            <a:ext cx="2101851" cy="1485900"/>
            <a:chOff x="4166" y="1706"/>
            <a:chExt cx="1252" cy="1252"/>
          </a:xfrm>
        </p:grpSpPr>
        <p:sp>
          <p:nvSpPr>
            <p:cNvPr id="29741" name="Oval 19"/>
            <p:cNvSpPr>
              <a:spLocks noChangeArrowheads="1"/>
            </p:cNvSpPr>
            <p:nvPr/>
          </p:nvSpPr>
          <p:spPr bwMode="auto">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42" name="Oval 20"/>
            <p:cNvSpPr>
              <a:spLocks noChangeArrowheads="1"/>
            </p:cNvSpPr>
            <p:nvPr/>
          </p:nvSpPr>
          <p:spPr bwMode="auto">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43" name="Oval 21"/>
            <p:cNvSpPr>
              <a:spLocks noChangeArrowheads="1"/>
            </p:cNvSpPr>
            <p:nvPr/>
          </p:nvSpPr>
          <p:spPr bwMode="auto">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44" name="Oval 22"/>
            <p:cNvSpPr>
              <a:spLocks noChangeArrowheads="1"/>
            </p:cNvSpPr>
            <p:nvPr/>
          </p:nvSpPr>
          <p:spPr bwMode="auto">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grpSp>
      <p:sp>
        <p:nvSpPr>
          <p:cNvPr id="20" name="Oval 23"/>
          <p:cNvSpPr>
            <a:spLocks noChangeArrowheads="1"/>
          </p:cNvSpPr>
          <p:nvPr/>
        </p:nvSpPr>
        <p:spPr bwMode="gray">
          <a:xfrm>
            <a:off x="5964002" y="4224167"/>
            <a:ext cx="259766" cy="432792"/>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ln>
          <a:effectLst/>
        </p:spPr>
        <p:txBody>
          <a:bodyPr wrap="none"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21" name="Oval 24"/>
          <p:cNvSpPr>
            <a:spLocks noChangeArrowheads="1"/>
          </p:cNvSpPr>
          <p:nvPr/>
        </p:nvSpPr>
        <p:spPr bwMode="gray">
          <a:xfrm>
            <a:off x="5964002" y="4224167"/>
            <a:ext cx="259766" cy="432792"/>
          </a:xfrm>
          <a:prstGeom prst="ellipse">
            <a:avLst/>
          </a:prstGeom>
          <a:gradFill rotWithShape="1">
            <a:gsLst>
              <a:gs pos="0">
                <a:schemeClr val="accent1">
                  <a:alpha val="32001"/>
                </a:schemeClr>
              </a:gs>
              <a:gs pos="100000">
                <a:schemeClr val="accent1">
                  <a:gamma/>
                  <a:shade val="46275"/>
                  <a:invGamma/>
                </a:schemeClr>
              </a:gs>
            </a:gsLst>
            <a:lin ang="2700000" scaled="1"/>
          </a:gradFill>
          <a:ln w="38100" algn="ctr">
            <a:noFill/>
            <a:round/>
          </a:ln>
          <a:effectLst/>
        </p:spPr>
        <p:txBody>
          <a:bodyPr wrap="none"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22" name="Oval 25"/>
          <p:cNvSpPr>
            <a:spLocks noChangeArrowheads="1"/>
          </p:cNvSpPr>
          <p:nvPr/>
        </p:nvSpPr>
        <p:spPr bwMode="gray">
          <a:xfrm>
            <a:off x="4887384" y="4224961"/>
            <a:ext cx="2413000" cy="432792"/>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23" name="Oval 26"/>
          <p:cNvSpPr>
            <a:spLocks noChangeArrowheads="1"/>
          </p:cNvSpPr>
          <p:nvPr/>
        </p:nvSpPr>
        <p:spPr bwMode="gray">
          <a:xfrm>
            <a:off x="4889500" y="4226548"/>
            <a:ext cx="2413000" cy="432792"/>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24" name="Oval 27"/>
          <p:cNvSpPr>
            <a:spLocks noChangeArrowheads="1"/>
          </p:cNvSpPr>
          <p:nvPr/>
        </p:nvSpPr>
        <p:spPr bwMode="auto">
          <a:xfrm>
            <a:off x="5005917" y="4222579"/>
            <a:ext cx="2173816" cy="432792"/>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grpSp>
        <p:nvGrpSpPr>
          <p:cNvPr id="15" name="Group 28"/>
          <p:cNvGrpSpPr/>
          <p:nvPr/>
        </p:nvGrpSpPr>
        <p:grpSpPr bwMode="auto">
          <a:xfrm>
            <a:off x="5041902" y="3689675"/>
            <a:ext cx="2103967" cy="1485900"/>
            <a:chOff x="4166" y="1706"/>
            <a:chExt cx="1252" cy="1252"/>
          </a:xfrm>
        </p:grpSpPr>
        <p:sp>
          <p:nvSpPr>
            <p:cNvPr id="29737" name="Oval 29"/>
            <p:cNvSpPr>
              <a:spLocks noChangeArrowheads="1"/>
            </p:cNvSpPr>
            <p:nvPr/>
          </p:nvSpPr>
          <p:spPr bwMode="auto">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38" name="Oval 30"/>
            <p:cNvSpPr>
              <a:spLocks noChangeArrowheads="1"/>
            </p:cNvSpPr>
            <p:nvPr/>
          </p:nvSpPr>
          <p:spPr bwMode="auto">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39" name="Oval 31"/>
            <p:cNvSpPr>
              <a:spLocks noChangeArrowheads="1"/>
            </p:cNvSpPr>
            <p:nvPr/>
          </p:nvSpPr>
          <p:spPr bwMode="auto">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40" name="Oval 32"/>
            <p:cNvSpPr>
              <a:spLocks noChangeArrowheads="1"/>
            </p:cNvSpPr>
            <p:nvPr/>
          </p:nvSpPr>
          <p:spPr bwMode="auto">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grpSp>
      <p:grpSp>
        <p:nvGrpSpPr>
          <p:cNvPr id="16" name="Group 33"/>
          <p:cNvGrpSpPr/>
          <p:nvPr/>
        </p:nvGrpSpPr>
        <p:grpSpPr bwMode="auto">
          <a:xfrm>
            <a:off x="9067802" y="3689675"/>
            <a:ext cx="2103967" cy="1485900"/>
            <a:chOff x="4166" y="1706"/>
            <a:chExt cx="1252" cy="1252"/>
          </a:xfrm>
        </p:grpSpPr>
        <p:sp>
          <p:nvSpPr>
            <p:cNvPr id="29733" name="Oval 34"/>
            <p:cNvSpPr>
              <a:spLocks noChangeArrowheads="1"/>
            </p:cNvSpPr>
            <p:nvPr/>
          </p:nvSpPr>
          <p:spPr bwMode="auto">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34" name="Oval 35"/>
            <p:cNvSpPr>
              <a:spLocks noChangeArrowheads="1"/>
            </p:cNvSpPr>
            <p:nvPr/>
          </p:nvSpPr>
          <p:spPr bwMode="auto">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35" name="Oval 36"/>
            <p:cNvSpPr>
              <a:spLocks noChangeArrowheads="1"/>
            </p:cNvSpPr>
            <p:nvPr/>
          </p:nvSpPr>
          <p:spPr bwMode="auto">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36" name="Oval 37"/>
            <p:cNvSpPr>
              <a:spLocks noChangeArrowheads="1"/>
            </p:cNvSpPr>
            <p:nvPr/>
          </p:nvSpPr>
          <p:spPr bwMode="auto">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grpSp>
      <p:sp>
        <p:nvSpPr>
          <p:cNvPr id="35" name="Text Box 38"/>
          <p:cNvSpPr txBox="1">
            <a:spLocks noChangeArrowheads="1"/>
          </p:cNvSpPr>
          <p:nvPr/>
        </p:nvSpPr>
        <p:spPr bwMode="gray">
          <a:xfrm>
            <a:off x="1276458" y="4167515"/>
            <a:ext cx="1422184" cy="461665"/>
          </a:xfrm>
          <a:prstGeom prst="rect">
            <a:avLst/>
          </a:prstGeom>
          <a:noFill/>
          <a:ln w="9525" algn="ctr">
            <a:noFill/>
            <a:miter lim="800000"/>
          </a:ln>
          <a:effectLst/>
        </p:spPr>
        <p:txBody>
          <a:bodyPr wrap="none">
            <a:spAutoFit/>
          </a:bodyPr>
          <a:lstStyle/>
          <a:p>
            <a:pPr algn="ctr" eaLnBrk="0" fontAlgn="base" hangingPunct="0">
              <a:spcBef>
                <a:spcPct val="50000"/>
              </a:spcBef>
              <a:spcAft>
                <a:spcPct val="0"/>
              </a:spcAft>
              <a:buFont typeface="Arial" panose="020B0604020202020204" pitchFamily="34" charset="0"/>
              <a:buNone/>
              <a:defRPr/>
            </a:pPr>
            <a:r>
              <a:rPr lang="zh-CN" altLang="en-US" sz="2400" b="1" dirty="0">
                <a:solidFill>
                  <a:srgbClr val="000000"/>
                </a:solidFill>
                <a:ea typeface="宋体" panose="02010600030101010101" pitchFamily="2" charset="-122"/>
              </a:rPr>
              <a:t>讲授模式</a:t>
            </a:r>
            <a:endParaRPr lang="en-US" altLang="zh-CN" sz="2400" b="1" dirty="0">
              <a:solidFill>
                <a:srgbClr val="000000"/>
              </a:solidFill>
              <a:effectLst>
                <a:outerShdw blurRad="38100" dist="38100" dir="2700000" algn="tl">
                  <a:srgbClr val="000000">
                    <a:alpha val="43137"/>
                  </a:srgbClr>
                </a:outerShdw>
              </a:effectLst>
              <a:ea typeface="宋体" panose="02010600030101010101" pitchFamily="2" charset="-122"/>
            </a:endParaRPr>
          </a:p>
        </p:txBody>
      </p:sp>
      <p:sp>
        <p:nvSpPr>
          <p:cNvPr id="36" name="Text Box 39"/>
          <p:cNvSpPr txBox="1">
            <a:spLocks noChangeArrowheads="1"/>
          </p:cNvSpPr>
          <p:nvPr/>
        </p:nvSpPr>
        <p:spPr bwMode="gray">
          <a:xfrm>
            <a:off x="5374325" y="4167515"/>
            <a:ext cx="1422184" cy="461665"/>
          </a:xfrm>
          <a:prstGeom prst="rect">
            <a:avLst/>
          </a:prstGeom>
          <a:noFill/>
          <a:ln w="9525" algn="ctr">
            <a:noFill/>
            <a:miter lim="800000"/>
          </a:ln>
          <a:effectLst/>
        </p:spPr>
        <p:txBody>
          <a:bodyPr wrap="none">
            <a:spAutoFit/>
          </a:bodyPr>
          <a:lstStyle/>
          <a:p>
            <a:pPr algn="ctr" eaLnBrk="0" fontAlgn="base" hangingPunct="0">
              <a:spcBef>
                <a:spcPct val="50000"/>
              </a:spcBef>
              <a:spcAft>
                <a:spcPct val="0"/>
              </a:spcAft>
              <a:buFont typeface="Arial" panose="020B0604020202020204" pitchFamily="34" charset="0"/>
              <a:buNone/>
              <a:defRPr/>
            </a:pPr>
            <a:r>
              <a:rPr lang="zh-CN" altLang="en-US" sz="2400" b="1" dirty="0">
                <a:solidFill>
                  <a:srgbClr val="000000"/>
                </a:solidFill>
                <a:ea typeface="宋体" panose="02010600030101010101" pitchFamily="2" charset="-122"/>
              </a:rPr>
              <a:t>训练模式</a:t>
            </a:r>
            <a:endParaRPr lang="en-US" altLang="zh-CN" sz="2400" b="1" dirty="0">
              <a:solidFill>
                <a:srgbClr val="000000"/>
              </a:solidFill>
              <a:effectLst>
                <a:outerShdw blurRad="38100" dist="38100" dir="2700000" algn="tl">
                  <a:srgbClr val="000000">
                    <a:alpha val="43137"/>
                  </a:srgbClr>
                </a:outerShdw>
              </a:effectLst>
              <a:ea typeface="宋体" panose="02010600030101010101" pitchFamily="2" charset="-122"/>
            </a:endParaRPr>
          </a:p>
        </p:txBody>
      </p:sp>
      <p:sp>
        <p:nvSpPr>
          <p:cNvPr id="37" name="Text Box 40"/>
          <p:cNvSpPr txBox="1">
            <a:spLocks noChangeArrowheads="1"/>
          </p:cNvSpPr>
          <p:nvPr/>
        </p:nvSpPr>
        <p:spPr bwMode="gray">
          <a:xfrm>
            <a:off x="9372708" y="4167515"/>
            <a:ext cx="1422184" cy="461665"/>
          </a:xfrm>
          <a:prstGeom prst="rect">
            <a:avLst/>
          </a:prstGeom>
          <a:noFill/>
          <a:ln w="9525" algn="ctr">
            <a:noFill/>
            <a:miter lim="800000"/>
          </a:ln>
          <a:effectLst/>
        </p:spPr>
        <p:txBody>
          <a:bodyPr wrap="none">
            <a:spAutoFit/>
          </a:bodyPr>
          <a:lstStyle/>
          <a:p>
            <a:pPr algn="ctr" eaLnBrk="0" fontAlgn="base" hangingPunct="0">
              <a:spcBef>
                <a:spcPct val="50000"/>
              </a:spcBef>
              <a:spcAft>
                <a:spcPct val="0"/>
              </a:spcAft>
              <a:buFont typeface="Arial" panose="020B0604020202020204" pitchFamily="34" charset="0"/>
              <a:buNone/>
              <a:defRPr/>
            </a:pPr>
            <a:r>
              <a:rPr lang="zh-CN" altLang="en-US" sz="2400" b="1" dirty="0">
                <a:solidFill>
                  <a:srgbClr val="000000"/>
                </a:solidFill>
                <a:ea typeface="宋体" panose="02010600030101010101" pitchFamily="2" charset="-122"/>
              </a:rPr>
              <a:t>考试模式</a:t>
            </a:r>
            <a:endParaRPr lang="en-US" altLang="zh-CN" sz="2400" b="1" dirty="0">
              <a:solidFill>
                <a:srgbClr val="000000"/>
              </a:solidFill>
              <a:effectLst>
                <a:outerShdw blurRad="38100" dist="38100" dir="2700000" algn="tl">
                  <a:srgbClr val="000000">
                    <a:alpha val="43137"/>
                  </a:srgbClr>
                </a:outerShdw>
              </a:effectLst>
              <a:ea typeface="宋体" panose="02010600030101010101" pitchFamily="2" charset="-122"/>
            </a:endParaRPr>
          </a:p>
        </p:txBody>
      </p:sp>
      <p:grpSp>
        <p:nvGrpSpPr>
          <p:cNvPr id="29722" name="组合 71"/>
          <p:cNvGrpSpPr/>
          <p:nvPr/>
        </p:nvGrpSpPr>
        <p:grpSpPr bwMode="auto">
          <a:xfrm>
            <a:off x="2476500" y="5429250"/>
            <a:ext cx="8001000" cy="1428750"/>
            <a:chOff x="3455111" y="5413706"/>
            <a:chExt cx="2096447" cy="1429250"/>
          </a:xfrm>
        </p:grpSpPr>
        <p:sp>
          <p:nvSpPr>
            <p:cNvPr id="39" name="Oval 23"/>
            <p:cNvSpPr>
              <a:spLocks noChangeArrowheads="1"/>
            </p:cNvSpPr>
            <p:nvPr/>
          </p:nvSpPr>
          <p:spPr bwMode="gray">
            <a:xfrm rot="10800000">
              <a:off x="3455111" y="5772905"/>
              <a:ext cx="2082027" cy="432943"/>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40" name="Oval 24"/>
            <p:cNvSpPr>
              <a:spLocks noChangeArrowheads="1"/>
            </p:cNvSpPr>
            <p:nvPr/>
          </p:nvSpPr>
          <p:spPr bwMode="gray">
            <a:xfrm>
              <a:off x="3469531" y="5868188"/>
              <a:ext cx="2082027" cy="432943"/>
            </a:xfrm>
            <a:prstGeom prst="ellipse">
              <a:avLst/>
            </a:prstGeom>
            <a:gradFill rotWithShape="1">
              <a:gsLst>
                <a:gs pos="0">
                  <a:schemeClr val="accent1">
                    <a:alpha val="32001"/>
                  </a:schemeClr>
                </a:gs>
                <a:gs pos="100000">
                  <a:schemeClr val="accent1">
                    <a:gamma/>
                    <a:shade val="46275"/>
                    <a:invGamma/>
                  </a:schemeClr>
                </a:gs>
              </a:gsLst>
              <a:lin ang="27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41" name="Oval 25"/>
            <p:cNvSpPr>
              <a:spLocks noChangeArrowheads="1"/>
            </p:cNvSpPr>
            <p:nvPr/>
          </p:nvSpPr>
          <p:spPr bwMode="gray">
            <a:xfrm rot="10800000">
              <a:off x="3645344" y="5806253"/>
              <a:ext cx="1810820" cy="432943"/>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sp>
          <p:nvSpPr>
            <p:cNvPr id="42" name="Oval 26"/>
            <p:cNvSpPr>
              <a:spLocks noChangeArrowheads="1"/>
            </p:cNvSpPr>
            <p:nvPr/>
          </p:nvSpPr>
          <p:spPr bwMode="gray">
            <a:xfrm rot="10800000">
              <a:off x="3607630" y="5779257"/>
              <a:ext cx="1809156" cy="432943"/>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ln>
            <a:effectLst/>
          </p:spPr>
          <p:txBody>
            <a:bodyPr anchor="ctr">
              <a:spAutoFit/>
            </a:bodyPr>
            <a:lstStyle/>
            <a:p>
              <a:pPr algn="ctr" fontAlgn="base">
                <a:spcBef>
                  <a:spcPct val="50000"/>
                </a:spcBef>
                <a:spcAft>
                  <a:spcPct val="0"/>
                </a:spcAft>
                <a:buFont typeface="Arial" panose="020B0604020202020204" pitchFamily="34" charset="0"/>
                <a:buNone/>
                <a:defRPr/>
              </a:pPr>
              <a:endParaRPr lang="zh-CN" altLang="en-US" sz="1400">
                <a:solidFill>
                  <a:srgbClr val="000000"/>
                </a:solidFill>
                <a:ea typeface="宋体" panose="02010600030101010101" pitchFamily="2" charset="-122"/>
              </a:endParaRPr>
            </a:p>
          </p:txBody>
        </p:sp>
        <p:grpSp>
          <p:nvGrpSpPr>
            <p:cNvPr id="29727" name="Group 28"/>
            <p:cNvGrpSpPr/>
            <p:nvPr/>
          </p:nvGrpSpPr>
          <p:grpSpPr bwMode="auto">
            <a:xfrm rot="10800000">
              <a:off x="3680229" y="5413706"/>
              <a:ext cx="1577975" cy="704785"/>
              <a:chOff x="4166" y="1706"/>
              <a:chExt cx="1252" cy="1252"/>
            </a:xfrm>
          </p:grpSpPr>
          <p:sp>
            <p:nvSpPr>
              <p:cNvPr id="29729" name="Oval 29"/>
              <p:cNvSpPr>
                <a:spLocks noChangeArrowheads="1"/>
              </p:cNvSpPr>
              <p:nvPr/>
            </p:nvSpPr>
            <p:spPr bwMode="auto">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30" name="Oval 30"/>
              <p:cNvSpPr>
                <a:spLocks noChangeArrowheads="1"/>
              </p:cNvSpPr>
              <p:nvPr/>
            </p:nvSpPr>
            <p:spPr bwMode="auto">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31" name="Oval 31"/>
              <p:cNvSpPr>
                <a:spLocks noChangeArrowheads="1"/>
              </p:cNvSpPr>
              <p:nvPr/>
            </p:nvSpPr>
            <p:spPr bwMode="auto">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sp>
            <p:nvSpPr>
              <p:cNvPr id="29732" name="Oval 32"/>
              <p:cNvSpPr>
                <a:spLocks noChangeArrowheads="1"/>
              </p:cNvSpPr>
              <p:nvPr/>
            </p:nvSpPr>
            <p:spPr bwMode="auto">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p>
                <a:pPr algn="ctr" fontAlgn="base">
                  <a:spcBef>
                    <a:spcPct val="50000"/>
                  </a:spcBef>
                  <a:spcAft>
                    <a:spcPct val="0"/>
                  </a:spcAft>
                  <a:buFont typeface="Arial" panose="020B0604020202020204" pitchFamily="34" charset="0"/>
                  <a:buNone/>
                </a:pPr>
                <a:endParaRPr lang="zh-CN" altLang="en-US" sz="1400" smtClean="0">
                  <a:solidFill>
                    <a:srgbClr val="000000"/>
                  </a:solidFill>
                  <a:ea typeface="宋体" panose="02010600030101010101" pitchFamily="2" charset="-122"/>
                </a:endParaRPr>
              </a:p>
            </p:txBody>
          </p:sp>
        </p:grpSp>
        <p:sp>
          <p:nvSpPr>
            <p:cNvPr id="29728" name="Text Box 39"/>
            <p:cNvSpPr txBox="1">
              <a:spLocks noChangeArrowheads="1"/>
            </p:cNvSpPr>
            <p:nvPr/>
          </p:nvSpPr>
          <p:spPr bwMode="auto">
            <a:xfrm>
              <a:off x="3704688" y="5549829"/>
              <a:ext cx="1417204" cy="129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CC"/>
                  </a:solidFill>
                  <a:latin typeface="Arial" panose="020B0604020202020204" pitchFamily="34" charset="0"/>
                  <a:ea typeface="黑体" panose="02010609060101010101" pitchFamily="49" charset="-122"/>
                </a:defRPr>
              </a:lvl1pPr>
              <a:lvl2pPr>
                <a:defRPr sz="2600" b="1">
                  <a:solidFill>
                    <a:srgbClr val="0000CC"/>
                  </a:solidFill>
                  <a:latin typeface="Arial" panose="020B0604020202020204" pitchFamily="34" charset="0"/>
                  <a:ea typeface="宋体" panose="02010600030101010101" pitchFamily="2" charset="-122"/>
                </a:defRPr>
              </a:lvl2pPr>
              <a:lvl3pPr>
                <a:defRPr sz="2400" b="1">
                  <a:solidFill>
                    <a:srgbClr val="0000CC"/>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a:defRPr sz="2000">
                  <a:solidFill>
                    <a:schemeClr val="tx1"/>
                  </a:solidFill>
                  <a:latin typeface="Arial" panose="020B0604020202020204" pitchFamily="34" charset="0"/>
                  <a:ea typeface="宋体" panose="02010600030101010101" pitchFamily="2" charset="-122"/>
                </a:defRPr>
              </a:lvl6pPr>
              <a:lvl7pPr>
                <a:defRPr sz="2000">
                  <a:solidFill>
                    <a:schemeClr val="tx1"/>
                  </a:solidFill>
                  <a:latin typeface="Arial" panose="020B0604020202020204" pitchFamily="34" charset="0"/>
                  <a:ea typeface="宋体" panose="02010600030101010101" pitchFamily="2" charset="-122"/>
                </a:defRPr>
              </a:lvl7pPr>
              <a:lvl8pPr>
                <a:defRPr sz="2000">
                  <a:solidFill>
                    <a:schemeClr val="tx1"/>
                  </a:solidFill>
                  <a:latin typeface="Arial" panose="020B0604020202020204" pitchFamily="34" charset="0"/>
                  <a:ea typeface="宋体" panose="02010600030101010101" pitchFamily="2" charset="-122"/>
                </a:defRPr>
              </a:lvl8pPr>
              <a:lvl9pP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50000"/>
                </a:spcBef>
                <a:spcAft>
                  <a:spcPct val="0"/>
                </a:spcAft>
                <a:buFont typeface="Arial" panose="020B0604020202020204" pitchFamily="34" charset="0"/>
                <a:buNone/>
              </a:pPr>
              <a:r>
                <a:rPr lang="zh-CN" altLang="en-US" sz="2400" b="1" smtClean="0">
                  <a:solidFill>
                    <a:srgbClr val="000000"/>
                  </a:solidFill>
                  <a:ea typeface="宋体" panose="02010600030101010101" pitchFamily="2" charset="-122"/>
                </a:rPr>
                <a:t>讲、学、练、考一体化</a:t>
              </a:r>
              <a:endParaRPr lang="zh-CN" altLang="en-US" sz="2400" b="1" smtClean="0">
                <a:solidFill>
                  <a:srgbClr val="000000"/>
                </a:solidFill>
                <a:ea typeface="宋体" panose="02010600030101010101" pitchFamily="2" charset="-122"/>
              </a:endParaRPr>
            </a:p>
            <a:p>
              <a:pPr algn="ctr" eaLnBrk="0" fontAlgn="base" hangingPunct="0">
                <a:spcBef>
                  <a:spcPct val="50000"/>
                </a:spcBef>
                <a:spcAft>
                  <a:spcPct val="0"/>
                </a:spcAft>
                <a:buFont typeface="Arial" panose="020B0604020202020204" pitchFamily="34" charset="0"/>
                <a:buNone/>
              </a:pPr>
              <a:endParaRPr lang="en-US" altLang="zh-CN" sz="3600" b="1" smtClean="0">
                <a:solidFill>
                  <a:srgbClr val="000000"/>
                </a:solidFill>
                <a:ea typeface="宋体" panose="02010600030101010101" pitchFamily="2" charset="-122"/>
              </a:endParaRPr>
            </a:p>
          </p:txBody>
        </p:sp>
      </p:grpSp>
      <p:sp>
        <p:nvSpPr>
          <p:cNvPr id="49" name="矩形 1"/>
          <p:cNvSpPr>
            <a:spLocks noChangeArrowheads="1"/>
          </p:cNvSpPr>
          <p:nvPr/>
        </p:nvSpPr>
        <p:spPr bwMode="auto">
          <a:xfrm>
            <a:off x="573813" y="1445568"/>
            <a:ext cx="4208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lr>
                <a:schemeClr val="folHlink"/>
              </a:buClr>
              <a:buSzPct val="90000"/>
              <a:buFont typeface="Wingdings" panose="05000000000000000000" pitchFamily="2" charset="2"/>
              <a:buChar char="n"/>
              <a:defRPr sz="2800">
                <a:solidFill>
                  <a:srgbClr val="0000CC"/>
                </a:solidFill>
                <a:latin typeface="Arial" panose="020B0604020202020204" pitchFamily="34" charset="0"/>
                <a:ea typeface="黑体" panose="02010609060101010101" pitchFamily="49" charset="-122"/>
              </a:defRPr>
            </a:lvl1pPr>
            <a:lvl2pPr marL="742950" indent="-285750" eaLnBrk="0" hangingPunct="0">
              <a:spcBef>
                <a:spcPct val="40000"/>
              </a:spcBef>
              <a:buClr>
                <a:schemeClr val="accent1"/>
              </a:buClr>
              <a:buSzPct val="75000"/>
              <a:buFont typeface="Wingdings" panose="05000000000000000000" pitchFamily="2" charset="2"/>
              <a:buChar char="n"/>
              <a:defRPr sz="2600" b="1">
                <a:solidFill>
                  <a:srgbClr val="0000CC"/>
                </a:solidFill>
                <a:latin typeface="Arial" panose="020B0604020202020204" pitchFamily="34" charset="0"/>
                <a:ea typeface="宋体" panose="02010600030101010101" pitchFamily="2" charset="-122"/>
              </a:defRPr>
            </a:lvl2pPr>
            <a:lvl3pPr marL="1143000" indent="-228600" eaLnBrk="0" hangingPunct="0">
              <a:spcBef>
                <a:spcPct val="40000"/>
              </a:spcBef>
              <a:buClr>
                <a:schemeClr val="folHlink"/>
              </a:buClr>
              <a:buSzPct val="55000"/>
              <a:buFont typeface="Wingdings" panose="05000000000000000000" pitchFamily="2" charset="2"/>
              <a:buChar char="n"/>
              <a:defRPr sz="2400" b="1">
                <a:solidFill>
                  <a:srgbClr val="0000CC"/>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Aft>
                <a:spcPct val="0"/>
              </a:spcAft>
              <a:buClr>
                <a:srgbClr val="CCCC99"/>
              </a:buClr>
              <a:buFont typeface="Wingdings" panose="05000000000000000000" pitchFamily="2" charset="2"/>
              <a:buNone/>
              <a:defRPr/>
            </a:pPr>
            <a:r>
              <a:rPr lang="en-US" altLang="zh-CN" sz="2400" b="1" dirty="0" smtClean="0">
                <a:solidFill>
                  <a:srgbClr val="000000"/>
                </a:solidFill>
                <a:latin typeface="宋体" panose="02010600030101010101" pitchFamily="2" charset="-122"/>
              </a:rPr>
              <a:t>9.</a:t>
            </a:r>
            <a:r>
              <a:rPr lang="zh-CN" altLang="en-US" sz="2400" b="1" dirty="0" smtClean="0">
                <a:solidFill>
                  <a:srgbClr val="000000"/>
                </a:solidFill>
                <a:latin typeface="宋体" panose="02010600030101010101" pitchFamily="2" charset="-122"/>
              </a:rPr>
              <a:t>融入新理念，引领行业发展</a:t>
            </a:r>
            <a:endParaRPr lang="en-US" altLang="zh-CN" sz="2400" b="1" dirty="0">
              <a:solidFill>
                <a:srgbClr val="000000"/>
              </a:solidFill>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ppt_x"/>
                                          </p:val>
                                        </p:tav>
                                        <p:tav tm="100000">
                                          <p:val>
                                            <p:strVal val="#ppt_x"/>
                                          </p:val>
                                        </p:tav>
                                      </p:tavLst>
                                    </p:anim>
                                    <p:anim calcmode="lin" valueType="num">
                                      <p:cBhvr additive="base">
                                        <p:cTn id="88" dur="500" fill="hold"/>
                                        <p:tgtEl>
                                          <p:spTgt spid="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additive="base">
                                        <p:cTn id="91" dur="500" fill="hold"/>
                                        <p:tgtEl>
                                          <p:spTgt spid="8"/>
                                        </p:tgtEl>
                                        <p:attrNameLst>
                                          <p:attrName>ppt_x</p:attrName>
                                        </p:attrNameLst>
                                      </p:cBhvr>
                                      <p:tavLst>
                                        <p:tav tm="0">
                                          <p:val>
                                            <p:strVal val="#ppt_x"/>
                                          </p:val>
                                        </p:tav>
                                        <p:tav tm="100000">
                                          <p:val>
                                            <p:strVal val="#ppt_x"/>
                                          </p:val>
                                        </p:tav>
                                      </p:tavLst>
                                    </p:anim>
                                    <p:anim calcmode="lin" valueType="num">
                                      <p:cBhvr additive="base">
                                        <p:cTn id="92" dur="500" fill="hold"/>
                                        <p:tgtEl>
                                          <p:spTgt spid="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additive="base">
                                        <p:cTn id="95" dur="500" fill="hold"/>
                                        <p:tgtEl>
                                          <p:spTgt spid="9"/>
                                        </p:tgtEl>
                                        <p:attrNameLst>
                                          <p:attrName>ppt_x</p:attrName>
                                        </p:attrNameLst>
                                      </p:cBhvr>
                                      <p:tavLst>
                                        <p:tav tm="0">
                                          <p:val>
                                            <p:strVal val="#ppt_x"/>
                                          </p:val>
                                        </p:tav>
                                        <p:tav tm="100000">
                                          <p:val>
                                            <p:strVal val="#ppt_x"/>
                                          </p:val>
                                        </p:tav>
                                      </p:tavLst>
                                    </p:anim>
                                    <p:anim calcmode="lin" valueType="num">
                                      <p:cBhvr additive="base">
                                        <p:cTn id="96" dur="500" fill="hold"/>
                                        <p:tgtEl>
                                          <p:spTgt spid="9"/>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additive="base">
                                        <p:cTn id="99" dur="500" fill="hold"/>
                                        <p:tgtEl>
                                          <p:spTgt spid="16"/>
                                        </p:tgtEl>
                                        <p:attrNameLst>
                                          <p:attrName>ppt_x</p:attrName>
                                        </p:attrNameLst>
                                      </p:cBhvr>
                                      <p:tavLst>
                                        <p:tav tm="0">
                                          <p:val>
                                            <p:strVal val="#ppt_x"/>
                                          </p:val>
                                        </p:tav>
                                        <p:tav tm="100000">
                                          <p:val>
                                            <p:strVal val="#ppt_x"/>
                                          </p:val>
                                        </p:tav>
                                      </p:tavLst>
                                    </p:anim>
                                    <p:anim calcmode="lin" valueType="num">
                                      <p:cBhvr additive="base">
                                        <p:cTn id="100" dur="500" fill="hold"/>
                                        <p:tgtEl>
                                          <p:spTgt spid="1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500" fill="hold"/>
                                        <p:tgtEl>
                                          <p:spTgt spid="37"/>
                                        </p:tgtEl>
                                        <p:attrNameLst>
                                          <p:attrName>ppt_x</p:attrName>
                                        </p:attrNameLst>
                                      </p:cBhvr>
                                      <p:tavLst>
                                        <p:tav tm="0">
                                          <p:val>
                                            <p:strVal val="#ppt_x"/>
                                          </p:val>
                                        </p:tav>
                                        <p:tav tm="100000">
                                          <p:val>
                                            <p:strVal val="#ppt_x"/>
                                          </p:val>
                                        </p:tav>
                                      </p:tavLst>
                                    </p:anim>
                                    <p:anim calcmode="lin" valueType="num">
                                      <p:cBhvr additive="base">
                                        <p:cTn id="10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0" grpId="0" animBg="1"/>
      <p:bldP spid="21" grpId="0" animBg="1"/>
      <p:bldP spid="22" grpId="0" animBg="1"/>
      <p:bldP spid="23" grpId="0" animBg="1"/>
      <p:bldP spid="24" grpId="0" animBg="1"/>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1"/>
          <p:cNvSpPr>
            <a:spLocks noChangeArrowheads="1"/>
          </p:cNvSpPr>
          <p:nvPr/>
        </p:nvSpPr>
        <p:spPr bwMode="auto">
          <a:xfrm>
            <a:off x="381000" y="1500188"/>
            <a:ext cx="11811000" cy="6109365"/>
          </a:xfrm>
          <a:prstGeom prst="rect">
            <a:avLst/>
          </a:prstGeom>
          <a:noFill/>
          <a:ln w="9525">
            <a:noFill/>
            <a:miter lim="800000"/>
          </a:ln>
        </p:spPr>
        <p:txBody>
          <a:bodyPr>
            <a:spAutoFit/>
          </a:bodyPr>
          <a:lstStyle/>
          <a:p>
            <a:pPr algn="ctr" eaLnBrk="0" fontAlgn="base" hangingPunct="0">
              <a:spcBef>
                <a:spcPct val="50000"/>
              </a:spcBef>
              <a:spcAft>
                <a:spcPct val="0"/>
              </a:spcAft>
              <a:buFont typeface="Arial" panose="020B0604020202020204" pitchFamily="34" charset="0"/>
              <a:buNone/>
              <a:defRPr/>
            </a:pPr>
            <a:endParaRPr lang="en-US" altLang="zh-CN" sz="3200" dirty="0" smtClean="0">
              <a:solidFill>
                <a:srgbClr val="000000"/>
              </a:solidFill>
              <a:latin typeface="黑体" panose="02010609060101010101" pitchFamily="49" charset="-122"/>
            </a:endParaRPr>
          </a:p>
          <a:p>
            <a:pPr marL="457200" indent="-457200" algn="ctr" eaLnBrk="0" fontAlgn="base" hangingPunct="0">
              <a:spcBef>
                <a:spcPct val="50000"/>
              </a:spcBef>
              <a:spcAft>
                <a:spcPct val="0"/>
              </a:spcAft>
              <a:buFont typeface="Arial" panose="020B0604020202020204" pitchFamily="34" charset="0"/>
              <a:buNone/>
              <a:defRPr/>
            </a:pPr>
            <a:r>
              <a:rPr lang="en-US" altLang="zh-CN" sz="2800" b="1" dirty="0" smtClean="0">
                <a:solidFill>
                  <a:srgbClr val="000000"/>
                </a:solidFill>
                <a:latin typeface="宋体" panose="02010600030101010101" pitchFamily="2" charset="-122"/>
                <a:ea typeface="宋体" panose="02010600030101010101" pitchFamily="2" charset="-122"/>
              </a:rPr>
              <a:t>2</a:t>
            </a:r>
            <a:r>
              <a:rPr lang="en-US" altLang="zh-CN" sz="2800" b="1" dirty="0">
                <a:solidFill>
                  <a:srgbClr val="000000"/>
                </a:solidFill>
                <a:latin typeface="宋体" panose="02010600030101010101" pitchFamily="2" charset="-122"/>
                <a:ea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rPr>
              <a:t>智能化学化工实验室系统的开发</a:t>
            </a:r>
            <a:endParaRPr lang="en-US" altLang="zh-CN" sz="2800" b="1" dirty="0">
              <a:solidFill>
                <a:srgbClr val="000000"/>
              </a:solidFill>
              <a:latin typeface="宋体" panose="02010600030101010101" pitchFamily="2" charset="-122"/>
              <a:ea typeface="宋体" panose="02010600030101010101" pitchFamily="2" charset="-122"/>
            </a:endParaRPr>
          </a:p>
          <a:p>
            <a:pPr marL="457200" indent="-457200" algn="ctr" eaLnBrk="0" fontAlgn="base" hangingPunct="0">
              <a:spcBef>
                <a:spcPct val="50000"/>
              </a:spcBef>
              <a:spcAft>
                <a:spcPts val="1200"/>
              </a:spcAft>
              <a:buFont typeface="Arial" panose="020B0604020202020204" pitchFamily="34" charset="0"/>
              <a:buNone/>
              <a:defRPr/>
            </a:pPr>
            <a:r>
              <a:rPr lang="zh-CN" altLang="en-US" sz="2600" dirty="0">
                <a:solidFill>
                  <a:srgbClr val="000000"/>
                </a:solidFill>
                <a:latin typeface="宋体" panose="02010600030101010101" pitchFamily="2" charset="-122"/>
                <a:ea typeface="宋体" panose="02010600030101010101" pitchFamily="2" charset="-122"/>
              </a:rPr>
              <a:t>目标：规范化工实训室的建设</a:t>
            </a:r>
            <a:endParaRPr lang="en-US" altLang="zh-CN" sz="2600" dirty="0">
              <a:solidFill>
                <a:srgbClr val="000000"/>
              </a:solidFill>
              <a:latin typeface="宋体" panose="02010600030101010101" pitchFamily="2" charset="-122"/>
              <a:ea typeface="宋体" panose="02010600030101010101" pitchFamily="2" charset="-122"/>
            </a:endParaRPr>
          </a:p>
          <a:p>
            <a:pPr marL="457200" indent="-457200" algn="ctr" eaLnBrk="0" fontAlgn="base" hangingPunct="0">
              <a:lnSpc>
                <a:spcPts val="1800"/>
              </a:lnSpc>
              <a:spcBef>
                <a:spcPct val="50000"/>
              </a:spcBef>
              <a:spcAft>
                <a:spcPct val="0"/>
              </a:spcAft>
              <a:buFont typeface="Arial" panose="020B0604020202020204" pitchFamily="34" charset="0"/>
              <a:buNone/>
              <a:defRPr/>
            </a:pPr>
            <a:r>
              <a:rPr lang="en-US" altLang="zh-CN" sz="2600" dirty="0">
                <a:solidFill>
                  <a:srgbClr val="000000"/>
                </a:solidFill>
                <a:latin typeface="宋体" panose="02010600030101010101" pitchFamily="2" charset="-122"/>
                <a:ea typeface="宋体" panose="02010600030101010101" pitchFamily="2" charset="-122"/>
              </a:rPr>
              <a:t>      </a:t>
            </a:r>
            <a:endParaRPr lang="en-US" altLang="zh-CN" sz="2600" dirty="0">
              <a:solidFill>
                <a:srgbClr val="000000"/>
              </a:solidFill>
              <a:latin typeface="宋体" panose="02010600030101010101" pitchFamily="2" charset="-122"/>
              <a:ea typeface="宋体" panose="02010600030101010101" pitchFamily="2" charset="-122"/>
            </a:endParaRPr>
          </a:p>
          <a:p>
            <a:pPr marL="457200" indent="-457200" algn="ctr" eaLnBrk="0" fontAlgn="base" hangingPunct="0">
              <a:lnSpc>
                <a:spcPts val="1800"/>
              </a:lnSpc>
              <a:spcBef>
                <a:spcPct val="50000"/>
              </a:spcBef>
              <a:spcAft>
                <a:spcPct val="0"/>
              </a:spcAft>
              <a:buFont typeface="Arial" panose="020B0604020202020204" pitchFamily="34" charset="0"/>
              <a:buNone/>
              <a:defRPr/>
            </a:pPr>
            <a:endParaRPr lang="en-US" altLang="zh-CN" sz="2600" dirty="0">
              <a:solidFill>
                <a:srgbClr val="000000"/>
              </a:solidFill>
              <a:latin typeface="宋体" panose="02010600030101010101" pitchFamily="2" charset="-122"/>
              <a:ea typeface="宋体" panose="02010600030101010101" pitchFamily="2" charset="-122"/>
            </a:endParaRPr>
          </a:p>
          <a:p>
            <a:pPr marL="457200" indent="-457200" algn="ctr" eaLnBrk="0" fontAlgn="base" hangingPunct="0">
              <a:lnSpc>
                <a:spcPts val="1800"/>
              </a:lnSpc>
              <a:spcBef>
                <a:spcPct val="50000"/>
              </a:spcBef>
              <a:spcAft>
                <a:spcPct val="0"/>
              </a:spcAft>
              <a:buFont typeface="Arial" panose="020B0604020202020204" pitchFamily="34" charset="0"/>
              <a:buNone/>
              <a:defRPr/>
            </a:pPr>
            <a:endParaRPr lang="en-US" altLang="zh-CN" sz="2600" dirty="0">
              <a:solidFill>
                <a:srgbClr val="000000"/>
              </a:solidFill>
              <a:latin typeface="宋体" panose="02010600030101010101" pitchFamily="2" charset="-122"/>
              <a:ea typeface="宋体" panose="02010600030101010101" pitchFamily="2" charset="-122"/>
            </a:endParaRPr>
          </a:p>
          <a:p>
            <a:pPr marL="457200" indent="-457200" algn="ctr" eaLnBrk="0" fontAlgn="base" hangingPunct="0">
              <a:lnSpc>
                <a:spcPts val="1800"/>
              </a:lnSpc>
              <a:spcBef>
                <a:spcPct val="50000"/>
              </a:spcBef>
              <a:spcAft>
                <a:spcPct val="0"/>
              </a:spcAft>
              <a:buFont typeface="Arial" panose="020B0604020202020204" pitchFamily="34" charset="0"/>
              <a:buNone/>
              <a:defRPr/>
            </a:pPr>
            <a:r>
              <a:rPr lang="en-US" altLang="zh-CN" sz="2600" dirty="0">
                <a:solidFill>
                  <a:srgbClr val="000000"/>
                </a:solidFill>
                <a:latin typeface="黑体" panose="02010609060101010101" pitchFamily="49" charset="-122"/>
                <a:ea typeface="宋体" panose="02010600030101010101" pitchFamily="2" charset="-122"/>
              </a:rPr>
              <a:t>      </a:t>
            </a:r>
            <a:endParaRPr lang="en-US" altLang="zh-CN" sz="2600" dirty="0">
              <a:solidFill>
                <a:srgbClr val="000000"/>
              </a:solidFill>
              <a:latin typeface="黑体" panose="02010609060101010101" pitchFamily="49" charset="-122"/>
              <a:ea typeface="宋体" panose="02010600030101010101" pitchFamily="2" charset="-122"/>
            </a:endParaRPr>
          </a:p>
          <a:p>
            <a:pPr algn="ctr" fontAlgn="base">
              <a:lnSpc>
                <a:spcPts val="1800"/>
              </a:lnSpc>
              <a:spcBef>
                <a:spcPct val="50000"/>
              </a:spcBef>
              <a:spcAft>
                <a:spcPct val="0"/>
              </a:spcAft>
              <a:buFont typeface="Arial" panose="020B0604020202020204" pitchFamily="34" charset="0"/>
              <a:buNone/>
              <a:defRPr/>
            </a:pPr>
            <a:endParaRPr lang="en-US" altLang="zh-CN" sz="2600" dirty="0">
              <a:solidFill>
                <a:srgbClr val="000000"/>
              </a:solidFill>
              <a:latin typeface="黑体" panose="02010609060101010101" pitchFamily="49" charset="-122"/>
              <a:ea typeface="宋体" panose="02010600030101010101" pitchFamily="2" charset="-122"/>
            </a:endParaRPr>
          </a:p>
          <a:p>
            <a:pPr algn="ctr" fontAlgn="base">
              <a:lnSpc>
                <a:spcPts val="1800"/>
              </a:lnSpc>
              <a:spcBef>
                <a:spcPct val="50000"/>
              </a:spcBef>
              <a:spcAft>
                <a:spcPct val="0"/>
              </a:spcAft>
              <a:buFont typeface="Arial" panose="020B0604020202020204" pitchFamily="34" charset="0"/>
              <a:buNone/>
              <a:defRPr/>
            </a:pPr>
            <a:endParaRPr lang="en-US" altLang="zh-CN" sz="2600" dirty="0">
              <a:solidFill>
                <a:srgbClr val="000000"/>
              </a:solidFill>
              <a:latin typeface="黑体" panose="02010609060101010101" pitchFamily="49" charset="-122"/>
              <a:ea typeface="宋体" panose="02010600030101010101" pitchFamily="2" charset="-122"/>
            </a:endParaRPr>
          </a:p>
          <a:p>
            <a:pPr algn="ctr" fontAlgn="base">
              <a:lnSpc>
                <a:spcPts val="1800"/>
              </a:lnSpc>
              <a:spcBef>
                <a:spcPct val="50000"/>
              </a:spcBef>
              <a:spcAft>
                <a:spcPct val="0"/>
              </a:spcAft>
              <a:buFont typeface="Arial" panose="020B0604020202020204" pitchFamily="34" charset="0"/>
              <a:buNone/>
              <a:defRPr/>
            </a:pPr>
            <a:r>
              <a:rPr lang="zh-CN" altLang="en-US" sz="2600" dirty="0">
                <a:solidFill>
                  <a:srgbClr val="000000"/>
                </a:solidFill>
                <a:latin typeface="黑体" panose="02010609060101010101" pitchFamily="49" charset="-122"/>
                <a:ea typeface="宋体" panose="02010600030101010101" pitchFamily="2" charset="-122"/>
              </a:rPr>
              <a:t>实现</a:t>
            </a:r>
            <a:r>
              <a:rPr lang="en-US" altLang="zh-CN" sz="2600" dirty="0">
                <a:solidFill>
                  <a:srgbClr val="000000"/>
                </a:solidFill>
                <a:latin typeface="黑体" panose="02010609060101010101" pitchFamily="49" charset="-122"/>
                <a:ea typeface="宋体" panose="02010600030101010101" pitchFamily="2" charset="-122"/>
              </a:rPr>
              <a:t>HSE</a:t>
            </a:r>
            <a:r>
              <a:rPr lang="zh-CN" altLang="en-US" sz="2600" dirty="0">
                <a:solidFill>
                  <a:srgbClr val="000000"/>
                </a:solidFill>
                <a:latin typeface="黑体" panose="02010609060101010101" pitchFamily="49" charset="-122"/>
                <a:ea typeface="宋体" panose="02010600030101010101" pitchFamily="2" charset="-122"/>
              </a:rPr>
              <a:t>智能化化工实训室</a:t>
            </a:r>
            <a:r>
              <a:rPr lang="en-US" altLang="zh-CN" sz="2600" dirty="0">
                <a:solidFill>
                  <a:srgbClr val="000000"/>
                </a:solidFill>
                <a:latin typeface="宋体" panose="02010600030101010101" pitchFamily="2" charset="-122"/>
                <a:ea typeface="宋体" panose="02010600030101010101" pitchFamily="2" charset="-122"/>
              </a:rPr>
              <a:t>      </a:t>
            </a:r>
            <a:endParaRPr lang="en-US" altLang="zh-CN" sz="2600" dirty="0">
              <a:solidFill>
                <a:srgbClr val="000000"/>
              </a:solidFill>
              <a:latin typeface="宋体" panose="02010600030101010101" pitchFamily="2" charset="-122"/>
              <a:ea typeface="宋体" panose="02010600030101010101" pitchFamily="2" charset="-122"/>
            </a:endParaRPr>
          </a:p>
          <a:p>
            <a:pPr algn="ctr" fontAlgn="base">
              <a:spcBef>
                <a:spcPct val="50000"/>
              </a:spcBef>
              <a:spcAft>
                <a:spcPct val="0"/>
              </a:spcAft>
              <a:buFont typeface="Arial" panose="020B0604020202020204" pitchFamily="34" charset="0"/>
              <a:buNone/>
              <a:defRPr/>
            </a:pPr>
            <a:endParaRPr lang="zh-CN" altLang="en-US" sz="2400" dirty="0">
              <a:solidFill>
                <a:srgbClr val="000000"/>
              </a:solidFill>
              <a:ea typeface="宋体" panose="02010600030101010101" pitchFamily="2" charset="-122"/>
            </a:endParaRPr>
          </a:p>
          <a:p>
            <a:pPr algn="ctr" eaLnBrk="0" fontAlgn="base" hangingPunct="0">
              <a:spcBef>
                <a:spcPct val="50000"/>
              </a:spcBef>
              <a:spcAft>
                <a:spcPct val="0"/>
              </a:spcAft>
              <a:buFont typeface="Arial" panose="020B0604020202020204" pitchFamily="34" charset="0"/>
              <a:buNone/>
              <a:defRPr/>
            </a:pPr>
            <a:endParaRPr lang="en-US" altLang="zh-CN" sz="2400" dirty="0">
              <a:solidFill>
                <a:srgbClr val="000000"/>
              </a:solidFill>
              <a:ea typeface="宋体" panose="02010600030101010101" pitchFamily="2" charset="-122"/>
            </a:endParaRPr>
          </a:p>
        </p:txBody>
      </p:sp>
      <p:pic>
        <p:nvPicPr>
          <p:cNvPr id="30723" name="Picture 4" descr="C:\Users\THINK\Desktop\图片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20686" y="3390903"/>
            <a:ext cx="333163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
          <p:cNvSpPr>
            <a:spLocks noChangeArrowheads="1"/>
          </p:cNvSpPr>
          <p:nvPr/>
        </p:nvSpPr>
        <p:spPr bwMode="auto">
          <a:xfrm>
            <a:off x="573813" y="1445568"/>
            <a:ext cx="4208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buClr>
                <a:schemeClr val="folHlink"/>
              </a:buClr>
              <a:buSzPct val="90000"/>
              <a:buFont typeface="Wingdings" panose="05000000000000000000" pitchFamily="2" charset="2"/>
              <a:buChar char="n"/>
              <a:defRPr sz="2800">
                <a:solidFill>
                  <a:srgbClr val="0000CC"/>
                </a:solidFill>
                <a:latin typeface="Arial" panose="020B0604020202020204" pitchFamily="34" charset="0"/>
                <a:ea typeface="黑体" panose="02010609060101010101" pitchFamily="49" charset="-122"/>
              </a:defRPr>
            </a:lvl1pPr>
            <a:lvl2pPr marL="742950" indent="-285750" eaLnBrk="0" hangingPunct="0">
              <a:spcBef>
                <a:spcPct val="40000"/>
              </a:spcBef>
              <a:buClr>
                <a:schemeClr val="accent1"/>
              </a:buClr>
              <a:buSzPct val="75000"/>
              <a:buFont typeface="Wingdings" panose="05000000000000000000" pitchFamily="2" charset="2"/>
              <a:buChar char="n"/>
              <a:defRPr sz="2600" b="1">
                <a:solidFill>
                  <a:srgbClr val="0000CC"/>
                </a:solidFill>
                <a:latin typeface="Arial" panose="020B0604020202020204" pitchFamily="34" charset="0"/>
                <a:ea typeface="宋体" panose="02010600030101010101" pitchFamily="2" charset="-122"/>
              </a:defRPr>
            </a:lvl2pPr>
            <a:lvl3pPr marL="1143000" indent="-228600" eaLnBrk="0" hangingPunct="0">
              <a:spcBef>
                <a:spcPct val="40000"/>
              </a:spcBef>
              <a:buClr>
                <a:schemeClr val="folHlink"/>
              </a:buClr>
              <a:buSzPct val="55000"/>
              <a:buFont typeface="Wingdings" panose="05000000000000000000" pitchFamily="2" charset="2"/>
              <a:buChar char="n"/>
              <a:defRPr sz="2400" b="1">
                <a:solidFill>
                  <a:srgbClr val="0000CC"/>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Aft>
                <a:spcPct val="0"/>
              </a:spcAft>
              <a:buClr>
                <a:srgbClr val="CCCC99"/>
              </a:buClr>
              <a:buFont typeface="Wingdings" panose="05000000000000000000" pitchFamily="2" charset="2"/>
              <a:buNone/>
              <a:defRPr/>
            </a:pPr>
            <a:r>
              <a:rPr lang="en-US" altLang="zh-CN" sz="2400" b="1" dirty="0" smtClean="0">
                <a:solidFill>
                  <a:srgbClr val="000000"/>
                </a:solidFill>
                <a:latin typeface="宋体" panose="02010600030101010101" pitchFamily="2" charset="-122"/>
              </a:rPr>
              <a:t>9.</a:t>
            </a:r>
            <a:r>
              <a:rPr lang="zh-CN" altLang="en-US" sz="2400" b="1" dirty="0" smtClean="0">
                <a:solidFill>
                  <a:srgbClr val="000000"/>
                </a:solidFill>
                <a:latin typeface="宋体" panose="02010600030101010101" pitchFamily="2" charset="-122"/>
              </a:rPr>
              <a:t>融入新理念，引领行业发展</a:t>
            </a:r>
            <a:endParaRPr lang="en-US" altLang="zh-CN" sz="2400" b="1" dirty="0">
              <a:solidFill>
                <a:srgbClr val="000000"/>
              </a:solidFill>
              <a:ea typeface="宋体" panose="02010600030101010101" pitchFamily="2" charset="-122"/>
            </a:endParaRPr>
          </a:p>
        </p:txBody>
      </p:sp>
    </p:spTree>
  </p:cSld>
  <p:clrMapOvr>
    <a:masterClrMapping/>
  </p:clrMapOvr>
  <p:transition spd="slow">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p:cNvGraphicFramePr/>
          <p:nvPr/>
        </p:nvGraphicFramePr>
        <p:xfrm>
          <a:off x="595252" y="1831955"/>
          <a:ext cx="11097684" cy="5810250"/>
        </p:xfrm>
        <a:graphic>
          <a:graphicData uri="http://schemas.openxmlformats.org/presentationml/2006/ole">
            <mc:AlternateContent xmlns:mc="http://schemas.openxmlformats.org/markup-compatibility/2006">
              <mc:Choice xmlns:v="urn:schemas-microsoft-com:vml" Requires="v">
                <p:oleObj spid="_x0000_s1058" name="" r:id="rId1" imgW="14503400" imgH="10121900" progId="Visio.Drawing.11">
                  <p:embed/>
                </p:oleObj>
              </mc:Choice>
              <mc:Fallback>
                <p:oleObj name="" r:id="rId1" imgW="14503400" imgH="10121900" progId="Visio.Drawing.11">
                  <p:embed/>
                  <p:pic>
                    <p:nvPicPr>
                      <p:cNvPr id="0" name="图片 105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52" y="1831955"/>
                        <a:ext cx="11097684"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diamond(in)">
                                      <p:cBhvr>
                                        <p:cTn id="7" dur="20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910399" y="1285769"/>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50000"/>
              </a:spcBef>
              <a:spcAft>
                <a:spcPct val="0"/>
              </a:spcAft>
              <a:buFont typeface="Arial" panose="020B0604020202020204" pitchFamily="34" charset="0"/>
              <a:buNone/>
            </a:pPr>
            <a:r>
              <a:rPr lang="zh-CN" altLang="en-US" sz="3600" dirty="0" smtClean="0">
                <a:solidFill>
                  <a:srgbClr val="000000"/>
                </a:solidFill>
                <a:latin typeface="黑体" panose="02010609060101010101" pitchFamily="49" charset="-122"/>
                <a:ea typeface="宋体" panose="02010600030101010101" pitchFamily="2" charset="-122"/>
                <a:cs typeface="Times New Roman" panose="02020603050405020304" pitchFamily="18" charset="0"/>
              </a:rPr>
              <a:t>二、校企合作对学院工作的推动作用</a:t>
            </a:r>
            <a:endParaRPr lang="en-US" altLang="zh-CN" sz="3600" dirty="0" smtClean="0">
              <a:solidFill>
                <a:srgbClr val="000000"/>
              </a:solidFill>
              <a:ea typeface="宋体" panose="02010600030101010101" pitchFamily="2" charset="-122"/>
              <a:cs typeface="Times New Roman" panose="02020603050405020304" pitchFamily="18" charset="0"/>
            </a:endParaRPr>
          </a:p>
        </p:txBody>
      </p:sp>
      <p:sp>
        <p:nvSpPr>
          <p:cNvPr id="2" name="矩形 1"/>
          <p:cNvSpPr/>
          <p:nvPr/>
        </p:nvSpPr>
        <p:spPr>
          <a:xfrm>
            <a:off x="448733" y="2205039"/>
            <a:ext cx="4134465" cy="523220"/>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en-US" altLang="zh-CN" sz="2800" dirty="0" smtClean="0">
                <a:solidFill>
                  <a:srgbClr val="000000"/>
                </a:solidFill>
                <a:latin typeface="宋体" panose="02010600030101010101" pitchFamily="2" charset="-122"/>
                <a:ea typeface="宋体" panose="02010600030101010101" pitchFamily="2" charset="-122"/>
              </a:rPr>
              <a:t>1.</a:t>
            </a:r>
            <a:r>
              <a:rPr lang="zh-CN" altLang="en-US" sz="2800" dirty="0" smtClean="0">
                <a:solidFill>
                  <a:srgbClr val="000000"/>
                </a:solidFill>
                <a:latin typeface="宋体" panose="02010600030101010101" pitchFamily="2" charset="-122"/>
                <a:ea typeface="宋体" panose="02010600030101010101" pitchFamily="2" charset="-122"/>
              </a:rPr>
              <a:t>对学院项目申报的促进</a:t>
            </a:r>
            <a:endParaRPr lang="zh-CN" altLang="en-US" sz="2800" dirty="0">
              <a:solidFill>
                <a:srgbClr val="000000"/>
              </a:solidFill>
              <a:latin typeface="宋体" panose="02010600030101010101" pitchFamily="2" charset="-122"/>
              <a:ea typeface="宋体" panose="02010600030101010101" pitchFamily="2" charset="-122"/>
            </a:endParaRPr>
          </a:p>
        </p:txBody>
      </p:sp>
      <p:sp>
        <p:nvSpPr>
          <p:cNvPr id="3" name="矩形 2"/>
          <p:cNvSpPr/>
          <p:nvPr/>
        </p:nvSpPr>
        <p:spPr>
          <a:xfrm>
            <a:off x="448733" y="2852738"/>
            <a:ext cx="11311467" cy="1816100"/>
          </a:xfrm>
          <a:prstGeom prst="rect">
            <a:avLst/>
          </a:prstGeom>
        </p:spPr>
        <p:txBody>
          <a:bodyPr>
            <a:spAutoFit/>
          </a:bodyPr>
          <a:lstStyle/>
          <a:p>
            <a:pPr fontAlgn="base">
              <a:spcBef>
                <a:spcPct val="50000"/>
              </a:spcBef>
              <a:spcAft>
                <a:spcPct val="0"/>
              </a:spcAft>
              <a:buFont typeface="Arial" panose="020B0604020202020204" pitchFamily="34" charset="0"/>
              <a:buNone/>
              <a:defRPr/>
            </a:pPr>
            <a:r>
              <a:rPr lang="en-US" altLang="zh-CN" sz="2800" dirty="0">
                <a:solidFill>
                  <a:srgbClr val="000000"/>
                </a:solidFill>
                <a:latin typeface="宋体" panose="02010600030101010101" pitchFamily="2" charset="-122"/>
                <a:ea typeface="宋体" panose="02010600030101010101" pitchFamily="2" charset="-122"/>
              </a:rPr>
              <a:t>1.</a:t>
            </a:r>
            <a:r>
              <a:rPr lang="zh-CN" altLang="en-US" sz="2800" dirty="0">
                <a:solidFill>
                  <a:srgbClr val="000000"/>
                </a:solidFill>
                <a:latin typeface="宋体" panose="02010600030101010101" pitchFamily="2" charset="-122"/>
                <a:ea typeface="宋体" panose="02010600030101010101" pitchFamily="2" charset="-122"/>
              </a:rPr>
              <a:t>申报</a:t>
            </a:r>
            <a:r>
              <a:rPr lang="en-US" altLang="zh-CN" sz="2800" dirty="0">
                <a:solidFill>
                  <a:srgbClr val="000000"/>
                </a:solidFill>
                <a:latin typeface="宋体" panose="02010600030101010101" pitchFamily="2" charset="-122"/>
                <a:ea typeface="宋体" panose="02010600030101010101" pitchFamily="2" charset="-122"/>
              </a:rPr>
              <a:t>2014-2015</a:t>
            </a:r>
            <a:r>
              <a:rPr lang="zh-CN" altLang="en-US" sz="2800" dirty="0">
                <a:solidFill>
                  <a:srgbClr val="000000"/>
                </a:solidFill>
                <a:latin typeface="宋体" panose="02010600030101010101" pitchFamily="2" charset="-122"/>
                <a:ea typeface="宋体" panose="02010600030101010101" pitchFamily="2" charset="-122"/>
              </a:rPr>
              <a:t>年度河南省校区合作奖励补助项目</a:t>
            </a:r>
            <a:endParaRPr lang="en-US" altLang="zh-CN" sz="2800" dirty="0">
              <a:solidFill>
                <a:srgbClr val="000000"/>
              </a:solidFill>
              <a:latin typeface="宋体" panose="02010600030101010101" pitchFamily="2" charset="-122"/>
              <a:ea typeface="宋体" panose="02010600030101010101" pitchFamily="2" charset="-122"/>
            </a:endParaRPr>
          </a:p>
          <a:p>
            <a:pPr algn="ctr" fontAlgn="base">
              <a:spcBef>
                <a:spcPct val="50000"/>
              </a:spcBef>
              <a:spcAft>
                <a:spcPct val="0"/>
              </a:spcAft>
              <a:buFont typeface="Arial" panose="020B0604020202020204" pitchFamily="34" charset="0"/>
              <a:buNone/>
              <a:defRPr/>
            </a:pPr>
            <a:r>
              <a:rPr lang="zh-CN" altLang="zh-CN" sz="2800" dirty="0">
                <a:solidFill>
                  <a:srgbClr val="000000"/>
                </a:solidFill>
                <a:ea typeface="宋体" panose="02010600030101010101" pitchFamily="2" charset="-122"/>
              </a:rPr>
              <a:t>“莱帕克中试型、可视化化工实训基地”</a:t>
            </a:r>
            <a:endParaRPr lang="en-US" altLang="zh-CN" sz="2800" dirty="0">
              <a:solidFill>
                <a:srgbClr val="000000"/>
              </a:solidFill>
              <a:ea typeface="宋体" panose="02010600030101010101" pitchFamily="2" charset="-122"/>
            </a:endParaRPr>
          </a:p>
          <a:p>
            <a:pPr algn="ctr" fontAlgn="base">
              <a:spcBef>
                <a:spcPct val="50000"/>
              </a:spcBef>
              <a:spcAft>
                <a:spcPct val="0"/>
              </a:spcAft>
              <a:buFont typeface="Arial" panose="020B0604020202020204" pitchFamily="34" charset="0"/>
              <a:buNone/>
              <a:defRPr/>
            </a:pPr>
            <a:r>
              <a:rPr lang="zh-CN" altLang="en-US" sz="2800" dirty="0">
                <a:solidFill>
                  <a:srgbClr val="FF0000"/>
                </a:solidFill>
                <a:latin typeface="宋体" panose="02010600030101010101" pitchFamily="2" charset="-122"/>
                <a:ea typeface="宋体" panose="02010600030101010101" pitchFamily="2" charset="-122"/>
              </a:rPr>
              <a:t>  获批资金：</a:t>
            </a:r>
            <a:r>
              <a:rPr lang="en-US" altLang="zh-CN" sz="2800" dirty="0">
                <a:solidFill>
                  <a:srgbClr val="FF0000"/>
                </a:solidFill>
                <a:latin typeface="宋体" panose="02010600030101010101" pitchFamily="2" charset="-122"/>
                <a:ea typeface="宋体" panose="02010600030101010101" pitchFamily="2" charset="-122"/>
              </a:rPr>
              <a:t>100</a:t>
            </a:r>
            <a:r>
              <a:rPr lang="zh-CN" altLang="en-US" sz="2800" dirty="0">
                <a:solidFill>
                  <a:srgbClr val="FF0000"/>
                </a:solidFill>
                <a:latin typeface="宋体" panose="02010600030101010101" pitchFamily="2" charset="-122"/>
                <a:ea typeface="宋体" panose="02010600030101010101" pitchFamily="2" charset="-122"/>
              </a:rPr>
              <a:t>万</a:t>
            </a:r>
            <a:endParaRPr lang="zh-CN" altLang="en-US" sz="2800" dirty="0">
              <a:solidFill>
                <a:srgbClr val="FF0000"/>
              </a:solidFill>
              <a:latin typeface="宋体" panose="02010600030101010101" pitchFamily="2" charset="-122"/>
              <a:ea typeface="宋体" panose="02010600030101010101" pitchFamily="2" charset="-122"/>
            </a:endParaRPr>
          </a:p>
        </p:txBody>
      </p:sp>
      <p:sp>
        <p:nvSpPr>
          <p:cNvPr id="9" name="矩形 8"/>
          <p:cNvSpPr/>
          <p:nvPr/>
        </p:nvSpPr>
        <p:spPr>
          <a:xfrm>
            <a:off x="543984" y="4797425"/>
            <a:ext cx="11216216" cy="1816100"/>
          </a:xfrm>
          <a:prstGeom prst="rect">
            <a:avLst/>
          </a:prstGeom>
        </p:spPr>
        <p:txBody>
          <a:bodyPr>
            <a:spAutoFit/>
          </a:bodyPr>
          <a:lstStyle/>
          <a:p>
            <a:pPr fontAlgn="base">
              <a:spcBef>
                <a:spcPct val="50000"/>
              </a:spcBef>
              <a:spcAft>
                <a:spcPct val="0"/>
              </a:spcAft>
              <a:buFont typeface="Arial" panose="020B0604020202020204" pitchFamily="34" charset="0"/>
              <a:buNone/>
              <a:defRPr/>
            </a:pPr>
            <a:r>
              <a:rPr lang="en-US" altLang="zh-CN" sz="2800" dirty="0">
                <a:solidFill>
                  <a:srgbClr val="000000"/>
                </a:solidFill>
                <a:latin typeface="宋体" panose="02010600030101010101" pitchFamily="2" charset="-122"/>
                <a:ea typeface="宋体" panose="02010600030101010101" pitchFamily="2" charset="-122"/>
              </a:rPr>
              <a:t>2.</a:t>
            </a:r>
            <a:r>
              <a:rPr lang="zh-CN" altLang="en-US" sz="2800" dirty="0">
                <a:solidFill>
                  <a:srgbClr val="000000"/>
                </a:solidFill>
                <a:latin typeface="宋体" panose="02010600030101010101" pitchFamily="2" charset="-122"/>
                <a:ea typeface="宋体" panose="02010600030101010101" pitchFamily="2" charset="-122"/>
              </a:rPr>
              <a:t>申报</a:t>
            </a:r>
            <a:r>
              <a:rPr lang="en-US" altLang="zh-CN" sz="2800" dirty="0">
                <a:solidFill>
                  <a:srgbClr val="000000"/>
                </a:solidFill>
                <a:latin typeface="宋体" panose="02010600030101010101" pitchFamily="2" charset="-122"/>
                <a:ea typeface="宋体" panose="02010600030101010101" pitchFamily="2" charset="-122"/>
              </a:rPr>
              <a:t>2016</a:t>
            </a:r>
            <a:r>
              <a:rPr lang="zh-CN" altLang="en-US" sz="2800" dirty="0">
                <a:solidFill>
                  <a:srgbClr val="000000"/>
                </a:solidFill>
                <a:latin typeface="宋体" panose="02010600030101010101" pitchFamily="2" charset="-122"/>
                <a:ea typeface="宋体" panose="02010600030101010101" pitchFamily="2" charset="-122"/>
              </a:rPr>
              <a:t>年度河南省校区合作奖励补助项目</a:t>
            </a:r>
            <a:endParaRPr lang="en-US" altLang="zh-CN" sz="2800" dirty="0">
              <a:solidFill>
                <a:srgbClr val="000000"/>
              </a:solidFill>
              <a:latin typeface="宋体" panose="02010600030101010101" pitchFamily="2" charset="-122"/>
              <a:ea typeface="宋体" panose="02010600030101010101" pitchFamily="2" charset="-122"/>
            </a:endParaRPr>
          </a:p>
          <a:p>
            <a:pPr fontAlgn="base">
              <a:spcBef>
                <a:spcPct val="50000"/>
              </a:spcBef>
              <a:spcAft>
                <a:spcPct val="0"/>
              </a:spcAft>
              <a:buFont typeface="Arial" panose="020B0604020202020204" pitchFamily="34" charset="0"/>
              <a:buNone/>
              <a:defRPr/>
            </a:pPr>
            <a:r>
              <a:rPr lang="en-US" altLang="zh-CN" sz="2800" dirty="0">
                <a:solidFill>
                  <a:srgbClr val="000000"/>
                </a:solidFill>
                <a:ea typeface="宋体" panose="02010600030101010101" pitchFamily="2" charset="-122"/>
              </a:rPr>
              <a:t>         </a:t>
            </a:r>
            <a:r>
              <a:rPr lang="zh-CN" altLang="zh-CN" sz="2800" dirty="0">
                <a:solidFill>
                  <a:srgbClr val="000000"/>
                </a:solidFill>
                <a:ea typeface="宋体" panose="02010600030101010101" pitchFamily="2" charset="-122"/>
              </a:rPr>
              <a:t>“莱帕克化工流体实操实训共享中心”项目</a:t>
            </a:r>
            <a:endParaRPr lang="en-US" altLang="zh-CN" sz="2800" dirty="0">
              <a:solidFill>
                <a:srgbClr val="000000"/>
              </a:solidFill>
              <a:latin typeface="宋体" panose="02010600030101010101" pitchFamily="2" charset="-122"/>
              <a:ea typeface="宋体" panose="02010600030101010101" pitchFamily="2" charset="-122"/>
            </a:endParaRPr>
          </a:p>
          <a:p>
            <a:pPr algn="ctr" fontAlgn="base">
              <a:spcBef>
                <a:spcPct val="50000"/>
              </a:spcBef>
              <a:spcAft>
                <a:spcPct val="0"/>
              </a:spcAft>
              <a:buFont typeface="Arial" panose="020B0604020202020204" pitchFamily="34" charset="0"/>
              <a:buNone/>
              <a:defRPr/>
            </a:pPr>
            <a:r>
              <a:rPr lang="zh-CN" altLang="en-US" sz="2800" dirty="0">
                <a:solidFill>
                  <a:srgbClr val="FF0000"/>
                </a:solidFill>
                <a:latin typeface="宋体" panose="02010600030101010101" pitchFamily="2" charset="-122"/>
                <a:ea typeface="宋体" panose="02010600030101010101" pitchFamily="2" charset="-122"/>
              </a:rPr>
              <a:t>   获批资金</a:t>
            </a:r>
            <a:r>
              <a:rPr lang="zh-CN" altLang="en-US" sz="2800" dirty="0" smtClean="0">
                <a:solidFill>
                  <a:srgbClr val="FF0000"/>
                </a:solidFill>
                <a:latin typeface="宋体" panose="02010600030101010101" pitchFamily="2" charset="-122"/>
                <a:ea typeface="宋体" panose="02010600030101010101" pitchFamily="2" charset="-122"/>
              </a:rPr>
              <a:t>：</a:t>
            </a:r>
            <a:r>
              <a:rPr lang="en-US" altLang="zh-CN" sz="2800" dirty="0" smtClean="0">
                <a:solidFill>
                  <a:srgbClr val="FF0000"/>
                </a:solidFill>
                <a:latin typeface="宋体" panose="02010600030101010101" pitchFamily="2" charset="-122"/>
                <a:ea typeface="宋体" panose="02010600030101010101" pitchFamily="2" charset="-122"/>
              </a:rPr>
              <a:t>200</a:t>
            </a:r>
            <a:r>
              <a:rPr lang="zh-CN" altLang="en-US" sz="2800" dirty="0" smtClean="0">
                <a:solidFill>
                  <a:srgbClr val="FF0000"/>
                </a:solidFill>
                <a:latin typeface="宋体" panose="02010600030101010101" pitchFamily="2" charset="-122"/>
                <a:ea typeface="宋体" panose="02010600030101010101" pitchFamily="2" charset="-122"/>
              </a:rPr>
              <a:t>万</a:t>
            </a:r>
            <a:endParaRPr lang="zh-CN" altLang="en-US" sz="2800"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8734" y="2205039"/>
            <a:ext cx="4493538" cy="523220"/>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en-US" altLang="zh-CN" sz="2800" dirty="0" smtClean="0">
                <a:solidFill>
                  <a:srgbClr val="000000"/>
                </a:solidFill>
                <a:latin typeface="宋体" panose="02010600030101010101" pitchFamily="2" charset="-122"/>
                <a:ea typeface="宋体" panose="02010600030101010101" pitchFamily="2" charset="-122"/>
              </a:rPr>
              <a:t>2.</a:t>
            </a:r>
            <a:r>
              <a:rPr lang="zh-CN" altLang="en-US" sz="2800" dirty="0" smtClean="0">
                <a:solidFill>
                  <a:srgbClr val="000000"/>
                </a:solidFill>
                <a:latin typeface="宋体" panose="02010600030101010101" pitchFamily="2" charset="-122"/>
                <a:ea typeface="宋体" panose="02010600030101010101" pitchFamily="2" charset="-122"/>
              </a:rPr>
              <a:t>对学院办学影响列的促进</a:t>
            </a:r>
            <a:endParaRPr lang="zh-CN" altLang="en-US" sz="2800" dirty="0">
              <a:solidFill>
                <a:srgbClr val="000000"/>
              </a:solidFill>
              <a:latin typeface="宋体" panose="02010600030101010101" pitchFamily="2" charset="-122"/>
              <a:ea typeface="宋体" panose="02010600030101010101" pitchFamily="2" charset="-122"/>
            </a:endParaRPr>
          </a:p>
        </p:txBody>
      </p:sp>
      <p:sp>
        <p:nvSpPr>
          <p:cNvPr id="3" name="矩形 2"/>
          <p:cNvSpPr/>
          <p:nvPr/>
        </p:nvSpPr>
        <p:spPr>
          <a:xfrm>
            <a:off x="1172634" y="2882902"/>
            <a:ext cx="7353295" cy="1169551"/>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zh-CN" altLang="en-US" sz="2800" dirty="0" smtClean="0">
                <a:solidFill>
                  <a:srgbClr val="000000"/>
                </a:solidFill>
                <a:latin typeface="宋体" panose="02010600030101010101" pitchFamily="2" charset="-122"/>
                <a:ea typeface="宋体" panose="02010600030101010101" pitchFamily="2" charset="-122"/>
              </a:rPr>
              <a:t>（</a:t>
            </a:r>
            <a:r>
              <a:rPr lang="en-US" altLang="zh-CN" sz="2800" dirty="0" smtClean="0">
                <a:solidFill>
                  <a:srgbClr val="000000"/>
                </a:solidFill>
                <a:latin typeface="宋体" panose="02010600030101010101" pitchFamily="2" charset="-122"/>
                <a:ea typeface="宋体" panose="02010600030101010101" pitchFamily="2" charset="-122"/>
              </a:rPr>
              <a:t>1</a:t>
            </a:r>
            <a:r>
              <a:rPr lang="zh-CN" altLang="en-US" sz="2800" dirty="0" smtClean="0">
                <a:solidFill>
                  <a:srgbClr val="000000"/>
                </a:solidFill>
                <a:latin typeface="宋体" panose="02010600030101010101" pitchFamily="2" charset="-122"/>
                <a:ea typeface="宋体" panose="02010600030101010101" pitchFamily="2" charset="-122"/>
              </a:rPr>
              <a:t>）吸引</a:t>
            </a:r>
            <a:r>
              <a:rPr lang="zh-CN" altLang="en-US" sz="2800" dirty="0">
                <a:solidFill>
                  <a:srgbClr val="000000"/>
                </a:solidFill>
                <a:latin typeface="宋体" panose="02010600030101010101" pitchFamily="2" charset="-122"/>
                <a:ea typeface="宋体" panose="02010600030101010101" pitchFamily="2" charset="-122"/>
              </a:rPr>
              <a:t>国内外众多高校的参观指导</a:t>
            </a:r>
            <a:endParaRPr lang="en-US" altLang="zh-CN" sz="2800" dirty="0">
              <a:solidFill>
                <a:srgbClr val="000000"/>
              </a:solidFill>
              <a:latin typeface="宋体" panose="02010600030101010101" pitchFamily="2" charset="-122"/>
              <a:ea typeface="宋体" panose="02010600030101010101" pitchFamily="2" charset="-122"/>
            </a:endParaRPr>
          </a:p>
          <a:p>
            <a:pPr fontAlgn="base">
              <a:spcBef>
                <a:spcPct val="50000"/>
              </a:spcBef>
              <a:spcAft>
                <a:spcPct val="0"/>
              </a:spcAft>
              <a:buFont typeface="Arial" panose="020B0604020202020204" pitchFamily="34" charset="0"/>
              <a:buNone/>
              <a:defRPr/>
            </a:pPr>
            <a:r>
              <a:rPr lang="zh-CN" altLang="en-US" sz="2800" dirty="0">
                <a:solidFill>
                  <a:srgbClr val="000000"/>
                </a:solidFill>
                <a:latin typeface="华文行楷" panose="02010800040101010101" pitchFamily="2" charset="-122"/>
                <a:ea typeface="华文行楷" panose="02010800040101010101" pitchFamily="2" charset="-122"/>
              </a:rPr>
              <a:t>清华大学   郑州大学   重庆大学  南京师范大学</a:t>
            </a:r>
            <a:endParaRPr lang="en-US" altLang="zh-CN" sz="2800" dirty="0">
              <a:solidFill>
                <a:srgbClr val="000000"/>
              </a:solidFill>
              <a:latin typeface="华文行楷" panose="02010800040101010101" pitchFamily="2" charset="-122"/>
              <a:ea typeface="华文行楷" panose="02010800040101010101" pitchFamily="2" charset="-122"/>
            </a:endParaRPr>
          </a:p>
        </p:txBody>
      </p:sp>
      <p:sp>
        <p:nvSpPr>
          <p:cNvPr id="9" name="矩形 8"/>
          <p:cNvSpPr/>
          <p:nvPr/>
        </p:nvSpPr>
        <p:spPr>
          <a:xfrm>
            <a:off x="1172636" y="4365625"/>
            <a:ext cx="6827510" cy="1815882"/>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zh-CN" altLang="en-US" sz="2800" dirty="0" smtClean="0">
                <a:solidFill>
                  <a:srgbClr val="000000"/>
                </a:solidFill>
                <a:latin typeface="宋体" panose="02010600030101010101" pitchFamily="2" charset="-122"/>
                <a:ea typeface="宋体" panose="02010600030101010101" pitchFamily="2" charset="-122"/>
              </a:rPr>
              <a:t>（</a:t>
            </a:r>
            <a:r>
              <a:rPr lang="en-US" altLang="zh-CN" sz="2800" dirty="0" smtClean="0">
                <a:solidFill>
                  <a:srgbClr val="000000"/>
                </a:solidFill>
                <a:latin typeface="宋体" panose="02010600030101010101" pitchFamily="2" charset="-122"/>
                <a:ea typeface="宋体" panose="02010600030101010101" pitchFamily="2" charset="-122"/>
              </a:rPr>
              <a:t>2</a:t>
            </a:r>
            <a:r>
              <a:rPr lang="zh-CN" altLang="en-US" sz="2800" dirty="0" smtClean="0">
                <a:solidFill>
                  <a:srgbClr val="000000"/>
                </a:solidFill>
                <a:latin typeface="宋体" panose="02010600030101010101" pitchFamily="2" charset="-122"/>
                <a:ea typeface="宋体" panose="02010600030101010101" pitchFamily="2" charset="-122"/>
              </a:rPr>
              <a:t>）利用</a:t>
            </a:r>
            <a:r>
              <a:rPr lang="zh-CN" altLang="en-US" sz="2800" dirty="0">
                <a:solidFill>
                  <a:srgbClr val="000000"/>
                </a:solidFill>
                <a:latin typeface="宋体" panose="02010600030101010101" pitchFamily="2" charset="-122"/>
                <a:ea typeface="宋体" panose="02010600030101010101" pitchFamily="2" charset="-122"/>
              </a:rPr>
              <a:t>研发特有设备进行企业技术服务</a:t>
            </a:r>
            <a:endParaRPr lang="en-US" altLang="zh-CN" sz="2800" dirty="0">
              <a:solidFill>
                <a:srgbClr val="000000"/>
              </a:solidFill>
              <a:latin typeface="宋体" panose="02010600030101010101" pitchFamily="2" charset="-122"/>
              <a:ea typeface="宋体" panose="02010600030101010101" pitchFamily="2" charset="-122"/>
            </a:endParaRPr>
          </a:p>
          <a:p>
            <a:pPr algn="ctr" fontAlgn="base">
              <a:spcBef>
                <a:spcPct val="50000"/>
              </a:spcBef>
              <a:spcAft>
                <a:spcPct val="0"/>
              </a:spcAft>
              <a:buFont typeface="Arial" panose="020B0604020202020204" pitchFamily="34" charset="0"/>
              <a:buNone/>
              <a:defRPr/>
            </a:pPr>
            <a:r>
              <a:rPr lang="zh-CN" altLang="en-US" sz="2800" dirty="0">
                <a:solidFill>
                  <a:srgbClr val="FF0000"/>
                </a:solidFill>
                <a:latin typeface="宋体" panose="02010600030101010101" pitchFamily="2" charset="-122"/>
                <a:ea typeface="宋体" panose="02010600030101010101" pitchFamily="2" charset="-122"/>
              </a:rPr>
              <a:t>   </a:t>
            </a:r>
            <a:endParaRPr lang="zh-CN" altLang="en-US" sz="2800" dirty="0">
              <a:solidFill>
                <a:srgbClr val="FF0000"/>
              </a:solidFill>
              <a:latin typeface="宋体" panose="02010600030101010101" pitchFamily="2" charset="-122"/>
              <a:ea typeface="宋体" panose="02010600030101010101" pitchFamily="2" charset="-122"/>
            </a:endParaRPr>
          </a:p>
          <a:p>
            <a:pPr algn="ctr" fontAlgn="base">
              <a:spcBef>
                <a:spcPct val="50000"/>
              </a:spcBef>
              <a:spcAft>
                <a:spcPct val="0"/>
              </a:spcAft>
              <a:buFont typeface="Arial" panose="020B0604020202020204" pitchFamily="34" charset="0"/>
              <a:buNone/>
              <a:defRPr/>
            </a:pPr>
            <a:endParaRPr lang="zh-CN" altLang="en-US" sz="2800" dirty="0">
              <a:solidFill>
                <a:srgbClr val="FF0000"/>
              </a:solidFill>
              <a:latin typeface="宋体" panose="02010600030101010101" pitchFamily="2" charset="-122"/>
              <a:ea typeface="宋体" panose="02010600030101010101" pitchFamily="2" charset="-122"/>
            </a:endParaRPr>
          </a:p>
        </p:txBody>
      </p:sp>
      <p:sp>
        <p:nvSpPr>
          <p:cNvPr id="6" name="Rectangle 3"/>
          <p:cNvSpPr>
            <a:spLocks noChangeArrowheads="1"/>
          </p:cNvSpPr>
          <p:nvPr/>
        </p:nvSpPr>
        <p:spPr bwMode="auto">
          <a:xfrm>
            <a:off x="910399" y="1285769"/>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50000"/>
              </a:spcBef>
              <a:spcAft>
                <a:spcPct val="0"/>
              </a:spcAft>
              <a:buFont typeface="Arial" panose="020B0604020202020204" pitchFamily="34" charset="0"/>
              <a:buNone/>
            </a:pPr>
            <a:r>
              <a:rPr lang="zh-CN" altLang="en-US" sz="3600" dirty="0" smtClean="0">
                <a:solidFill>
                  <a:srgbClr val="000000"/>
                </a:solidFill>
                <a:latin typeface="黑体" panose="02010609060101010101" pitchFamily="49" charset="-122"/>
                <a:ea typeface="宋体" panose="02010600030101010101" pitchFamily="2" charset="-122"/>
                <a:cs typeface="Times New Roman" panose="02020603050405020304" pitchFamily="18" charset="0"/>
              </a:rPr>
              <a:t>二、校企合作对学院工作的推动作用</a:t>
            </a:r>
            <a:endParaRPr lang="en-US" altLang="zh-CN" sz="3600" dirty="0" smtClean="0">
              <a:solidFill>
                <a:srgbClr val="000000"/>
              </a:solidFill>
              <a:ea typeface="宋体" panose="02010600030101010101" pitchFamily="2" charset="-122"/>
              <a:cs typeface="Times New Roman" panose="02020603050405020304" pitchFamily="18" charset="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utoShape 2"/>
          <p:cNvSpPr>
            <a:spLocks noChangeArrowheads="1"/>
          </p:cNvSpPr>
          <p:nvPr/>
        </p:nvSpPr>
        <p:spPr bwMode="auto">
          <a:xfrm>
            <a:off x="1390651" y="5181600"/>
            <a:ext cx="9601200" cy="1206500"/>
          </a:xfrm>
          <a:prstGeom prst="roundRect">
            <a:avLst>
              <a:gd name="adj" fmla="val 16667"/>
            </a:avLst>
          </a:prstGeom>
          <a:gradFill rotWithShape="1">
            <a:gsLst>
              <a:gs pos="0">
                <a:srgbClr val="FFFFFF"/>
              </a:gs>
              <a:gs pos="100000">
                <a:srgbClr val="EAEAEA"/>
              </a:gs>
            </a:gsLst>
            <a:lin ang="5400000" scaled="1"/>
          </a:gradFill>
          <a:ln w="9525" cmpd="sng">
            <a:solidFill>
              <a:srgbClr val="DDDDDD"/>
            </a:solidFill>
            <a:round/>
          </a:ln>
          <a:effectLst>
            <a:outerShdw dist="35921" dir="2700000" algn="ctr" rotWithShape="0">
              <a:srgbClr val="808080"/>
            </a:outerShdw>
          </a:effectLst>
        </p:spPr>
        <p:txBody>
          <a:bodyPr wrap="none" anchor="ctr"/>
          <a:lstStyle/>
          <a:p>
            <a:pPr algn="ctr">
              <a:defRPr/>
            </a:pPr>
            <a:endParaRPr lang="zh-CN" altLang="en-US" kern="0">
              <a:solidFill>
                <a:sysClr val="windowText" lastClr="000000"/>
              </a:solidFill>
              <a:ea typeface="宋体" panose="02010600030101010101" pitchFamily="2" charset="-122"/>
            </a:endParaRPr>
          </a:p>
        </p:txBody>
      </p:sp>
      <p:sp>
        <p:nvSpPr>
          <p:cNvPr id="53" name="AutoShape 3"/>
          <p:cNvSpPr>
            <a:spLocks noChangeArrowheads="1"/>
          </p:cNvSpPr>
          <p:nvPr/>
        </p:nvSpPr>
        <p:spPr bwMode="auto">
          <a:xfrm>
            <a:off x="1390651" y="4083050"/>
            <a:ext cx="9601200" cy="641350"/>
          </a:xfrm>
          <a:prstGeom prst="roundRect">
            <a:avLst>
              <a:gd name="adj" fmla="val 16667"/>
            </a:avLst>
          </a:prstGeom>
          <a:gradFill rotWithShape="1">
            <a:gsLst>
              <a:gs pos="0">
                <a:srgbClr val="FFFFFF"/>
              </a:gs>
              <a:gs pos="100000">
                <a:srgbClr val="EAEAEA"/>
              </a:gs>
            </a:gsLst>
            <a:lin ang="5400000" scaled="1"/>
          </a:gradFill>
          <a:ln w="9525" cmpd="sng">
            <a:solidFill>
              <a:srgbClr val="DDDDDD"/>
            </a:solidFill>
            <a:round/>
          </a:ln>
          <a:effectLst>
            <a:outerShdw dist="35921" dir="2700000" algn="ctr" rotWithShape="0">
              <a:srgbClr val="000000">
                <a:alpha val="50000"/>
              </a:srgbClr>
            </a:outerShdw>
          </a:effectLst>
        </p:spPr>
        <p:txBody>
          <a:bodyPr wrap="none" anchor="ctr"/>
          <a:lstStyle/>
          <a:p>
            <a:pPr algn="ctr">
              <a:defRPr/>
            </a:pPr>
            <a:endParaRPr lang="zh-CN" altLang="en-US" kern="0">
              <a:solidFill>
                <a:sysClr val="windowText" lastClr="000000"/>
              </a:solidFill>
              <a:ea typeface="宋体" panose="02010600030101010101" pitchFamily="2" charset="-122"/>
            </a:endParaRPr>
          </a:p>
        </p:txBody>
      </p:sp>
      <p:grpSp>
        <p:nvGrpSpPr>
          <p:cNvPr id="36870" name="Group 6"/>
          <p:cNvGrpSpPr/>
          <p:nvPr/>
        </p:nvGrpSpPr>
        <p:grpSpPr bwMode="auto">
          <a:xfrm>
            <a:off x="2495551" y="3811588"/>
            <a:ext cx="7073900" cy="361950"/>
            <a:chOff x="0" y="0"/>
            <a:chExt cx="4058" cy="480"/>
          </a:xfrm>
        </p:grpSpPr>
        <p:sp>
          <p:nvSpPr>
            <p:cNvPr id="56" name="AutoShape 7"/>
            <p:cNvSpPr>
              <a:spLocks noChangeArrowheads="1"/>
            </p:cNvSpPr>
            <p:nvPr/>
          </p:nvSpPr>
          <p:spPr bwMode="auto">
            <a:xfrm>
              <a:off x="0" y="0"/>
              <a:ext cx="4058" cy="480"/>
            </a:xfrm>
            <a:prstGeom prst="roundRect">
              <a:avLst>
                <a:gd name="adj" fmla="val 17509"/>
              </a:avLst>
            </a:prstGeom>
            <a:gradFill rotWithShape="1">
              <a:gsLst>
                <a:gs pos="0">
                  <a:srgbClr val="699EF3"/>
                </a:gs>
                <a:gs pos="50000">
                  <a:srgbClr val="699EF3">
                    <a:gamma/>
                    <a:shade val="92157"/>
                    <a:invGamma/>
                  </a:srgbClr>
                </a:gs>
                <a:gs pos="100000">
                  <a:srgbClr val="699EF3"/>
                </a:gs>
              </a:gsLst>
              <a:lin ang="5400000" scaled="1"/>
            </a:gradFill>
            <a:ln w="9525">
              <a:noFill/>
              <a:round/>
            </a:ln>
            <a:effectLst/>
          </p:spPr>
          <p:txBody>
            <a:bodyPr wrap="none" anchor="ctr"/>
            <a:lstStyle/>
            <a:p>
              <a:pPr algn="ctr">
                <a:defRPr/>
              </a:pPr>
              <a:endParaRPr lang="zh-CN" altLang="en-US" kern="0">
                <a:solidFill>
                  <a:sysClr val="windowText" lastClr="000000"/>
                </a:solidFill>
                <a:ea typeface="宋体" panose="02010600030101010101" pitchFamily="2" charset="-122"/>
              </a:endParaRPr>
            </a:p>
          </p:txBody>
        </p:sp>
        <p:grpSp>
          <p:nvGrpSpPr>
            <p:cNvPr id="36883" name="Group 8"/>
            <p:cNvGrpSpPr/>
            <p:nvPr/>
          </p:nvGrpSpPr>
          <p:grpSpPr bwMode="auto">
            <a:xfrm>
              <a:off x="10" y="15"/>
              <a:ext cx="4043" cy="444"/>
              <a:chOff x="0" y="0"/>
              <a:chExt cx="3988" cy="444"/>
            </a:xfrm>
          </p:grpSpPr>
          <p:sp>
            <p:nvSpPr>
              <p:cNvPr id="58" name="AutoShape 9"/>
              <p:cNvSpPr>
                <a:spLocks noChangeArrowheads="1"/>
              </p:cNvSpPr>
              <p:nvPr/>
            </p:nvSpPr>
            <p:spPr bwMode="auto">
              <a:xfrm>
                <a:off x="0" y="328"/>
                <a:ext cx="3988" cy="116"/>
              </a:xfrm>
              <a:prstGeom prst="roundRect">
                <a:avLst>
                  <a:gd name="adj" fmla="val 50000"/>
                </a:avLst>
              </a:prstGeom>
              <a:gradFill rotWithShape="1">
                <a:gsLst>
                  <a:gs pos="0">
                    <a:srgbClr val="699EF3">
                      <a:alpha val="0"/>
                    </a:srgbClr>
                  </a:gs>
                  <a:gs pos="100000">
                    <a:srgbClr val="699EF3">
                      <a:gamma/>
                      <a:tint val="19216"/>
                      <a:invGamma/>
                    </a:srgbClr>
                  </a:gs>
                </a:gsLst>
                <a:lin ang="5400000" scaled="1"/>
              </a:gradFill>
              <a:ln w="9525">
                <a:noFill/>
                <a:round/>
              </a:ln>
              <a:effectLst/>
            </p:spPr>
            <p:txBody>
              <a:bodyPr wrap="none" anchor="ctr"/>
              <a:lstStyle/>
              <a:p>
                <a:pPr algn="ctr">
                  <a:defRPr/>
                </a:pPr>
                <a:endParaRPr lang="zh-CN" altLang="en-US" kern="0">
                  <a:solidFill>
                    <a:sysClr val="windowText" lastClr="000000"/>
                  </a:solidFill>
                  <a:ea typeface="宋体" panose="02010600030101010101" pitchFamily="2" charset="-122"/>
                </a:endParaRPr>
              </a:p>
            </p:txBody>
          </p:sp>
          <p:sp>
            <p:nvSpPr>
              <p:cNvPr id="59" name="AutoShape 10"/>
              <p:cNvSpPr>
                <a:spLocks noChangeArrowheads="1"/>
              </p:cNvSpPr>
              <p:nvPr/>
            </p:nvSpPr>
            <p:spPr bwMode="auto">
              <a:xfrm>
                <a:off x="0" y="0"/>
                <a:ext cx="3988" cy="116"/>
              </a:xfrm>
              <a:prstGeom prst="roundRect">
                <a:avLst>
                  <a:gd name="adj" fmla="val 50000"/>
                </a:avLst>
              </a:prstGeom>
              <a:gradFill rotWithShape="1">
                <a:gsLst>
                  <a:gs pos="0">
                    <a:srgbClr val="699EF3">
                      <a:gamma/>
                      <a:tint val="15686"/>
                      <a:invGamma/>
                    </a:srgbClr>
                  </a:gs>
                  <a:gs pos="100000">
                    <a:srgbClr val="699EF3">
                      <a:alpha val="0"/>
                    </a:srgbClr>
                  </a:gs>
                </a:gsLst>
                <a:lin ang="5400000" scaled="1"/>
              </a:gradFill>
              <a:ln w="9525">
                <a:noFill/>
                <a:round/>
              </a:ln>
              <a:effectLst/>
            </p:spPr>
            <p:txBody>
              <a:bodyPr wrap="none" anchor="ctr"/>
              <a:lstStyle/>
              <a:p>
                <a:pPr algn="ctr">
                  <a:defRPr/>
                </a:pPr>
                <a:endParaRPr lang="zh-CN" altLang="en-US" kern="0">
                  <a:solidFill>
                    <a:sysClr val="windowText" lastClr="000000"/>
                  </a:solidFill>
                  <a:ea typeface="宋体" panose="02010600030101010101" pitchFamily="2" charset="-122"/>
                </a:endParaRPr>
              </a:p>
            </p:txBody>
          </p:sp>
        </p:grpSp>
      </p:grpSp>
      <p:grpSp>
        <p:nvGrpSpPr>
          <p:cNvPr id="4" name="Group 11"/>
          <p:cNvGrpSpPr/>
          <p:nvPr/>
        </p:nvGrpSpPr>
        <p:grpSpPr bwMode="auto">
          <a:xfrm>
            <a:off x="2459567" y="4953000"/>
            <a:ext cx="7073900" cy="361950"/>
            <a:chOff x="0" y="0"/>
            <a:chExt cx="4058" cy="480"/>
          </a:xfrm>
          <a:solidFill>
            <a:schemeClr val="accent5"/>
          </a:solidFill>
        </p:grpSpPr>
        <p:sp>
          <p:nvSpPr>
            <p:cNvPr id="61" name="AutoShape 12"/>
            <p:cNvSpPr>
              <a:spLocks noChangeArrowheads="1"/>
            </p:cNvSpPr>
            <p:nvPr/>
          </p:nvSpPr>
          <p:spPr bwMode="auto">
            <a:xfrm>
              <a:off x="0" y="0"/>
              <a:ext cx="4058" cy="480"/>
            </a:xfrm>
            <a:prstGeom prst="roundRect">
              <a:avLst>
                <a:gd name="adj" fmla="val 17509"/>
              </a:avLst>
            </a:prstGeom>
            <a:solidFill>
              <a:schemeClr val="accent5">
                <a:lumMod val="75000"/>
              </a:schemeClr>
            </a:solidFill>
            <a:ln w="9525">
              <a:noFill/>
              <a:round/>
            </a:ln>
            <a:effectLst/>
          </p:spPr>
          <p:txBody>
            <a:bodyPr wrap="none" anchor="ctr"/>
            <a:lstStyle/>
            <a:p>
              <a:pPr algn="ctr">
                <a:defRPr/>
              </a:pPr>
              <a:endParaRPr lang="zh-CN" altLang="en-US" kern="0">
                <a:solidFill>
                  <a:sysClr val="windowText" lastClr="000000"/>
                </a:solidFill>
                <a:ea typeface="宋体" panose="02010600030101010101" pitchFamily="2" charset="-122"/>
              </a:endParaRPr>
            </a:p>
          </p:txBody>
        </p:sp>
        <p:grpSp>
          <p:nvGrpSpPr>
            <p:cNvPr id="5" name="Group 13"/>
            <p:cNvGrpSpPr/>
            <p:nvPr/>
          </p:nvGrpSpPr>
          <p:grpSpPr bwMode="auto">
            <a:xfrm>
              <a:off x="10" y="15"/>
              <a:ext cx="4043" cy="444"/>
              <a:chOff x="0" y="0"/>
              <a:chExt cx="3988" cy="444"/>
            </a:xfrm>
            <a:grpFill/>
          </p:grpSpPr>
          <p:sp>
            <p:nvSpPr>
              <p:cNvPr id="63" name="AutoShape 14"/>
              <p:cNvSpPr>
                <a:spLocks noChangeArrowheads="1"/>
              </p:cNvSpPr>
              <p:nvPr/>
            </p:nvSpPr>
            <p:spPr bwMode="auto">
              <a:xfrm>
                <a:off x="0" y="328"/>
                <a:ext cx="3988" cy="116"/>
              </a:xfrm>
              <a:prstGeom prst="roundRect">
                <a:avLst>
                  <a:gd name="adj" fmla="val 50000"/>
                </a:avLst>
              </a:prstGeom>
              <a:grpFill/>
              <a:ln w="9525">
                <a:noFill/>
                <a:round/>
              </a:ln>
              <a:effectLst/>
            </p:spPr>
            <p:txBody>
              <a:bodyPr wrap="none" anchor="ctr"/>
              <a:lstStyle/>
              <a:p>
                <a:pPr algn="ctr">
                  <a:defRPr/>
                </a:pPr>
                <a:endParaRPr lang="zh-CN" altLang="en-US" kern="0">
                  <a:solidFill>
                    <a:sysClr val="windowText" lastClr="000000"/>
                  </a:solidFill>
                  <a:ea typeface="宋体" panose="02010600030101010101" pitchFamily="2" charset="-122"/>
                </a:endParaRPr>
              </a:p>
            </p:txBody>
          </p:sp>
          <p:sp>
            <p:nvSpPr>
              <p:cNvPr id="64" name="AutoShape 15"/>
              <p:cNvSpPr>
                <a:spLocks noChangeArrowheads="1"/>
              </p:cNvSpPr>
              <p:nvPr/>
            </p:nvSpPr>
            <p:spPr bwMode="auto">
              <a:xfrm>
                <a:off x="0" y="0"/>
                <a:ext cx="3988" cy="116"/>
              </a:xfrm>
              <a:prstGeom prst="roundRect">
                <a:avLst>
                  <a:gd name="adj" fmla="val 50000"/>
                </a:avLst>
              </a:prstGeom>
              <a:grpFill/>
              <a:ln w="9525">
                <a:noFill/>
                <a:round/>
              </a:ln>
              <a:effectLst/>
            </p:spPr>
            <p:txBody>
              <a:bodyPr wrap="none" anchor="ctr"/>
              <a:lstStyle/>
              <a:p>
                <a:pPr algn="ctr">
                  <a:defRPr/>
                </a:pPr>
                <a:endParaRPr lang="zh-CN" altLang="en-US" kern="0">
                  <a:solidFill>
                    <a:sysClr val="windowText" lastClr="000000"/>
                  </a:solidFill>
                  <a:ea typeface="宋体" panose="02010600030101010101" pitchFamily="2" charset="-122"/>
                </a:endParaRPr>
              </a:p>
            </p:txBody>
          </p:sp>
        </p:grpSp>
      </p:grpSp>
      <p:sp>
        <p:nvSpPr>
          <p:cNvPr id="72" name="Rectangle 22"/>
          <p:cNvSpPr>
            <a:spLocks noChangeArrowheads="1"/>
          </p:cNvSpPr>
          <p:nvPr/>
        </p:nvSpPr>
        <p:spPr bwMode="auto">
          <a:xfrm>
            <a:off x="4633386" y="3814763"/>
            <a:ext cx="2239433" cy="339725"/>
          </a:xfrm>
          <a:prstGeom prst="rect">
            <a:avLst/>
          </a:prstGeom>
          <a:noFill/>
          <a:ln w="9525">
            <a:noFill/>
            <a:miter lim="800000"/>
          </a:ln>
        </p:spPr>
        <p:txBody>
          <a:bodyPr>
            <a:spAutoFit/>
          </a:bodyPr>
          <a:lstStyle/>
          <a:p>
            <a:pPr algn="ctr" eaLnBrk="0" hangingPunct="0">
              <a:spcBef>
                <a:spcPct val="50000"/>
              </a:spcBef>
              <a:buClr>
                <a:srgbClr val="1F3F5F"/>
              </a:buClr>
              <a:defRPr/>
            </a:pPr>
            <a:r>
              <a:rPr lang="zh-CN" altLang="en-US" sz="1600" b="1" kern="0" dirty="0">
                <a:solidFill>
                  <a:srgbClr val="FFFFFF"/>
                </a:solidFill>
                <a:ea typeface="宋体" panose="02010600030101010101" pitchFamily="2" charset="-122"/>
              </a:rPr>
              <a:t>成立科研团队</a:t>
            </a:r>
            <a:endParaRPr lang="zh-CN" altLang="zh-CN" sz="1600" b="1" kern="0" dirty="0">
              <a:solidFill>
                <a:srgbClr val="FFFFFF"/>
              </a:solidFill>
              <a:ea typeface="宋体" panose="02010600030101010101" pitchFamily="2" charset="-122"/>
            </a:endParaRPr>
          </a:p>
        </p:txBody>
      </p:sp>
      <p:sp>
        <p:nvSpPr>
          <p:cNvPr id="73" name="Rectangle 23"/>
          <p:cNvSpPr>
            <a:spLocks noChangeArrowheads="1"/>
          </p:cNvSpPr>
          <p:nvPr/>
        </p:nvSpPr>
        <p:spPr bwMode="auto">
          <a:xfrm>
            <a:off x="3945467" y="4941891"/>
            <a:ext cx="3797300" cy="338137"/>
          </a:xfrm>
          <a:prstGeom prst="rect">
            <a:avLst/>
          </a:prstGeom>
          <a:noFill/>
          <a:ln w="9525">
            <a:noFill/>
            <a:miter lim="800000"/>
          </a:ln>
        </p:spPr>
        <p:txBody>
          <a:bodyPr>
            <a:spAutoFit/>
          </a:bodyPr>
          <a:lstStyle/>
          <a:p>
            <a:pPr algn="ctr" eaLnBrk="0" hangingPunct="0">
              <a:spcBef>
                <a:spcPct val="50000"/>
              </a:spcBef>
              <a:buClr>
                <a:srgbClr val="1F3F5F"/>
              </a:buClr>
              <a:defRPr/>
            </a:pPr>
            <a:r>
              <a:rPr lang="zh-CN" altLang="zh-CN" sz="1600" b="1" kern="0" dirty="0">
                <a:solidFill>
                  <a:srgbClr val="FFFFFF"/>
                </a:solidFill>
                <a:ea typeface="宋体" panose="02010600030101010101" pitchFamily="2" charset="-122"/>
              </a:rPr>
              <a:t> </a:t>
            </a:r>
            <a:r>
              <a:rPr lang="zh-CN" altLang="en-US" sz="1600" b="1" kern="0" dirty="0">
                <a:solidFill>
                  <a:srgbClr val="FFFFFF"/>
                </a:solidFill>
                <a:ea typeface="宋体" panose="02010600030101010101" pitchFamily="2" charset="-122"/>
              </a:rPr>
              <a:t>与企业合作开展技术服务</a:t>
            </a:r>
            <a:endParaRPr lang="zh-CN" altLang="zh-CN" sz="1600" b="1" kern="0" dirty="0">
              <a:solidFill>
                <a:srgbClr val="FFFFFF"/>
              </a:solidFill>
              <a:ea typeface="宋体" panose="02010600030101010101" pitchFamily="2" charset="-122"/>
            </a:endParaRPr>
          </a:p>
        </p:txBody>
      </p:sp>
      <p:sp>
        <p:nvSpPr>
          <p:cNvPr id="36877" name="Rectangle 25"/>
          <p:cNvSpPr>
            <a:spLocks noChangeArrowheads="1"/>
          </p:cNvSpPr>
          <p:nvPr/>
        </p:nvSpPr>
        <p:spPr bwMode="auto">
          <a:xfrm>
            <a:off x="1390653" y="4273550"/>
            <a:ext cx="973878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lnSpc>
                <a:spcPct val="110000"/>
              </a:lnSpc>
              <a:spcBef>
                <a:spcPct val="0"/>
              </a:spcBef>
              <a:spcAft>
                <a:spcPct val="0"/>
              </a:spcAft>
              <a:buFont typeface="Arial" panose="020B0604020202020204" pitchFamily="34" charset="0"/>
              <a:buNone/>
            </a:pPr>
            <a:r>
              <a:rPr lang="zh-CN" altLang="zh-CN" sz="2000" b="1" smtClean="0">
                <a:solidFill>
                  <a:srgbClr val="000000"/>
                </a:solidFill>
                <a:ea typeface="宋体" panose="02010600030101010101" pitchFamily="2" charset="-122"/>
              </a:rPr>
              <a:t>目前已成立了有</a:t>
            </a:r>
            <a:r>
              <a:rPr lang="en-US" altLang="zh-CN" sz="2000" b="1" smtClean="0">
                <a:solidFill>
                  <a:srgbClr val="000000"/>
                </a:solidFill>
                <a:ea typeface="宋体" panose="02010600030101010101" pitchFamily="2" charset="-122"/>
              </a:rPr>
              <a:t>10</a:t>
            </a:r>
            <a:r>
              <a:rPr lang="zh-CN" altLang="zh-CN" sz="2000" b="1" smtClean="0">
                <a:solidFill>
                  <a:srgbClr val="000000"/>
                </a:solidFill>
                <a:ea typeface="宋体" panose="02010600030101010101" pitchFamily="2" charset="-122"/>
              </a:rPr>
              <a:t>名骨干教师组成的教学科研团队服务于社会</a:t>
            </a:r>
            <a:endParaRPr lang="zh-CN" altLang="zh-CN" sz="1600" b="1" smtClean="0">
              <a:solidFill>
                <a:srgbClr val="000000"/>
              </a:solidFill>
              <a:ea typeface="宋体" panose="02010600030101010101" pitchFamily="2" charset="-122"/>
            </a:endParaRPr>
          </a:p>
        </p:txBody>
      </p:sp>
      <p:sp>
        <p:nvSpPr>
          <p:cNvPr id="36879" name="Rectangle 25"/>
          <p:cNvSpPr>
            <a:spLocks noChangeArrowheads="1"/>
          </p:cNvSpPr>
          <p:nvPr/>
        </p:nvSpPr>
        <p:spPr bwMode="auto">
          <a:xfrm>
            <a:off x="1568451" y="5424491"/>
            <a:ext cx="919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50000"/>
              </a:spcBef>
              <a:spcAft>
                <a:spcPct val="0"/>
              </a:spcAft>
              <a:buFont typeface="Arial" panose="020B0604020202020204" pitchFamily="34" charset="0"/>
              <a:buNone/>
            </a:pPr>
            <a:r>
              <a:rPr lang="en-US" altLang="zh-CN" sz="2000" b="1" dirty="0" smtClean="0">
                <a:solidFill>
                  <a:srgbClr val="000000"/>
                </a:solidFill>
                <a:ea typeface="宋体" panose="02010600030101010101" pitchFamily="2" charset="-122"/>
              </a:rPr>
              <a:t>        2015</a:t>
            </a:r>
            <a:r>
              <a:rPr lang="zh-CN" altLang="zh-CN" sz="2000" b="1" dirty="0" smtClean="0">
                <a:solidFill>
                  <a:srgbClr val="000000"/>
                </a:solidFill>
                <a:ea typeface="宋体" panose="02010600030101010101" pitchFamily="2" charset="-122"/>
              </a:rPr>
              <a:t>年至今与浙江建业化工股份有限公司</a:t>
            </a:r>
            <a:r>
              <a:rPr lang="zh-CN" altLang="en-US" sz="2000" b="1" dirty="0" smtClean="0">
                <a:solidFill>
                  <a:srgbClr val="000000"/>
                </a:solidFill>
                <a:ea typeface="宋体" panose="02010600030101010101" pitchFamily="2" charset="-122"/>
              </a:rPr>
              <a:t>、河南能源化工义马气化厂等企业</a:t>
            </a:r>
            <a:r>
              <a:rPr lang="zh-CN" altLang="zh-CN" sz="2000" b="1" dirty="0" smtClean="0">
                <a:solidFill>
                  <a:srgbClr val="000000"/>
                </a:solidFill>
                <a:ea typeface="宋体" panose="02010600030101010101" pitchFamily="2" charset="-122"/>
              </a:rPr>
              <a:t>合作开展技术服务。</a:t>
            </a:r>
            <a:endParaRPr lang="zh-CN" altLang="zh-CN" sz="2000" b="1" dirty="0" smtClean="0">
              <a:solidFill>
                <a:srgbClr val="000000"/>
              </a:solidFill>
              <a:ea typeface="宋体" panose="02010600030101010101" pitchFamily="2" charset="-122"/>
            </a:endParaRPr>
          </a:p>
        </p:txBody>
      </p:sp>
      <p:pic>
        <p:nvPicPr>
          <p:cNvPr id="26644" name="Picture 20" descr="C:\Users\THINK\Desktop\DSC0378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8665" y="2728259"/>
            <a:ext cx="5657851" cy="361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21" descr="C:\Users\THINK\Desktop\20150522_090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044" y="2728259"/>
            <a:ext cx="5543549" cy="35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3"/>
          <p:cNvSpPr>
            <a:spLocks noChangeArrowheads="1"/>
          </p:cNvSpPr>
          <p:nvPr/>
        </p:nvSpPr>
        <p:spPr bwMode="auto">
          <a:xfrm>
            <a:off x="433924" y="150817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50000"/>
              </a:spcBef>
              <a:spcAft>
                <a:spcPct val="0"/>
              </a:spcAft>
              <a:buFont typeface="Arial" panose="020B0604020202020204" pitchFamily="34" charset="0"/>
              <a:buNone/>
            </a:pPr>
            <a:r>
              <a:rPr lang="zh-CN" altLang="en-US" sz="3600" dirty="0" smtClean="0">
                <a:solidFill>
                  <a:srgbClr val="000000"/>
                </a:solidFill>
                <a:latin typeface="黑体" panose="02010609060101010101" pitchFamily="49" charset="-122"/>
                <a:ea typeface="宋体" panose="02010600030101010101" pitchFamily="2" charset="-122"/>
                <a:cs typeface="Times New Roman" panose="02020603050405020304" pitchFamily="18" charset="0"/>
              </a:rPr>
              <a:t>二、校企合作对学院工作的推动作用</a:t>
            </a:r>
            <a:endParaRPr lang="en-US" altLang="zh-CN" sz="3600" dirty="0" smtClean="0">
              <a:solidFill>
                <a:srgbClr val="000000"/>
              </a:solidFill>
              <a:ea typeface="宋体" panose="02010600030101010101" pitchFamily="2" charset="-122"/>
              <a:cs typeface="Times New Roman" panose="02020603050405020304" pitchFamily="18" charset="0"/>
            </a:endParaRPr>
          </a:p>
        </p:txBody>
      </p:sp>
      <p:sp>
        <p:nvSpPr>
          <p:cNvPr id="31" name="矩形 30"/>
          <p:cNvSpPr/>
          <p:nvPr/>
        </p:nvSpPr>
        <p:spPr>
          <a:xfrm>
            <a:off x="448733" y="2205039"/>
            <a:ext cx="4134465" cy="523220"/>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en-US" altLang="zh-CN" sz="2800" dirty="0" smtClean="0">
                <a:solidFill>
                  <a:srgbClr val="000000"/>
                </a:solidFill>
                <a:latin typeface="宋体" panose="02010600030101010101" pitchFamily="2" charset="-122"/>
                <a:ea typeface="宋体" panose="02010600030101010101" pitchFamily="2" charset="-122"/>
              </a:rPr>
              <a:t>3.</a:t>
            </a:r>
            <a:r>
              <a:rPr lang="zh-CN" altLang="en-US" sz="2800" dirty="0" smtClean="0">
                <a:solidFill>
                  <a:srgbClr val="000000"/>
                </a:solidFill>
                <a:latin typeface="宋体" panose="02010600030101010101" pitchFamily="2" charset="-122"/>
                <a:ea typeface="宋体" panose="02010600030101010101" pitchFamily="2" charset="-122"/>
              </a:rPr>
              <a:t>对学院社会服务的促进</a:t>
            </a:r>
            <a:endParaRPr lang="zh-CN" altLang="en-US" sz="2800" dirty="0">
              <a:solidFill>
                <a:srgbClr val="000000"/>
              </a:solidFill>
              <a:latin typeface="宋体" panose="02010600030101010101" pitchFamily="2" charset="-122"/>
              <a:ea typeface="宋体" panose="02010600030101010101" pitchFamily="2" charset="-122"/>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644"/>
                                        </p:tgtEl>
                                        <p:attrNameLst>
                                          <p:attrName>style.visibility</p:attrName>
                                        </p:attrNameLst>
                                      </p:cBhvr>
                                      <p:to>
                                        <p:strVal val="visible"/>
                                      </p:to>
                                    </p:set>
                                    <p:animEffect transition="in" filter="box(in)">
                                      <p:cBhvr>
                                        <p:cTn id="7" dur="500"/>
                                        <p:tgtEl>
                                          <p:spTgt spid="2664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6645"/>
                                        </p:tgtEl>
                                        <p:attrNameLst>
                                          <p:attrName>style.visibility</p:attrName>
                                        </p:attrNameLst>
                                      </p:cBhvr>
                                      <p:to>
                                        <p:strVal val="visible"/>
                                      </p:to>
                                    </p:set>
                                    <p:animEffect transition="in" filter="checkerboard(across)">
                                      <p:cBhvr>
                                        <p:cTn id="12" dur="500"/>
                                        <p:tgtEl>
                                          <p:spTgt spid="26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DSC02863"/>
          <p:cNvPicPr>
            <a:picLocks noChangeAspect="1" noChangeArrowheads="1"/>
          </p:cNvPicPr>
          <p:nvPr/>
        </p:nvPicPr>
        <p:blipFill>
          <a:blip r:embed="rId1" cstate="print">
            <a:extLst>
              <a:ext uri="{28A0092B-C50C-407E-A947-70E740481C1C}">
                <a14:useLocalDpi xmlns:a14="http://schemas.microsoft.com/office/drawing/2010/main" val="0"/>
              </a:ext>
            </a:extLst>
          </a:blip>
          <a:srcRect l="7259"/>
          <a:stretch>
            <a:fillRect/>
          </a:stretch>
        </p:blipFill>
        <p:spPr bwMode="auto">
          <a:xfrm>
            <a:off x="1" y="4357688"/>
            <a:ext cx="3651251"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descr="DSC087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2" y="2000250"/>
            <a:ext cx="367241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descr="DSC00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1" y="2000250"/>
            <a:ext cx="369146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descr="DSC02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1" y="2000250"/>
            <a:ext cx="368300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9" descr="C:\Users\THINK\Desktop\DSC066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6169" y="4357691"/>
            <a:ext cx="391583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70" descr="G:\资料\照片\化工技能大赛\07年徐州竞赛照片\获奖证书\DSC0307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1" y="4129088"/>
            <a:ext cx="485140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444502" y="1365417"/>
            <a:ext cx="4134465" cy="523220"/>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en-US" altLang="zh-CN" sz="2800" dirty="0" smtClean="0">
                <a:solidFill>
                  <a:srgbClr val="000000"/>
                </a:solidFill>
                <a:latin typeface="宋体" panose="02010600030101010101" pitchFamily="2" charset="-122"/>
                <a:ea typeface="宋体" panose="02010600030101010101" pitchFamily="2" charset="-122"/>
              </a:rPr>
              <a:t>4.</a:t>
            </a:r>
            <a:r>
              <a:rPr lang="zh-CN" altLang="en-US" sz="2800" dirty="0" smtClean="0">
                <a:solidFill>
                  <a:srgbClr val="000000"/>
                </a:solidFill>
                <a:latin typeface="宋体" panose="02010600030101010101" pitchFamily="2" charset="-122"/>
                <a:ea typeface="宋体" panose="02010600030101010101" pitchFamily="2" charset="-122"/>
              </a:rPr>
              <a:t>对学院学生培养的促进</a:t>
            </a:r>
            <a:endParaRPr lang="zh-CN" altLang="en-US" sz="2800" dirty="0">
              <a:solidFill>
                <a:srgbClr val="000000"/>
              </a:solidFill>
              <a:latin typeface="宋体" panose="02010600030101010101" pitchFamily="2" charset="-122"/>
              <a:ea typeface="宋体" panose="02010600030101010101" pitchFamily="2" charset="-122"/>
            </a:endParaRPr>
          </a:p>
        </p:txBody>
      </p:sp>
    </p:spTree>
  </p:cSld>
  <p:clrMapOvr>
    <a:masterClrMapping/>
  </p:clrMapOvr>
  <p:transition spd="slow">
    <p:spli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cstate="screen">
            <a:extLst>
              <a:ext uri="{BEBA8EAE-BF5A-486C-A8C5-ECC9F3942E4B}">
                <a14:imgProps xmlns:a14="http://schemas.microsoft.com/office/drawing/2010/main">
                  <a14:imgLayer r:embed="rId2">
                    <a14:imgEffect>
                      <a14:colorTemperature colorTemp="4700"/>
                    </a14:imgEffect>
                    <a14:imgEffect>
                      <a14:saturation sat="66000"/>
                    </a14:imgEffect>
                  </a14:imgLayer>
                </a14:imgProps>
              </a:ext>
            </a:extLst>
          </a:blip>
          <a:srcRect b="25187"/>
          <a:stretch>
            <a:fillRect/>
          </a:stretch>
        </p:blipFill>
        <p:spPr>
          <a:xfrm>
            <a:off x="-3206" y="2816"/>
            <a:ext cx="6099206" cy="6855184"/>
          </a:xfrm>
          <a:prstGeom prst="rect">
            <a:avLst/>
          </a:prstGeom>
        </p:spPr>
      </p:pic>
      <p:sp>
        <p:nvSpPr>
          <p:cNvPr id="2" name="矩形 1"/>
          <p:cNvSpPr/>
          <p:nvPr/>
        </p:nvSpPr>
        <p:spPr>
          <a:xfrm>
            <a:off x="-6412" y="0"/>
            <a:ext cx="6096000" cy="6858000"/>
          </a:xfrm>
          <a:prstGeom prst="rect">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557957" y="810884"/>
            <a:ext cx="1107996" cy="646331"/>
          </a:xfrm>
          <a:prstGeom prst="rect">
            <a:avLst/>
          </a:prstGeom>
          <a:noFill/>
        </p:spPr>
        <p:txBody>
          <a:bodyPr wrap="none" rtlCol="0">
            <a:spAutoFit/>
          </a:bodyPr>
          <a:lstStyle/>
          <a:p>
            <a:r>
              <a:rPr lang="zh-CN" altLang="en-US" sz="3600" dirty="0" smtClean="0">
                <a:latin typeface="方正正中黑简体" panose="02000000000000000000" pitchFamily="2" charset="-122"/>
                <a:ea typeface="方正正中黑简体" panose="02000000000000000000" pitchFamily="2" charset="-122"/>
              </a:rPr>
              <a:t>目录</a:t>
            </a:r>
            <a:endParaRPr lang="zh-CN" altLang="en-US" sz="3600" dirty="0">
              <a:latin typeface="方正正中黑简体" panose="02000000000000000000" pitchFamily="2" charset="-122"/>
              <a:ea typeface="方正正中黑简体" panose="02000000000000000000" pitchFamily="2" charset="-122"/>
            </a:endParaRPr>
          </a:p>
        </p:txBody>
      </p:sp>
      <p:sp>
        <p:nvSpPr>
          <p:cNvPr id="6" name="文本框 5"/>
          <p:cNvSpPr txBox="1"/>
          <p:nvPr/>
        </p:nvSpPr>
        <p:spPr>
          <a:xfrm>
            <a:off x="6922541" y="1733816"/>
            <a:ext cx="3892412" cy="584775"/>
          </a:xfrm>
          <a:prstGeom prst="rect">
            <a:avLst/>
          </a:prstGeom>
          <a:noFill/>
        </p:spPr>
        <p:txBody>
          <a:bodyPr wrap="none" rtlCol="0">
            <a:spAutoFit/>
          </a:bodyPr>
          <a:lstStyle/>
          <a:p>
            <a:r>
              <a:rPr lang="zh-CN" altLang="en-US" sz="3200" b="1" dirty="0" smtClean="0">
                <a:solidFill>
                  <a:schemeClr val="accent1">
                    <a:lumMod val="75000"/>
                  </a:schemeClr>
                </a:solidFill>
                <a:latin typeface="方正兰亭细黑_GBK" panose="02000000000000000000" charset="-122"/>
                <a:ea typeface="方正兰亭细黑_GBK" panose="02000000000000000000" charset="-122"/>
              </a:rPr>
              <a:t>一</a:t>
            </a:r>
            <a:r>
              <a:rPr lang="zh-CN" altLang="en-US" sz="3200" b="1" dirty="0">
                <a:solidFill>
                  <a:schemeClr val="accent1">
                    <a:lumMod val="75000"/>
                  </a:schemeClr>
                </a:solidFill>
                <a:latin typeface="方正兰亭细黑_GBK" panose="02000000000000000000" charset="-122"/>
                <a:ea typeface="方正兰亭细黑_GBK" panose="02000000000000000000" charset="-122"/>
              </a:rPr>
              <a:t>、</a:t>
            </a:r>
            <a:r>
              <a:rPr lang="zh-CN" altLang="en-US" sz="3200" b="1" dirty="0" smtClean="0">
                <a:solidFill>
                  <a:schemeClr val="accent1">
                    <a:lumMod val="75000"/>
                  </a:schemeClr>
                </a:solidFill>
                <a:latin typeface="方正兰亭细黑_GBK" panose="02000000000000000000" charset="-122"/>
                <a:ea typeface="方正兰亭细黑_GBK" panose="02000000000000000000" charset="-122"/>
              </a:rPr>
              <a:t>高交会基本情况</a:t>
            </a:r>
            <a:endParaRPr lang="zh-CN" altLang="en-US" sz="3200" b="1" dirty="0">
              <a:solidFill>
                <a:schemeClr val="accent1">
                  <a:lumMod val="75000"/>
                </a:schemeClr>
              </a:solidFill>
              <a:latin typeface="方正兰亭细黑_GBK" panose="02000000000000000000" charset="-122"/>
              <a:ea typeface="方正兰亭细黑_GBK" panose="02000000000000000000" charset="-122"/>
            </a:endParaRPr>
          </a:p>
        </p:txBody>
      </p:sp>
      <p:sp>
        <p:nvSpPr>
          <p:cNvPr id="10" name="文本框 9"/>
          <p:cNvSpPr txBox="1"/>
          <p:nvPr/>
        </p:nvSpPr>
        <p:spPr>
          <a:xfrm>
            <a:off x="6922543" y="2974044"/>
            <a:ext cx="3068469" cy="584775"/>
          </a:xfrm>
          <a:prstGeom prst="rect">
            <a:avLst/>
          </a:prstGeom>
          <a:noFill/>
        </p:spPr>
        <p:txBody>
          <a:bodyPr wrap="none" rtlCol="0">
            <a:spAutoFit/>
          </a:bodyPr>
          <a:lstStyle/>
          <a:p>
            <a:r>
              <a:rPr lang="zh-CN" altLang="en-US" sz="3200" b="1" dirty="0" smtClean="0">
                <a:solidFill>
                  <a:schemeClr val="accent1">
                    <a:lumMod val="75000"/>
                  </a:schemeClr>
                </a:solidFill>
                <a:latin typeface="方正兰亭细黑_GBK" panose="02000000000000000000" charset="-122"/>
                <a:ea typeface="方正兰亭细黑_GBK" panose="02000000000000000000" charset="-122"/>
              </a:rPr>
              <a:t>二</a:t>
            </a:r>
            <a:r>
              <a:rPr lang="zh-CN" altLang="en-US" sz="3200" b="1" dirty="0">
                <a:solidFill>
                  <a:schemeClr val="accent1">
                    <a:lumMod val="75000"/>
                  </a:schemeClr>
                </a:solidFill>
                <a:latin typeface="方正兰亭细黑_GBK" panose="02000000000000000000" charset="-122"/>
                <a:ea typeface="方正兰亭细黑_GBK" panose="02000000000000000000" charset="-122"/>
              </a:rPr>
              <a:t>、</a:t>
            </a:r>
            <a:r>
              <a:rPr lang="zh-CN" altLang="en-US" sz="3200" b="1" dirty="0" smtClean="0">
                <a:solidFill>
                  <a:schemeClr val="accent1">
                    <a:lumMod val="75000"/>
                  </a:schemeClr>
                </a:solidFill>
                <a:latin typeface="方正兰亭细黑_GBK" panose="02000000000000000000" charset="-122"/>
                <a:ea typeface="方正兰亭细黑_GBK" panose="02000000000000000000" charset="-122"/>
              </a:rPr>
              <a:t>作科研思路</a:t>
            </a:r>
            <a:endParaRPr lang="zh-CN" altLang="en-US" sz="3200" b="1" dirty="0">
              <a:solidFill>
                <a:schemeClr val="accent1">
                  <a:lumMod val="75000"/>
                </a:schemeClr>
              </a:solidFill>
              <a:latin typeface="方正兰亭细黑_GBK" panose="02000000000000000000" charset="-122"/>
              <a:ea typeface="方正兰亭细黑_GBK" panose="02000000000000000000" charset="-122"/>
            </a:endParaRPr>
          </a:p>
        </p:txBody>
      </p:sp>
      <p:sp>
        <p:nvSpPr>
          <p:cNvPr id="13" name="文本框 12"/>
          <p:cNvSpPr txBox="1"/>
          <p:nvPr/>
        </p:nvSpPr>
        <p:spPr>
          <a:xfrm>
            <a:off x="6922543" y="4285522"/>
            <a:ext cx="3480440" cy="584775"/>
          </a:xfrm>
          <a:prstGeom prst="rect">
            <a:avLst/>
          </a:prstGeom>
          <a:noFill/>
        </p:spPr>
        <p:txBody>
          <a:bodyPr wrap="none" rtlCol="0">
            <a:spAutoFit/>
          </a:bodyPr>
          <a:lstStyle/>
          <a:p>
            <a:r>
              <a:rPr lang="zh-CN" altLang="en-US" sz="3200" b="1" dirty="0" smtClean="0">
                <a:solidFill>
                  <a:schemeClr val="accent1">
                    <a:lumMod val="75000"/>
                  </a:schemeClr>
                </a:solidFill>
                <a:latin typeface="方正兰亭细黑_GBK" panose="02000000000000000000" charset="-122"/>
                <a:ea typeface="方正兰亭细黑_GBK" panose="02000000000000000000" charset="-122"/>
              </a:rPr>
              <a:t>三、科研思路实践</a:t>
            </a:r>
            <a:endParaRPr lang="zh-CN" altLang="en-US" sz="3200" b="1" dirty="0">
              <a:solidFill>
                <a:schemeClr val="accent1">
                  <a:lumMod val="75000"/>
                </a:schemeClr>
              </a:solidFill>
              <a:latin typeface="方正兰亭细黑_GBK" panose="02000000000000000000" charset="-122"/>
              <a:ea typeface="方正兰亭细黑_GBK" panose="02000000000000000000" charset="-122"/>
            </a:endParaRPr>
          </a:p>
        </p:txBody>
      </p:sp>
      <p:cxnSp>
        <p:nvCxnSpPr>
          <p:cNvPr id="20" name="直接连接符 19"/>
          <p:cNvCxnSpPr/>
          <p:nvPr/>
        </p:nvCxnSpPr>
        <p:spPr>
          <a:xfrm>
            <a:off x="6698195" y="2340619"/>
            <a:ext cx="32051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698195" y="3584443"/>
            <a:ext cx="32051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698195" y="4917595"/>
            <a:ext cx="32051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文本框 12"/>
          <p:cNvSpPr txBox="1"/>
          <p:nvPr/>
        </p:nvSpPr>
        <p:spPr>
          <a:xfrm>
            <a:off x="6932443" y="5566047"/>
            <a:ext cx="4716356" cy="584775"/>
          </a:xfrm>
          <a:prstGeom prst="rect">
            <a:avLst/>
          </a:prstGeom>
          <a:noFill/>
        </p:spPr>
        <p:txBody>
          <a:bodyPr wrap="none" rtlCol="0">
            <a:spAutoFit/>
          </a:bodyPr>
          <a:lstStyle/>
          <a:p>
            <a:r>
              <a:rPr lang="zh-CN" altLang="en-US" sz="3200" b="1" dirty="0" smtClean="0">
                <a:solidFill>
                  <a:schemeClr val="accent1">
                    <a:lumMod val="75000"/>
                  </a:schemeClr>
                </a:solidFill>
                <a:latin typeface="方正兰亭细黑_GBK" panose="02000000000000000000" charset="-122"/>
                <a:ea typeface="方正兰亭细黑_GBK" panose="02000000000000000000" charset="-122"/>
              </a:rPr>
              <a:t>四、科研申报及材料准备</a:t>
            </a:r>
            <a:endParaRPr lang="zh-CN" altLang="en-US" sz="3200" b="1" dirty="0">
              <a:solidFill>
                <a:schemeClr val="accent1">
                  <a:lumMod val="75000"/>
                </a:schemeClr>
              </a:solidFill>
              <a:latin typeface="方正兰亭细黑_GBK" panose="02000000000000000000" charset="-122"/>
              <a:ea typeface="方正兰亭细黑_GBK" panose="02000000000000000000" charset="-122"/>
            </a:endParaRPr>
          </a:p>
        </p:txBody>
      </p:sp>
      <p:cxnSp>
        <p:nvCxnSpPr>
          <p:cNvPr id="19" name="直接连接符 18"/>
          <p:cNvCxnSpPr/>
          <p:nvPr/>
        </p:nvCxnSpPr>
        <p:spPr>
          <a:xfrm>
            <a:off x="6708095" y="6198120"/>
            <a:ext cx="32051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1+#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1"/>
          <p:cNvSpPr txBox="1">
            <a:spLocks noChangeArrowheads="1"/>
          </p:cNvSpPr>
          <p:nvPr/>
        </p:nvSpPr>
        <p:spPr bwMode="auto">
          <a:xfrm>
            <a:off x="648694" y="2195442"/>
            <a:ext cx="1123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CC"/>
                </a:solidFill>
                <a:latin typeface="Arial" panose="020B0604020202020204" pitchFamily="34" charset="0"/>
                <a:ea typeface="黑体" panose="02010609060101010101" pitchFamily="49" charset="-122"/>
              </a:defRPr>
            </a:lvl1pPr>
            <a:lvl2pPr>
              <a:defRPr sz="2600" b="1">
                <a:solidFill>
                  <a:srgbClr val="0000CC"/>
                </a:solidFill>
                <a:latin typeface="Arial" panose="020B0604020202020204" pitchFamily="34" charset="0"/>
                <a:ea typeface="宋体" panose="02010600030101010101" pitchFamily="2" charset="-122"/>
              </a:defRPr>
            </a:lvl2pPr>
            <a:lvl3pPr>
              <a:defRPr sz="2400" b="1">
                <a:solidFill>
                  <a:srgbClr val="0000CC"/>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a:defRPr sz="2000">
                <a:solidFill>
                  <a:schemeClr val="tx1"/>
                </a:solidFill>
                <a:latin typeface="Arial" panose="020B0604020202020204" pitchFamily="34" charset="0"/>
                <a:ea typeface="宋体" panose="02010600030101010101" pitchFamily="2" charset="-122"/>
              </a:defRPr>
            </a:lvl6pPr>
            <a:lvl7pPr>
              <a:defRPr sz="2000">
                <a:solidFill>
                  <a:schemeClr val="tx1"/>
                </a:solidFill>
                <a:latin typeface="Arial" panose="020B0604020202020204" pitchFamily="34" charset="0"/>
                <a:ea typeface="宋体" panose="02010600030101010101" pitchFamily="2" charset="-122"/>
              </a:defRPr>
            </a:lvl7pPr>
            <a:lvl8pPr>
              <a:defRPr sz="2000">
                <a:solidFill>
                  <a:schemeClr val="tx1"/>
                </a:solidFill>
                <a:latin typeface="Arial" panose="020B0604020202020204" pitchFamily="34" charset="0"/>
                <a:ea typeface="宋体" panose="02010600030101010101" pitchFamily="2" charset="-122"/>
              </a:defRPr>
            </a:lvl8pPr>
            <a:lvl9pP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50000"/>
              </a:spcBef>
              <a:spcAft>
                <a:spcPct val="0"/>
              </a:spcAft>
              <a:buFont typeface="Arial" panose="020B0604020202020204" pitchFamily="34" charset="0"/>
              <a:buNone/>
            </a:pPr>
            <a:r>
              <a:rPr lang="zh-CN" altLang="en-US" sz="2000" b="1" dirty="0" smtClean="0">
                <a:solidFill>
                  <a:srgbClr val="0000FF"/>
                </a:solidFill>
                <a:ea typeface="宋体" panose="02010600030101010101" pitchFamily="2" charset="-122"/>
              </a:rPr>
              <a:t>中储粮（河南省）骨干技术人员培训</a:t>
            </a:r>
            <a:endParaRPr lang="zh-CN" altLang="en-US" sz="2000" b="1" dirty="0" smtClean="0">
              <a:solidFill>
                <a:srgbClr val="0000FF"/>
              </a:solidFill>
              <a:ea typeface="宋体" panose="02010600030101010101" pitchFamily="2" charset="-122"/>
            </a:endParaRPr>
          </a:p>
        </p:txBody>
      </p:sp>
      <p:pic>
        <p:nvPicPr>
          <p:cNvPr id="2050" name="Picture 2" descr="C:\Users\THINK\Desktop\照片 019.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1" y="2782016"/>
            <a:ext cx="5313715" cy="353893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HINK\Desktop\照片 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639" y="2782016"/>
            <a:ext cx="5313716" cy="353893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81002" y="1357313"/>
            <a:ext cx="4134465" cy="523220"/>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en-US" altLang="zh-CN" sz="2800" dirty="0" smtClean="0">
                <a:solidFill>
                  <a:srgbClr val="000000"/>
                </a:solidFill>
                <a:latin typeface="宋体" panose="02010600030101010101" pitchFamily="2" charset="-122"/>
                <a:ea typeface="宋体" panose="02010600030101010101" pitchFamily="2" charset="-122"/>
              </a:rPr>
              <a:t>5.</a:t>
            </a:r>
            <a:r>
              <a:rPr lang="zh-CN" altLang="en-US" sz="2800" dirty="0" smtClean="0">
                <a:solidFill>
                  <a:srgbClr val="000000"/>
                </a:solidFill>
                <a:latin typeface="宋体" panose="02010600030101010101" pitchFamily="2" charset="-122"/>
                <a:ea typeface="宋体" panose="02010600030101010101" pitchFamily="2" charset="-122"/>
              </a:rPr>
              <a:t>对学院社会服务的促进</a:t>
            </a:r>
            <a:endParaRPr lang="zh-CN" altLang="en-US" sz="2800" dirty="0">
              <a:solidFill>
                <a:srgbClr val="000000"/>
              </a:solidFill>
              <a:latin typeface="宋体" panose="02010600030101010101" pitchFamily="2" charset="-122"/>
              <a:ea typeface="宋体" panose="02010600030101010101" pitchFamily="2" charset="-122"/>
            </a:endParaRPr>
          </a:p>
        </p:txBody>
      </p:sp>
    </p:spTree>
  </p:cSld>
  <p:clrMapOvr>
    <a:masterClrMapping/>
  </p:clrMapOvr>
  <p:transition spd="slow">
    <p:split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1"/>
          <p:cNvSpPr txBox="1">
            <a:spLocks noChangeArrowheads="1"/>
          </p:cNvSpPr>
          <p:nvPr/>
        </p:nvSpPr>
        <p:spPr bwMode="auto">
          <a:xfrm>
            <a:off x="143020" y="1927442"/>
            <a:ext cx="11239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CC"/>
                </a:solidFill>
                <a:latin typeface="Arial" panose="020B0604020202020204" pitchFamily="34" charset="0"/>
                <a:ea typeface="黑体" panose="02010609060101010101" pitchFamily="49" charset="-122"/>
              </a:defRPr>
            </a:lvl1pPr>
            <a:lvl2pPr>
              <a:defRPr sz="2600" b="1">
                <a:solidFill>
                  <a:srgbClr val="0000CC"/>
                </a:solidFill>
                <a:latin typeface="Arial" panose="020B0604020202020204" pitchFamily="34" charset="0"/>
                <a:ea typeface="宋体" panose="02010600030101010101" pitchFamily="2" charset="-122"/>
              </a:defRPr>
            </a:lvl2pPr>
            <a:lvl3pPr>
              <a:defRPr sz="2400" b="1">
                <a:solidFill>
                  <a:srgbClr val="0000CC"/>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a:defRPr sz="2000">
                <a:solidFill>
                  <a:schemeClr val="tx1"/>
                </a:solidFill>
                <a:latin typeface="Arial" panose="020B0604020202020204" pitchFamily="34" charset="0"/>
                <a:ea typeface="宋体" panose="02010600030101010101" pitchFamily="2" charset="-122"/>
              </a:defRPr>
            </a:lvl6pPr>
            <a:lvl7pPr>
              <a:defRPr sz="2000">
                <a:solidFill>
                  <a:schemeClr val="tx1"/>
                </a:solidFill>
                <a:latin typeface="Arial" panose="020B0604020202020204" pitchFamily="34" charset="0"/>
                <a:ea typeface="宋体" panose="02010600030101010101" pitchFamily="2" charset="-122"/>
              </a:defRPr>
            </a:lvl7pPr>
            <a:lvl8pPr>
              <a:defRPr sz="2000">
                <a:solidFill>
                  <a:schemeClr val="tx1"/>
                </a:solidFill>
                <a:latin typeface="Arial" panose="020B0604020202020204" pitchFamily="34" charset="0"/>
                <a:ea typeface="宋体" panose="02010600030101010101" pitchFamily="2" charset="-122"/>
              </a:defRPr>
            </a:lvl8pPr>
            <a:lvl9pP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50000"/>
              </a:spcBef>
              <a:spcAft>
                <a:spcPct val="0"/>
              </a:spcAft>
              <a:buFont typeface="Arial" panose="020B0604020202020204" pitchFamily="34" charset="0"/>
              <a:buNone/>
            </a:pPr>
            <a:r>
              <a:rPr lang="zh-CN" altLang="en-US" sz="2000" b="1" dirty="0" smtClean="0">
                <a:solidFill>
                  <a:srgbClr val="0000FF"/>
                </a:solidFill>
                <a:ea typeface="宋体" panose="02010600030101010101" pitchFamily="2" charset="-122"/>
              </a:rPr>
              <a:t>邯郸学院进行校企融合促专业发展的讲座</a:t>
            </a:r>
            <a:endParaRPr lang="zh-CN" altLang="en-US" sz="2000" b="1" dirty="0" smtClean="0">
              <a:solidFill>
                <a:srgbClr val="0000FF"/>
              </a:solidFill>
              <a:ea typeface="宋体" panose="02010600030101010101" pitchFamily="2" charset="-122"/>
            </a:endParaRPr>
          </a:p>
        </p:txBody>
      </p:sp>
      <p:pic>
        <p:nvPicPr>
          <p:cNvPr id="3074" name="Picture 2" descr="H:\化工学院工作\05.科研服务\社会服务\邯郸学院\邯郸学院校企合作报告照片\莱帕克\DSC_559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020" y="2467614"/>
            <a:ext cx="5857732" cy="389501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化工学院工作\05.科研服务\社会服务\邯郸学院\邯郸学院校企合作报告照片\莱帕克\DSC_56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1251" y="2467614"/>
            <a:ext cx="5760749" cy="383052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81002" y="1357313"/>
            <a:ext cx="4134465" cy="523220"/>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en-US" altLang="zh-CN" sz="2800" dirty="0" smtClean="0">
                <a:solidFill>
                  <a:srgbClr val="000000"/>
                </a:solidFill>
                <a:latin typeface="宋体" panose="02010600030101010101" pitchFamily="2" charset="-122"/>
                <a:ea typeface="宋体" panose="02010600030101010101" pitchFamily="2" charset="-122"/>
              </a:rPr>
              <a:t>5.</a:t>
            </a:r>
            <a:r>
              <a:rPr lang="zh-CN" altLang="en-US" sz="2800" dirty="0" smtClean="0">
                <a:solidFill>
                  <a:srgbClr val="000000"/>
                </a:solidFill>
                <a:latin typeface="宋体" panose="02010600030101010101" pitchFamily="2" charset="-122"/>
                <a:ea typeface="宋体" panose="02010600030101010101" pitchFamily="2" charset="-122"/>
              </a:rPr>
              <a:t>对学院社会服务的促进</a:t>
            </a:r>
            <a:endParaRPr lang="zh-CN" altLang="en-US" sz="2800" dirty="0">
              <a:solidFill>
                <a:srgbClr val="000000"/>
              </a:solidFill>
              <a:latin typeface="宋体" panose="02010600030101010101" pitchFamily="2" charset="-122"/>
              <a:ea typeface="宋体" panose="02010600030101010101" pitchFamily="2" charset="-122"/>
            </a:endParaRPr>
          </a:p>
        </p:txBody>
      </p:sp>
    </p:spTree>
  </p:cSld>
  <p:clrMapOvr>
    <a:masterClrMapping/>
  </p:clrMapOvr>
  <p:transition spd="slow">
    <p:split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1"/>
          <p:cNvSpPr txBox="1">
            <a:spLocks noChangeArrowheads="1"/>
          </p:cNvSpPr>
          <p:nvPr/>
        </p:nvSpPr>
        <p:spPr bwMode="auto">
          <a:xfrm>
            <a:off x="381002" y="1998580"/>
            <a:ext cx="1123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CC"/>
                </a:solidFill>
                <a:latin typeface="Arial" panose="020B0604020202020204" pitchFamily="34" charset="0"/>
                <a:ea typeface="黑体" panose="02010609060101010101" pitchFamily="49" charset="-122"/>
              </a:defRPr>
            </a:lvl1pPr>
            <a:lvl2pPr>
              <a:defRPr sz="2600" b="1">
                <a:solidFill>
                  <a:srgbClr val="0000CC"/>
                </a:solidFill>
                <a:latin typeface="Arial" panose="020B0604020202020204" pitchFamily="34" charset="0"/>
                <a:ea typeface="宋体" panose="02010600030101010101" pitchFamily="2" charset="-122"/>
              </a:defRPr>
            </a:lvl2pPr>
            <a:lvl3pPr>
              <a:defRPr sz="2400" b="1">
                <a:solidFill>
                  <a:srgbClr val="0000CC"/>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a:defRPr sz="2000">
                <a:solidFill>
                  <a:schemeClr val="tx1"/>
                </a:solidFill>
                <a:latin typeface="Arial" panose="020B0604020202020204" pitchFamily="34" charset="0"/>
                <a:ea typeface="宋体" panose="02010600030101010101" pitchFamily="2" charset="-122"/>
              </a:defRPr>
            </a:lvl6pPr>
            <a:lvl7pPr>
              <a:defRPr sz="2000">
                <a:solidFill>
                  <a:schemeClr val="tx1"/>
                </a:solidFill>
                <a:latin typeface="Arial" panose="020B0604020202020204" pitchFamily="34" charset="0"/>
                <a:ea typeface="宋体" panose="02010600030101010101" pitchFamily="2" charset="-122"/>
              </a:defRPr>
            </a:lvl7pPr>
            <a:lvl8pPr>
              <a:defRPr sz="2000">
                <a:solidFill>
                  <a:schemeClr val="tx1"/>
                </a:solidFill>
                <a:latin typeface="Arial" panose="020B0604020202020204" pitchFamily="34" charset="0"/>
                <a:ea typeface="宋体" panose="02010600030101010101" pitchFamily="2" charset="-122"/>
              </a:defRPr>
            </a:lvl8pPr>
            <a:lvl9pP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50000"/>
              </a:spcBef>
              <a:spcAft>
                <a:spcPct val="0"/>
              </a:spcAft>
              <a:buFont typeface="Arial" panose="020B0604020202020204" pitchFamily="34" charset="0"/>
              <a:buNone/>
            </a:pPr>
            <a:r>
              <a:rPr lang="zh-CN" altLang="en-US" sz="2000" b="1" dirty="0" smtClean="0">
                <a:solidFill>
                  <a:srgbClr val="0000FF"/>
                </a:solidFill>
                <a:ea typeface="宋体" panose="02010600030101010101" pitchFamily="2" charset="-122"/>
              </a:rPr>
              <a:t>在全国化工教学认证要求下化工实验教学创新发展新思路研讨会发言</a:t>
            </a:r>
            <a:endParaRPr lang="zh-CN" altLang="en-US" sz="2000" b="1" dirty="0" smtClean="0">
              <a:solidFill>
                <a:srgbClr val="0000FF"/>
              </a:solidFill>
              <a:ea typeface="宋体" panose="02010600030101010101" pitchFamily="2" charset="-122"/>
            </a:endParaRPr>
          </a:p>
        </p:txBody>
      </p:sp>
      <p:sp>
        <p:nvSpPr>
          <p:cNvPr id="5" name="矩形 4"/>
          <p:cNvSpPr/>
          <p:nvPr/>
        </p:nvSpPr>
        <p:spPr>
          <a:xfrm>
            <a:off x="381002" y="1357313"/>
            <a:ext cx="4134465" cy="523220"/>
          </a:xfrm>
          <a:prstGeom prst="rect">
            <a:avLst/>
          </a:prstGeom>
        </p:spPr>
        <p:txBody>
          <a:bodyPr wrap="none">
            <a:spAutoFit/>
          </a:bodyPr>
          <a:lstStyle/>
          <a:p>
            <a:pPr fontAlgn="base">
              <a:spcBef>
                <a:spcPct val="50000"/>
              </a:spcBef>
              <a:spcAft>
                <a:spcPct val="0"/>
              </a:spcAft>
              <a:buFont typeface="Arial" panose="020B0604020202020204" pitchFamily="34" charset="0"/>
              <a:buNone/>
              <a:defRPr/>
            </a:pPr>
            <a:r>
              <a:rPr lang="en-US" altLang="zh-CN" sz="2800" dirty="0" smtClean="0">
                <a:solidFill>
                  <a:srgbClr val="000000"/>
                </a:solidFill>
                <a:latin typeface="宋体" panose="02010600030101010101" pitchFamily="2" charset="-122"/>
                <a:ea typeface="宋体" panose="02010600030101010101" pitchFamily="2" charset="-122"/>
              </a:rPr>
              <a:t>5.</a:t>
            </a:r>
            <a:r>
              <a:rPr lang="zh-CN" altLang="en-US" sz="2800" dirty="0" smtClean="0">
                <a:solidFill>
                  <a:srgbClr val="000000"/>
                </a:solidFill>
                <a:latin typeface="宋体" panose="02010600030101010101" pitchFamily="2" charset="-122"/>
                <a:ea typeface="宋体" panose="02010600030101010101" pitchFamily="2" charset="-122"/>
              </a:rPr>
              <a:t>对学院社会服务的促进</a:t>
            </a:r>
            <a:endParaRPr lang="zh-CN" altLang="en-US" sz="2800" dirty="0">
              <a:solidFill>
                <a:srgbClr val="000000"/>
              </a:solidFill>
              <a:latin typeface="宋体" panose="02010600030101010101" pitchFamily="2" charset="-122"/>
              <a:ea typeface="宋体" panose="02010600030101010101" pitchFamily="2" charset="-122"/>
            </a:endParaRPr>
          </a:p>
        </p:txBody>
      </p:sp>
      <p:sp>
        <p:nvSpPr>
          <p:cNvPr id="2" name="矩形 1"/>
          <p:cNvSpPr/>
          <p:nvPr/>
        </p:nvSpPr>
        <p:spPr>
          <a:xfrm>
            <a:off x="938639" y="2428893"/>
            <a:ext cx="10343408" cy="1754326"/>
          </a:xfrm>
          <a:prstGeom prst="rect">
            <a:avLst/>
          </a:prstGeom>
        </p:spPr>
        <p:txBody>
          <a:bodyPr wrap="square">
            <a:spAutoFit/>
          </a:bodyPr>
          <a:lstStyle/>
          <a:p>
            <a:r>
              <a:rPr lang="zh-CN" altLang="en-US" dirty="0" smtClean="0"/>
              <a:t>        来自</a:t>
            </a:r>
            <a:r>
              <a:rPr lang="zh-CN" altLang="en-US" dirty="0"/>
              <a:t>全国</a:t>
            </a:r>
            <a:r>
              <a:rPr lang="en-US" altLang="zh-CN" dirty="0"/>
              <a:t>27</a:t>
            </a:r>
            <a:r>
              <a:rPr lang="zh-CN" altLang="en-US" dirty="0"/>
              <a:t>所高校化工领域的同行们进行了思想碰撞、交流，主题涉及时代行业高级应用型人才培养的思考与实践、校企在产学研结合方面的有益探索、行业研究开发成果、新技术新方法的应用实践分享等多个方面</a:t>
            </a:r>
            <a:r>
              <a:rPr lang="zh-CN" altLang="en-US" dirty="0" smtClean="0"/>
              <a:t>。</a:t>
            </a:r>
            <a:endParaRPr lang="en-US" altLang="zh-CN" dirty="0" smtClean="0"/>
          </a:p>
          <a:p>
            <a:r>
              <a:rPr lang="zh-CN" altLang="en-US" dirty="0" smtClean="0"/>
              <a:t>       清华大学</a:t>
            </a:r>
            <a:r>
              <a:rPr lang="zh-CN" altLang="en-US" dirty="0"/>
              <a:t>化工系丁立教授、浙江工业大学化学工程学院艾宁教授、河南应用技术职业学院赵扬教授分别为大家做了题为</a:t>
            </a:r>
            <a:r>
              <a:rPr lang="en-US" altLang="zh-CN" dirty="0"/>
              <a:t>《</a:t>
            </a:r>
            <a:r>
              <a:rPr lang="zh-CN" altLang="en-US" dirty="0"/>
              <a:t>化工教育工程认证对化工实验设备的要求</a:t>
            </a:r>
            <a:r>
              <a:rPr lang="en-US" altLang="zh-CN" dirty="0"/>
              <a:t>》 </a:t>
            </a:r>
            <a:r>
              <a:rPr lang="zh-CN" altLang="en-US" dirty="0"/>
              <a:t>、</a:t>
            </a:r>
            <a:r>
              <a:rPr lang="en-US" altLang="zh-CN" dirty="0"/>
              <a:t>《</a:t>
            </a:r>
            <a:r>
              <a:rPr lang="zh-CN" altLang="en-US" dirty="0"/>
              <a:t>专业认证背景下化工实验教学改革的若干思考</a:t>
            </a:r>
            <a:r>
              <a:rPr lang="en-US" altLang="zh-CN" dirty="0"/>
              <a:t>》</a:t>
            </a:r>
            <a:r>
              <a:rPr lang="zh-CN" altLang="en-US" dirty="0"/>
              <a:t>、</a:t>
            </a:r>
            <a:r>
              <a:rPr lang="en-US" altLang="zh-CN" dirty="0"/>
              <a:t>《</a:t>
            </a:r>
            <a:r>
              <a:rPr lang="zh-CN" altLang="en-US" dirty="0"/>
              <a:t>校企产学研合作新思路</a:t>
            </a:r>
            <a:r>
              <a:rPr lang="en-US" altLang="zh-CN" dirty="0"/>
              <a:t>》</a:t>
            </a:r>
            <a:r>
              <a:rPr lang="zh-CN" altLang="en-US" dirty="0"/>
              <a:t>的精彩报告；</a:t>
            </a:r>
            <a:endParaRPr lang="zh-CN" altLang="en-US" dirty="0"/>
          </a:p>
        </p:txBody>
      </p:sp>
      <p:pic>
        <p:nvPicPr>
          <p:cNvPr id="7170" name="Picture 2" descr="C:\Users\THINK\Desktop\495sywt86w.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495293"/>
            <a:ext cx="3629081" cy="241333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0233" y="4444662"/>
            <a:ext cx="3669869" cy="24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81" y="4444662"/>
            <a:ext cx="49625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6096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008239" y="2389239"/>
            <a:ext cx="2079522" cy="2079522"/>
            <a:chOff x="2008239" y="2389239"/>
            <a:chExt cx="2079522" cy="2079522"/>
          </a:xfrm>
        </p:grpSpPr>
        <p:grpSp>
          <p:nvGrpSpPr>
            <p:cNvPr id="42" name="组合 41"/>
            <p:cNvGrpSpPr/>
            <p:nvPr/>
          </p:nvGrpSpPr>
          <p:grpSpPr>
            <a:xfrm>
              <a:off x="2008239" y="2389239"/>
              <a:ext cx="2079522" cy="2079522"/>
              <a:chOff x="7772400" y="3775587"/>
              <a:chExt cx="2079522" cy="2079522"/>
            </a:xfrm>
            <a:solidFill>
              <a:schemeClr val="bg1"/>
            </a:solidFill>
          </p:grpSpPr>
          <p:sp>
            <p:nvSpPr>
              <p:cNvPr id="37" name="空心弧 36"/>
              <p:cNvSpPr/>
              <p:nvPr/>
            </p:nvSpPr>
            <p:spPr>
              <a:xfrm>
                <a:off x="7875639" y="3878826"/>
                <a:ext cx="1873045" cy="1873045"/>
              </a:xfrm>
              <a:prstGeom prst="blockArc">
                <a:avLst>
                  <a:gd name="adj1" fmla="val 2593583"/>
                  <a:gd name="adj2" fmla="val 838475"/>
                  <a:gd name="adj3" fmla="val 4553"/>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空心弧 39"/>
              <p:cNvSpPr/>
              <p:nvPr/>
            </p:nvSpPr>
            <p:spPr>
              <a:xfrm flipH="1">
                <a:off x="7812957" y="3816144"/>
                <a:ext cx="1998408" cy="1998408"/>
              </a:xfrm>
              <a:prstGeom prst="blockArc">
                <a:avLst>
                  <a:gd name="adj1" fmla="val 14449133"/>
                  <a:gd name="adj2" fmla="val 13621727"/>
                  <a:gd name="adj3" fmla="val 969"/>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空心弧 40"/>
              <p:cNvSpPr/>
              <p:nvPr/>
            </p:nvSpPr>
            <p:spPr>
              <a:xfrm flipV="1">
                <a:off x="7772400" y="3775587"/>
                <a:ext cx="2079522" cy="2079522"/>
              </a:xfrm>
              <a:prstGeom prst="blockArc">
                <a:avLst>
                  <a:gd name="adj1" fmla="val 2201999"/>
                  <a:gd name="adj2" fmla="val 1076694"/>
                  <a:gd name="adj3" fmla="val 433"/>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3" name="文本框 42"/>
            <p:cNvSpPr txBox="1"/>
            <p:nvPr/>
          </p:nvSpPr>
          <p:spPr>
            <a:xfrm>
              <a:off x="2415173" y="2705725"/>
              <a:ext cx="1313180" cy="1446550"/>
            </a:xfrm>
            <a:prstGeom prst="rect">
              <a:avLst/>
            </a:prstGeom>
            <a:noFill/>
          </p:spPr>
          <p:txBody>
            <a:bodyPr wrap="none" rtlCol="0">
              <a:spAutoFit/>
            </a:bodyPr>
            <a:lstStyle/>
            <a:p>
              <a:r>
                <a:rPr lang="en-US" altLang="zh-CN" sz="8800" b="1" dirty="0" smtClean="0">
                  <a:solidFill>
                    <a:schemeClr val="bg1"/>
                  </a:solidFill>
                  <a:latin typeface="Times New Roman" panose="02020603050405020304" pitchFamily="18" charset="0"/>
                  <a:cs typeface="Times New Roman" panose="02020603050405020304" pitchFamily="18" charset="0"/>
                </a:rPr>
                <a:t>04</a:t>
              </a:r>
              <a:endParaRPr lang="zh-CN" altLang="en-US" sz="8800" b="1" dirty="0">
                <a:solidFill>
                  <a:schemeClr val="bg1"/>
                </a:solidFill>
                <a:latin typeface="Times New Roman" panose="02020603050405020304" pitchFamily="18" charset="0"/>
                <a:cs typeface="Times New Roman" panose="02020603050405020304" pitchFamily="18" charset="0"/>
              </a:endParaRPr>
            </a:p>
          </p:txBody>
        </p:sp>
      </p:grpSp>
      <p:grpSp>
        <p:nvGrpSpPr>
          <p:cNvPr id="49" name="组合 48"/>
          <p:cNvGrpSpPr/>
          <p:nvPr/>
        </p:nvGrpSpPr>
        <p:grpSpPr>
          <a:xfrm>
            <a:off x="6618518" y="1126210"/>
            <a:ext cx="4822371" cy="103239"/>
            <a:chOff x="6618518" y="1126210"/>
            <a:chExt cx="4822371" cy="103239"/>
          </a:xfrm>
        </p:grpSpPr>
        <p:sp>
          <p:nvSpPr>
            <p:cNvPr id="44" name="矩形 43"/>
            <p:cNvSpPr/>
            <p:nvPr/>
          </p:nvSpPr>
          <p:spPr>
            <a:xfrm>
              <a:off x="6618518" y="1126210"/>
              <a:ext cx="1983307" cy="10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p:cNvCxnSpPr/>
            <p:nvPr/>
          </p:nvCxnSpPr>
          <p:spPr>
            <a:xfrm flipV="1">
              <a:off x="8601825" y="1204048"/>
              <a:ext cx="2839064"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0" name="文本框 49"/>
          <p:cNvSpPr txBox="1"/>
          <p:nvPr/>
        </p:nvSpPr>
        <p:spPr>
          <a:xfrm>
            <a:off x="6621796" y="549275"/>
            <a:ext cx="3416320" cy="523220"/>
          </a:xfrm>
          <a:prstGeom prst="rect">
            <a:avLst/>
          </a:prstGeom>
          <a:noFill/>
        </p:spPr>
        <p:txBody>
          <a:bodyPr wrap="none" rtlCol="0">
            <a:spAutoFit/>
          </a:bodyPr>
          <a:lstStyle/>
          <a:p>
            <a:r>
              <a:rPr lang="zh-CN" altLang="en-US" sz="2800" b="1" dirty="0" smtClean="0">
                <a:latin typeface="华文细黑" panose="02010600040101010101" pitchFamily="2" charset="-122"/>
                <a:ea typeface="华文细黑" panose="02010600040101010101" pitchFamily="2" charset="-122"/>
              </a:rPr>
              <a:t>科研项目及申报过程</a:t>
            </a:r>
            <a:endParaRPr lang="zh-CN" altLang="en-US" sz="2800" b="1" dirty="0">
              <a:latin typeface="华文细黑" panose="02010600040101010101" pitchFamily="2" charset="-122"/>
              <a:ea typeface="华文细黑" panose="02010600040101010101" pitchFamily="2" charset="-122"/>
            </a:endParaRPr>
          </a:p>
        </p:txBody>
      </p:sp>
      <p:pic>
        <p:nvPicPr>
          <p:cNvPr id="33" name="图片 32"/>
          <p:cNvPicPr>
            <a:picLocks noChangeAspect="1"/>
          </p:cNvPicPr>
          <p:nvPr/>
        </p:nvPicPr>
        <p:blipFill>
          <a:blip r:embed="rId1" cstate="screen"/>
          <a:srcRect/>
          <a:stretch>
            <a:fillRect/>
          </a:stretch>
        </p:blipFill>
        <p:spPr>
          <a:xfrm>
            <a:off x="6618518" y="1767340"/>
            <a:ext cx="1604272" cy="1860956"/>
          </a:xfrm>
          <a:custGeom>
            <a:avLst/>
            <a:gdLst>
              <a:gd name="connsiteX0" fmla="*/ 1048915 w 2097830"/>
              <a:gd name="connsiteY0" fmla="*/ 0 h 2433484"/>
              <a:gd name="connsiteX1" fmla="*/ 2097830 w 2097830"/>
              <a:gd name="connsiteY1" fmla="*/ 524458 h 2433484"/>
              <a:gd name="connsiteX2" fmla="*/ 2097830 w 2097830"/>
              <a:gd name="connsiteY2" fmla="*/ 1909026 h 2433484"/>
              <a:gd name="connsiteX3" fmla="*/ 1048915 w 2097830"/>
              <a:gd name="connsiteY3" fmla="*/ 2433484 h 2433484"/>
              <a:gd name="connsiteX4" fmla="*/ 0 w 2097830"/>
              <a:gd name="connsiteY4" fmla="*/ 1909026 h 2433484"/>
              <a:gd name="connsiteX5" fmla="*/ 0 w 2097830"/>
              <a:gd name="connsiteY5" fmla="*/ 524458 h 243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830" h="2433484">
                <a:moveTo>
                  <a:pt x="1048915" y="0"/>
                </a:moveTo>
                <a:lnTo>
                  <a:pt x="2097830" y="524458"/>
                </a:lnTo>
                <a:lnTo>
                  <a:pt x="2097830" y="1909026"/>
                </a:lnTo>
                <a:lnTo>
                  <a:pt x="1048915" y="2433484"/>
                </a:lnTo>
                <a:lnTo>
                  <a:pt x="0" y="1909026"/>
                </a:lnTo>
                <a:lnTo>
                  <a:pt x="0" y="524458"/>
                </a:lnTo>
                <a:close/>
              </a:path>
            </a:pathLst>
          </a:custGeom>
          <a:ln>
            <a:solidFill>
              <a:schemeClr val="accent1">
                <a:lumMod val="20000"/>
                <a:lumOff val="80000"/>
              </a:schemeClr>
            </a:solidFill>
          </a:ln>
          <a:effectLst>
            <a:outerShdw blurRad="152400" dist="76200" dir="2700000" algn="tl" rotWithShape="0">
              <a:prstClr val="black">
                <a:alpha val="40000"/>
              </a:prstClr>
            </a:outerShdw>
          </a:effectLst>
        </p:spPr>
      </p:pic>
      <p:pic>
        <p:nvPicPr>
          <p:cNvPr id="36" name="图片 35"/>
          <p:cNvPicPr>
            <a:picLocks noChangeAspect="1"/>
          </p:cNvPicPr>
          <p:nvPr/>
        </p:nvPicPr>
        <p:blipFill>
          <a:blip r:embed="rId2" cstate="screen"/>
          <a:srcRect/>
          <a:stretch>
            <a:fillRect/>
          </a:stretch>
        </p:blipFill>
        <p:spPr>
          <a:xfrm>
            <a:off x="9666353" y="1767340"/>
            <a:ext cx="1604272" cy="1860956"/>
          </a:xfrm>
          <a:custGeom>
            <a:avLst/>
            <a:gdLst>
              <a:gd name="connsiteX0" fmla="*/ 1048915 w 2097830"/>
              <a:gd name="connsiteY0" fmla="*/ 0 h 2433484"/>
              <a:gd name="connsiteX1" fmla="*/ 2097830 w 2097830"/>
              <a:gd name="connsiteY1" fmla="*/ 524458 h 2433484"/>
              <a:gd name="connsiteX2" fmla="*/ 2097830 w 2097830"/>
              <a:gd name="connsiteY2" fmla="*/ 1909026 h 2433484"/>
              <a:gd name="connsiteX3" fmla="*/ 1048915 w 2097830"/>
              <a:gd name="connsiteY3" fmla="*/ 2433484 h 2433484"/>
              <a:gd name="connsiteX4" fmla="*/ 0 w 2097830"/>
              <a:gd name="connsiteY4" fmla="*/ 1909026 h 2433484"/>
              <a:gd name="connsiteX5" fmla="*/ 0 w 2097830"/>
              <a:gd name="connsiteY5" fmla="*/ 524458 h 243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830" h="2433484">
                <a:moveTo>
                  <a:pt x="1048915" y="0"/>
                </a:moveTo>
                <a:lnTo>
                  <a:pt x="2097830" y="524458"/>
                </a:lnTo>
                <a:lnTo>
                  <a:pt x="2097830" y="1909026"/>
                </a:lnTo>
                <a:lnTo>
                  <a:pt x="1048915" y="2433484"/>
                </a:lnTo>
                <a:lnTo>
                  <a:pt x="0" y="1909026"/>
                </a:lnTo>
                <a:lnTo>
                  <a:pt x="0" y="524458"/>
                </a:lnTo>
                <a:close/>
              </a:path>
            </a:pathLst>
          </a:custGeom>
          <a:ln>
            <a:solidFill>
              <a:schemeClr val="accent1">
                <a:lumMod val="20000"/>
                <a:lumOff val="80000"/>
              </a:schemeClr>
            </a:solidFill>
          </a:ln>
          <a:effectLst>
            <a:outerShdw blurRad="152400" dist="76200" dir="2700000" algn="tl" rotWithShape="0">
              <a:prstClr val="black">
                <a:alpha val="40000"/>
              </a:prstClr>
            </a:outerShdw>
          </a:effectLst>
        </p:spPr>
      </p:pic>
      <p:grpSp>
        <p:nvGrpSpPr>
          <p:cNvPr id="4" name="组合 3"/>
          <p:cNvGrpSpPr/>
          <p:nvPr/>
        </p:nvGrpSpPr>
        <p:grpSpPr>
          <a:xfrm>
            <a:off x="6399695" y="3893305"/>
            <a:ext cx="2202130" cy="571520"/>
            <a:chOff x="6399695" y="3893305"/>
            <a:chExt cx="2202130" cy="571520"/>
          </a:xfrm>
        </p:grpSpPr>
        <p:sp>
          <p:nvSpPr>
            <p:cNvPr id="220" name="矩形 219"/>
            <p:cNvSpPr/>
            <p:nvPr/>
          </p:nvSpPr>
          <p:spPr>
            <a:xfrm>
              <a:off x="6399695" y="4157048"/>
              <a:ext cx="2202130" cy="307777"/>
            </a:xfrm>
            <a:prstGeom prst="rect">
              <a:avLst/>
            </a:prstGeom>
          </p:spPr>
          <p:txBody>
            <a:bodyPr wrap="square">
              <a:spAutoFit/>
            </a:bodyPr>
            <a:lstStyle/>
            <a:p>
              <a:pPr algn="ctr">
                <a:spcAft>
                  <a:spcPts val="0"/>
                </a:spcAft>
              </a:pPr>
              <a:endParaRPr lang="zh-CN" altLang="zh-CN" sz="1400" kern="100" dirty="0">
                <a:latin typeface="方正兰亭细黑_GBK" panose="02000000000000000000" charset="-122"/>
                <a:ea typeface="方正兰亭细黑_GBK" panose="02000000000000000000" charset="-122"/>
                <a:cs typeface="Times New Roman" panose="02020603050405020304" pitchFamily="18" charset="0"/>
              </a:endParaRPr>
            </a:p>
          </p:txBody>
        </p:sp>
        <p:sp>
          <p:nvSpPr>
            <p:cNvPr id="8" name="文本框 7"/>
            <p:cNvSpPr txBox="1"/>
            <p:nvPr/>
          </p:nvSpPr>
          <p:spPr>
            <a:xfrm>
              <a:off x="6478685" y="3893305"/>
              <a:ext cx="2044149" cy="369332"/>
            </a:xfrm>
            <a:prstGeom prst="rect">
              <a:avLst/>
            </a:prstGeom>
            <a:noFill/>
          </p:spPr>
          <p:txBody>
            <a:bodyPr wrap="none" rtlCol="0">
              <a:spAutoFit/>
            </a:bodyPr>
            <a:lstStyle/>
            <a:p>
              <a:r>
                <a:rPr lang="zh-CN" altLang="en-US" b="1" dirty="0" smtClean="0">
                  <a:latin typeface="方正正黑简体" panose="02000000000000000000" pitchFamily="2" charset="-122"/>
                  <a:ea typeface="方正正黑简体" panose="02000000000000000000" pitchFamily="2" charset="-122"/>
                </a:rPr>
                <a:t>一、科研项目分类</a:t>
              </a:r>
              <a:endParaRPr lang="zh-CN" altLang="en-US" b="1" dirty="0">
                <a:latin typeface="方正正黑简体" panose="02000000000000000000" pitchFamily="2" charset="-122"/>
                <a:ea typeface="方正正黑简体" panose="02000000000000000000" pitchFamily="2" charset="-122"/>
              </a:endParaRPr>
            </a:p>
          </p:txBody>
        </p:sp>
      </p:grpSp>
      <p:sp>
        <p:nvSpPr>
          <p:cNvPr id="39" name="文本框 38"/>
          <p:cNvSpPr txBox="1"/>
          <p:nvPr/>
        </p:nvSpPr>
        <p:spPr>
          <a:xfrm>
            <a:off x="9446414" y="3909071"/>
            <a:ext cx="2044149" cy="369332"/>
          </a:xfrm>
          <a:prstGeom prst="rect">
            <a:avLst/>
          </a:prstGeom>
          <a:noFill/>
        </p:spPr>
        <p:txBody>
          <a:bodyPr wrap="none" rtlCol="0">
            <a:spAutoFit/>
          </a:bodyPr>
          <a:lstStyle/>
          <a:p>
            <a:r>
              <a:rPr lang="zh-CN" altLang="en-US" b="1" dirty="0" smtClean="0">
                <a:latin typeface="方正兰亭细黑_GBK" panose="02000000000000000000" charset="-122"/>
                <a:ea typeface="方正兰亭细黑_GBK" panose="02000000000000000000" charset="-122"/>
              </a:rPr>
              <a:t>二、科研项目过程</a:t>
            </a:r>
            <a:endParaRPr lang="zh-CN" altLang="en-US" b="1" dirty="0">
              <a:latin typeface="方正兰亭细黑_GBK" panose="02000000000000000000" charset="-122"/>
              <a:ea typeface="方正兰亭细黑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2" name="Text Box 4"/>
          <p:cNvSpPr txBox="1">
            <a:spLocks noChangeArrowheads="1"/>
          </p:cNvSpPr>
          <p:nvPr/>
        </p:nvSpPr>
        <p:spPr bwMode="auto">
          <a:xfrm>
            <a:off x="637365" y="1981201"/>
            <a:ext cx="52322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zh-CN" altLang="en-US" sz="2200">
                <a:effectLst>
                  <a:outerShdw blurRad="38100" dist="38100" dir="2700000" algn="tl">
                    <a:srgbClr val="C0C0C0"/>
                  </a:outerShdw>
                </a:effectLst>
                <a:ea typeface="黑体" panose="02010609060101010101" pitchFamily="49" charset="-122"/>
              </a:rPr>
              <a:t>国家自然科学基金资助体系</a:t>
            </a:r>
            <a:endParaRPr lang="zh-CN" altLang="en-US" sz="2200">
              <a:effectLst>
                <a:outerShdw blurRad="38100" dist="38100" dir="2700000" algn="tl">
                  <a:srgbClr val="C0C0C0"/>
                </a:outerShdw>
              </a:effectLst>
              <a:ea typeface="黑体" panose="02010609060101010101" pitchFamily="49" charset="-122"/>
            </a:endParaRPr>
          </a:p>
        </p:txBody>
      </p:sp>
      <p:sp>
        <p:nvSpPr>
          <p:cNvPr id="1005573" name="Text Box 5"/>
          <p:cNvSpPr txBox="1">
            <a:spLocks noChangeArrowheads="1"/>
          </p:cNvSpPr>
          <p:nvPr/>
        </p:nvSpPr>
        <p:spPr bwMode="auto">
          <a:xfrm>
            <a:off x="1524000" y="53340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1800" b="0">
              <a:solidFill>
                <a:schemeClr val="hlink"/>
              </a:solidFill>
            </a:endParaRPr>
          </a:p>
        </p:txBody>
      </p:sp>
      <p:sp>
        <p:nvSpPr>
          <p:cNvPr id="1005574" name="Text Box 6"/>
          <p:cNvSpPr txBox="1">
            <a:spLocks noChangeArrowheads="1"/>
          </p:cNvSpPr>
          <p:nvPr/>
        </p:nvSpPr>
        <p:spPr bwMode="auto">
          <a:xfrm>
            <a:off x="1828800" y="1828800"/>
            <a:ext cx="169789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ffectLst>
                  <a:outerShdw blurRad="38100" dist="38100" dir="2700000" algn="tl">
                    <a:srgbClr val="C0C0C0"/>
                  </a:outerShdw>
                </a:effectLst>
              </a:rPr>
              <a:t>项目体系</a:t>
            </a:r>
            <a:endParaRPr lang="zh-CN" altLang="en-US" sz="2000">
              <a:effectLst>
                <a:outerShdw blurRad="38100" dist="38100" dir="2700000" algn="tl">
                  <a:srgbClr val="C0C0C0"/>
                </a:outerShdw>
              </a:effectLst>
            </a:endParaRPr>
          </a:p>
        </p:txBody>
      </p:sp>
      <p:sp>
        <p:nvSpPr>
          <p:cNvPr id="1005575" name="Text Box 7"/>
          <p:cNvSpPr txBox="1">
            <a:spLocks noChangeArrowheads="1"/>
          </p:cNvSpPr>
          <p:nvPr/>
        </p:nvSpPr>
        <p:spPr bwMode="auto">
          <a:xfrm>
            <a:off x="4146062" y="593726"/>
            <a:ext cx="146706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50000"/>
              </a:lnSpc>
            </a:pPr>
            <a:r>
              <a:rPr lang="zh-CN" altLang="en-US" sz="2000" dirty="0">
                <a:solidFill>
                  <a:srgbClr val="FF0000"/>
                </a:solidFill>
                <a:effectLst>
                  <a:outerShdw blurRad="38100" dist="38100" dir="2700000" algn="tl">
                    <a:srgbClr val="C0C0C0"/>
                  </a:outerShdw>
                </a:effectLst>
              </a:rPr>
              <a:t>面上项目</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重点项目</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重大项目</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专项类项目</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联合基金</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合作项目</a:t>
            </a:r>
            <a:endParaRPr lang="zh-CN" altLang="en-US" sz="2000" dirty="0">
              <a:solidFill>
                <a:srgbClr val="FF0000"/>
              </a:solidFill>
              <a:effectLst>
                <a:outerShdw blurRad="38100" dist="38100" dir="2700000" algn="tl">
                  <a:srgbClr val="C0C0C0"/>
                </a:outerShdw>
              </a:effectLst>
            </a:endParaRPr>
          </a:p>
        </p:txBody>
      </p:sp>
      <p:sp>
        <p:nvSpPr>
          <p:cNvPr id="1005576" name="Text Box 8"/>
          <p:cNvSpPr txBox="1">
            <a:spLocks noChangeArrowheads="1"/>
          </p:cNvSpPr>
          <p:nvPr/>
        </p:nvSpPr>
        <p:spPr bwMode="auto">
          <a:xfrm>
            <a:off x="1727201" y="4648201"/>
            <a:ext cx="197533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solidFill>
                  <a:srgbClr val="FF0000"/>
                </a:solidFill>
                <a:effectLst>
                  <a:outerShdw blurRad="38100" dist="38100" dir="2700000" algn="tl">
                    <a:srgbClr val="C0C0C0"/>
                  </a:outerShdw>
                </a:effectLst>
              </a:rPr>
              <a:t>人才体系</a:t>
            </a:r>
            <a:endParaRPr lang="zh-CN" altLang="en-US" sz="2000">
              <a:solidFill>
                <a:srgbClr val="FF0000"/>
              </a:solidFill>
              <a:effectLst>
                <a:outerShdw blurRad="38100" dist="38100" dir="2700000" algn="tl">
                  <a:srgbClr val="C0C0C0"/>
                </a:outerShdw>
              </a:effectLst>
            </a:endParaRPr>
          </a:p>
        </p:txBody>
      </p:sp>
      <p:sp>
        <p:nvSpPr>
          <p:cNvPr id="1005577" name="AutoShape 9"/>
          <p:cNvSpPr/>
          <p:nvPr/>
        </p:nvSpPr>
        <p:spPr bwMode="auto">
          <a:xfrm>
            <a:off x="3454400" y="3581400"/>
            <a:ext cx="508000" cy="2438400"/>
          </a:xfrm>
          <a:prstGeom prst="leftBrace">
            <a:avLst>
              <a:gd name="adj1" fmla="val 49231"/>
              <a:gd name="adj2" fmla="val 50000"/>
            </a:avLst>
          </a:prstGeom>
          <a:solidFill>
            <a:schemeClr val="hlink"/>
          </a:solidFill>
          <a:ln w="9525">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05578" name="Text Box 10"/>
          <p:cNvSpPr txBox="1">
            <a:spLocks noChangeArrowheads="1"/>
          </p:cNvSpPr>
          <p:nvPr/>
        </p:nvSpPr>
        <p:spPr bwMode="auto">
          <a:xfrm>
            <a:off x="3940909" y="3370264"/>
            <a:ext cx="351891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50000"/>
              </a:lnSpc>
            </a:pPr>
            <a:r>
              <a:rPr lang="zh-CN" altLang="en-US" sz="2000" dirty="0">
                <a:solidFill>
                  <a:srgbClr val="FF0000"/>
                </a:solidFill>
                <a:effectLst>
                  <a:outerShdw blurRad="38100" dist="38100" dir="2700000" algn="tl">
                    <a:srgbClr val="C0C0C0"/>
                  </a:outerShdw>
                </a:effectLst>
              </a:rPr>
              <a:t>青年科学基金</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国家杰出青年基金</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海外青年学者合作基金</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香港、澳门青年学者合作基金</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创新研究群体科学基金</a:t>
            </a:r>
            <a:endParaRPr lang="zh-CN" altLang="en-US" sz="2000" dirty="0">
              <a:solidFill>
                <a:srgbClr val="FF0000"/>
              </a:solidFill>
              <a:effectLst>
                <a:outerShdw blurRad="38100" dist="38100" dir="2700000" algn="tl">
                  <a:srgbClr val="C0C0C0"/>
                </a:outerShdw>
              </a:effectLst>
            </a:endParaRPr>
          </a:p>
          <a:p>
            <a:pPr>
              <a:lnSpc>
                <a:spcPct val="150000"/>
              </a:lnSpc>
            </a:pPr>
            <a:r>
              <a:rPr lang="zh-CN" altLang="en-US" sz="2000" dirty="0">
                <a:solidFill>
                  <a:srgbClr val="FF0000"/>
                </a:solidFill>
                <a:effectLst>
                  <a:outerShdw blurRad="38100" dist="38100" dir="2700000" algn="tl">
                    <a:srgbClr val="C0C0C0"/>
                  </a:outerShdw>
                </a:effectLst>
              </a:rPr>
              <a:t>国家基础科学人才培养基金</a:t>
            </a:r>
            <a:endParaRPr lang="zh-CN" altLang="en-US" sz="2000" dirty="0">
              <a:solidFill>
                <a:srgbClr val="FF0000"/>
              </a:solidFill>
              <a:effectLst>
                <a:outerShdw blurRad="38100" dist="38100" dir="2700000" algn="tl">
                  <a:srgbClr val="C0C0C0"/>
                </a:outerShdw>
              </a:effectLst>
            </a:endParaRPr>
          </a:p>
        </p:txBody>
      </p:sp>
      <p:sp>
        <p:nvSpPr>
          <p:cNvPr id="1005579" name="Text Box 11"/>
          <p:cNvSpPr txBox="1">
            <a:spLocks noChangeArrowheads="1"/>
          </p:cNvSpPr>
          <p:nvPr/>
        </p:nvSpPr>
        <p:spPr bwMode="auto">
          <a:xfrm>
            <a:off x="6379308" y="17464"/>
            <a:ext cx="3350846"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FF0000"/>
                </a:solidFill>
                <a:effectLst>
                  <a:outerShdw blurRad="38100" dist="38100" dir="2700000" algn="tl">
                    <a:srgbClr val="C0C0C0"/>
                  </a:outerShdw>
                </a:effectLst>
              </a:rPr>
              <a:t>自由申请项目</a:t>
            </a:r>
            <a:endParaRPr lang="zh-CN" altLang="en-US" sz="2000">
              <a:solidFill>
                <a:srgbClr val="FF0000"/>
              </a:solidFill>
              <a:effectLst>
                <a:outerShdw blurRad="38100" dist="38100" dir="2700000" algn="tl">
                  <a:srgbClr val="C0C0C0"/>
                </a:outerShdw>
              </a:effectLst>
            </a:endParaRPr>
          </a:p>
          <a:p>
            <a:pPr>
              <a:lnSpc>
                <a:spcPct val="150000"/>
              </a:lnSpc>
            </a:pPr>
            <a:r>
              <a:rPr lang="zh-CN" altLang="en-US" sz="2000">
                <a:solidFill>
                  <a:srgbClr val="FF0000"/>
                </a:solidFill>
                <a:effectLst>
                  <a:outerShdw blurRad="38100" dist="38100" dir="2700000" algn="tl">
                    <a:srgbClr val="C0C0C0"/>
                  </a:outerShdw>
                </a:effectLst>
              </a:rPr>
              <a:t>青年科学基金项目</a:t>
            </a:r>
            <a:endParaRPr lang="zh-CN" altLang="en-US" sz="2000">
              <a:solidFill>
                <a:srgbClr val="FF0000"/>
              </a:solidFill>
              <a:effectLst>
                <a:outerShdw blurRad="38100" dist="38100" dir="2700000" algn="tl">
                  <a:srgbClr val="C0C0C0"/>
                </a:outerShdw>
              </a:effectLst>
            </a:endParaRPr>
          </a:p>
          <a:p>
            <a:pPr>
              <a:lnSpc>
                <a:spcPct val="150000"/>
              </a:lnSpc>
            </a:pPr>
            <a:r>
              <a:rPr lang="zh-CN" altLang="en-US" sz="2000">
                <a:solidFill>
                  <a:srgbClr val="FF0000"/>
                </a:solidFill>
                <a:effectLst>
                  <a:outerShdw blurRad="38100" dist="38100" dir="2700000" algn="tl">
                    <a:srgbClr val="C0C0C0"/>
                  </a:outerShdw>
                </a:effectLst>
              </a:rPr>
              <a:t>地区科学基金项目</a:t>
            </a:r>
            <a:endParaRPr lang="zh-CN" altLang="en-US" sz="2000">
              <a:solidFill>
                <a:srgbClr val="FF0000"/>
              </a:solidFill>
              <a:effectLst>
                <a:outerShdw blurRad="38100" dist="38100" dir="2700000" algn="tl">
                  <a:srgbClr val="C0C0C0"/>
                </a:outerShdw>
              </a:effectLst>
            </a:endParaRPr>
          </a:p>
        </p:txBody>
      </p:sp>
      <p:sp>
        <p:nvSpPr>
          <p:cNvPr id="1005580" name="Text Box 12"/>
          <p:cNvSpPr txBox="1">
            <a:spLocks noChangeArrowheads="1"/>
          </p:cNvSpPr>
          <p:nvPr/>
        </p:nvSpPr>
        <p:spPr bwMode="auto">
          <a:xfrm>
            <a:off x="10105220" y="692150"/>
            <a:ext cx="49244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r>
              <a:rPr lang="zh-CN" altLang="en-US" sz="2000">
                <a:solidFill>
                  <a:srgbClr val="FF0000"/>
                </a:solidFill>
                <a:effectLst>
                  <a:outerShdw blurRad="38100" dist="38100" dir="2700000" algn="tl">
                    <a:srgbClr val="C0C0C0"/>
                  </a:outerShdw>
                </a:effectLst>
              </a:rPr>
              <a:t>重大研究计划</a:t>
            </a:r>
            <a:endParaRPr lang="zh-CN" altLang="en-US" sz="2000">
              <a:solidFill>
                <a:srgbClr val="FF0000"/>
              </a:solidFill>
              <a:effectLst>
                <a:outerShdw blurRad="38100" dist="38100" dir="2700000" algn="tl">
                  <a:srgbClr val="C0C0C0"/>
                </a:outerShdw>
              </a:effectLst>
            </a:endParaRPr>
          </a:p>
        </p:txBody>
      </p:sp>
      <p:sp>
        <p:nvSpPr>
          <p:cNvPr id="1005581" name="AutoShape 13"/>
          <p:cNvSpPr/>
          <p:nvPr/>
        </p:nvSpPr>
        <p:spPr bwMode="auto">
          <a:xfrm>
            <a:off x="1365739" y="2057400"/>
            <a:ext cx="406400" cy="2743200"/>
          </a:xfrm>
          <a:prstGeom prst="leftBrace">
            <a:avLst>
              <a:gd name="adj1" fmla="val 69231"/>
              <a:gd name="adj2" fmla="val 50000"/>
            </a:avLst>
          </a:prstGeom>
          <a:solidFill>
            <a:schemeClr val="hlink"/>
          </a:solidFill>
          <a:ln w="9525">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3200" b="0" i="1">
              <a:solidFill>
                <a:srgbClr val="FFFFFF"/>
              </a:solidFill>
              <a:effectLst>
                <a:outerShdw blurRad="38100" dist="38100" dir="2700000" algn="tl">
                  <a:srgbClr val="000000"/>
                </a:outerShdw>
              </a:effectLst>
              <a:ea typeface="隶书" panose="02010509060101010101" pitchFamily="49" charset="-122"/>
            </a:endParaRPr>
          </a:p>
        </p:txBody>
      </p:sp>
      <p:sp>
        <p:nvSpPr>
          <p:cNvPr id="1005582" name="AutoShape 14"/>
          <p:cNvSpPr/>
          <p:nvPr/>
        </p:nvSpPr>
        <p:spPr bwMode="auto">
          <a:xfrm>
            <a:off x="3600939" y="765175"/>
            <a:ext cx="406400" cy="2514600"/>
          </a:xfrm>
          <a:prstGeom prst="leftBrace">
            <a:avLst>
              <a:gd name="adj1" fmla="val 63462"/>
              <a:gd name="adj2" fmla="val 50000"/>
            </a:avLst>
          </a:prstGeom>
          <a:solidFill>
            <a:schemeClr val="hlink"/>
          </a:solidFill>
          <a:ln w="9525">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05583" name="Text Box 15"/>
          <p:cNvSpPr txBox="1">
            <a:spLocks noChangeArrowheads="1"/>
          </p:cNvSpPr>
          <p:nvPr/>
        </p:nvSpPr>
        <p:spPr bwMode="auto">
          <a:xfrm>
            <a:off x="3636109" y="3254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a:solidFill>
                <a:schemeClr val="tx1"/>
              </a:solidFill>
            </a:endParaRPr>
          </a:p>
        </p:txBody>
      </p:sp>
      <p:sp>
        <p:nvSpPr>
          <p:cNvPr id="1005584" name="AutoShape 16"/>
          <p:cNvSpPr/>
          <p:nvPr/>
        </p:nvSpPr>
        <p:spPr bwMode="auto">
          <a:xfrm>
            <a:off x="5808785" y="404813"/>
            <a:ext cx="508000" cy="1066800"/>
          </a:xfrm>
          <a:prstGeom prst="leftBrace">
            <a:avLst>
              <a:gd name="adj1" fmla="val 21538"/>
              <a:gd name="adj2" fmla="val 50000"/>
            </a:avLst>
          </a:prstGeom>
          <a:solidFill>
            <a:schemeClr val="hlink"/>
          </a:solidFill>
          <a:ln w="9525">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05585" name="Text Box 17"/>
          <p:cNvSpPr txBox="1">
            <a:spLocks noChangeArrowheads="1"/>
          </p:cNvSpPr>
          <p:nvPr/>
        </p:nvSpPr>
        <p:spPr bwMode="auto">
          <a:xfrm>
            <a:off x="9325709" y="449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5586" name="AutoShape 18"/>
          <p:cNvSpPr/>
          <p:nvPr/>
        </p:nvSpPr>
        <p:spPr bwMode="auto">
          <a:xfrm>
            <a:off x="9550400" y="762000"/>
            <a:ext cx="304800" cy="1066800"/>
          </a:xfrm>
          <a:prstGeom prst="rightBrace">
            <a:avLst>
              <a:gd name="adj1" fmla="val 35897"/>
              <a:gd name="adj2" fmla="val 50000"/>
            </a:avLst>
          </a:prstGeom>
          <a:solidFill>
            <a:schemeClr val="hlink"/>
          </a:solidFill>
          <a:ln w="9525">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3780" y="1060277"/>
            <a:ext cx="12050110" cy="5262979"/>
          </a:xfrm>
          <a:prstGeom prst="rect">
            <a:avLst/>
          </a:prstGeom>
        </p:spPr>
        <p:txBody>
          <a:bodyPr wrap="square">
            <a:spAutoFit/>
          </a:bodyPr>
          <a:lstStyle/>
          <a:p>
            <a:br>
              <a:rPr lang="zh-CN" altLang="en-US" sz="2800" dirty="0">
                <a:latin typeface="+mn-ea"/>
              </a:rPr>
            </a:br>
            <a:r>
              <a:rPr lang="zh-CN" altLang="en-US" sz="2800" dirty="0" smtClean="0">
                <a:latin typeface="+mn-ea"/>
              </a:rPr>
              <a:t>          </a:t>
            </a:r>
            <a:r>
              <a:rPr lang="en-US" altLang="zh-CN" sz="2800" dirty="0" smtClean="0">
                <a:solidFill>
                  <a:srgbClr val="016CBA"/>
                </a:solidFill>
                <a:latin typeface="Arial" panose="020B0604020202020204"/>
              </a:rPr>
              <a:t>A</a:t>
            </a:r>
            <a:r>
              <a:rPr lang="zh-CN" altLang="en-US" sz="2800" dirty="0">
                <a:solidFill>
                  <a:srgbClr val="016CBA"/>
                </a:solidFill>
                <a:latin typeface="+mn-ea"/>
              </a:rPr>
              <a:t>类： </a:t>
            </a:r>
            <a:r>
              <a:rPr lang="zh-CN" altLang="en-US" sz="2800" dirty="0" smtClean="0">
                <a:solidFill>
                  <a:srgbClr val="016CBA"/>
                </a:solidFill>
                <a:latin typeface="+mn-ea"/>
              </a:rPr>
              <a:t>                               </a:t>
            </a:r>
            <a:r>
              <a:rPr lang="en-US" altLang="zh-CN" sz="2800" dirty="0" smtClean="0">
                <a:solidFill>
                  <a:srgbClr val="016CBA"/>
                </a:solidFill>
                <a:latin typeface="Arial" panose="020B0604020202020204"/>
              </a:rPr>
              <a:t>B</a:t>
            </a:r>
            <a:r>
              <a:rPr lang="zh-CN" altLang="en-US" sz="2800" dirty="0">
                <a:solidFill>
                  <a:srgbClr val="016CBA"/>
                </a:solidFill>
                <a:latin typeface="+mn-ea"/>
              </a:rPr>
              <a:t>类：</a:t>
            </a:r>
            <a:br>
              <a:rPr lang="zh-CN" altLang="en-US" sz="2800" dirty="0">
                <a:latin typeface="+mn-ea"/>
              </a:rPr>
            </a:br>
            <a:r>
              <a:rPr lang="en-US" altLang="zh-CN" sz="2800" dirty="0">
                <a:solidFill>
                  <a:srgbClr val="111111"/>
                </a:solidFill>
                <a:latin typeface="+mn-ea"/>
              </a:rPr>
              <a:t>1 </a:t>
            </a:r>
            <a:r>
              <a:rPr lang="zh-CN" altLang="en-US" sz="2800" dirty="0">
                <a:solidFill>
                  <a:srgbClr val="111111"/>
                </a:solidFill>
                <a:latin typeface="+mn-ea"/>
              </a:rPr>
              <a:t>国家自然科学基金重点项目 </a:t>
            </a:r>
            <a:r>
              <a:rPr lang="zh-CN" altLang="en-US" sz="2800" dirty="0" smtClean="0">
                <a:solidFill>
                  <a:srgbClr val="111111"/>
                </a:solidFill>
                <a:latin typeface="+mn-ea"/>
              </a:rPr>
              <a:t>        </a:t>
            </a:r>
            <a:r>
              <a:rPr lang="en-US" altLang="zh-CN" sz="2800" dirty="0" smtClean="0">
                <a:solidFill>
                  <a:srgbClr val="111111"/>
                </a:solidFill>
                <a:latin typeface="+mn-ea"/>
              </a:rPr>
              <a:t>1 </a:t>
            </a:r>
            <a:r>
              <a:rPr lang="zh-CN" altLang="en-US" sz="2800" dirty="0">
                <a:solidFill>
                  <a:srgbClr val="111111"/>
                </a:solidFill>
                <a:latin typeface="+mn-ea"/>
              </a:rPr>
              <a:t>国家自然科学基金面上项目</a:t>
            </a:r>
            <a:br>
              <a:rPr lang="zh-CN" altLang="en-US" sz="2800" dirty="0">
                <a:latin typeface="+mn-ea"/>
              </a:rPr>
            </a:br>
            <a:r>
              <a:rPr lang="en-US" altLang="zh-CN" sz="2800" dirty="0">
                <a:solidFill>
                  <a:srgbClr val="111111"/>
                </a:solidFill>
                <a:latin typeface="+mn-ea"/>
              </a:rPr>
              <a:t>2 </a:t>
            </a:r>
            <a:r>
              <a:rPr lang="zh-CN" altLang="en-US" sz="2800" dirty="0">
                <a:solidFill>
                  <a:srgbClr val="111111"/>
                </a:solidFill>
                <a:latin typeface="+mn-ea"/>
              </a:rPr>
              <a:t>国家社科基金重点</a:t>
            </a:r>
            <a:r>
              <a:rPr lang="zh-CN" altLang="en-US" sz="2800" dirty="0" smtClean="0">
                <a:solidFill>
                  <a:srgbClr val="111111"/>
                </a:solidFill>
                <a:latin typeface="+mn-ea"/>
              </a:rPr>
              <a:t>项目             </a:t>
            </a:r>
            <a:r>
              <a:rPr lang="en-US" altLang="zh-CN" sz="2800" dirty="0">
                <a:solidFill>
                  <a:srgbClr val="111111"/>
                </a:solidFill>
                <a:latin typeface="+mn-ea"/>
              </a:rPr>
              <a:t>2 </a:t>
            </a:r>
            <a:r>
              <a:rPr lang="zh-CN" altLang="en-US" sz="2800" dirty="0">
                <a:solidFill>
                  <a:srgbClr val="111111"/>
                </a:solidFill>
                <a:latin typeface="+mn-ea"/>
              </a:rPr>
              <a:t>国家自然科学基金青年项目</a:t>
            </a:r>
            <a:br>
              <a:rPr lang="zh-CN" altLang="en-US" sz="2800" dirty="0">
                <a:latin typeface="+mn-ea"/>
              </a:rPr>
            </a:br>
            <a:r>
              <a:rPr lang="en-US" altLang="zh-CN" sz="2800" dirty="0">
                <a:solidFill>
                  <a:srgbClr val="111111"/>
                </a:solidFill>
                <a:latin typeface="+mn-ea"/>
              </a:rPr>
              <a:t>3 973</a:t>
            </a:r>
            <a:r>
              <a:rPr lang="zh-CN" altLang="en-US" sz="2800" dirty="0">
                <a:solidFill>
                  <a:srgbClr val="111111"/>
                </a:solidFill>
                <a:latin typeface="+mn-ea"/>
              </a:rPr>
              <a:t>项目（课题） </a:t>
            </a:r>
            <a:r>
              <a:rPr lang="zh-CN" altLang="en-US" sz="2800" dirty="0" smtClean="0">
                <a:solidFill>
                  <a:srgbClr val="111111"/>
                </a:solidFill>
                <a:latin typeface="+mn-ea"/>
              </a:rPr>
              <a:t>                 </a:t>
            </a:r>
            <a:r>
              <a:rPr lang="en-US" altLang="zh-CN" sz="2800" dirty="0" smtClean="0">
                <a:solidFill>
                  <a:srgbClr val="111111"/>
                </a:solidFill>
                <a:latin typeface="+mn-ea"/>
              </a:rPr>
              <a:t>3 </a:t>
            </a:r>
            <a:r>
              <a:rPr lang="zh-CN" altLang="en-US" sz="2800" dirty="0">
                <a:solidFill>
                  <a:srgbClr val="111111"/>
                </a:solidFill>
                <a:latin typeface="+mn-ea"/>
              </a:rPr>
              <a:t>国家社科基金一般项目</a:t>
            </a:r>
            <a:br>
              <a:rPr lang="zh-CN" altLang="en-US" sz="2800" dirty="0">
                <a:latin typeface="+mn-ea"/>
              </a:rPr>
            </a:br>
            <a:r>
              <a:rPr lang="en-US" altLang="zh-CN" sz="2800" dirty="0">
                <a:solidFill>
                  <a:srgbClr val="111111"/>
                </a:solidFill>
                <a:latin typeface="+mn-ea"/>
              </a:rPr>
              <a:t>4 863</a:t>
            </a:r>
            <a:r>
              <a:rPr lang="zh-CN" altLang="en-US" sz="2800" dirty="0">
                <a:solidFill>
                  <a:srgbClr val="111111"/>
                </a:solidFill>
                <a:latin typeface="+mn-ea"/>
              </a:rPr>
              <a:t>重点项目 </a:t>
            </a:r>
            <a:r>
              <a:rPr lang="zh-CN" altLang="en-US" sz="2800" dirty="0" smtClean="0">
                <a:solidFill>
                  <a:srgbClr val="111111"/>
                </a:solidFill>
                <a:latin typeface="+mn-ea"/>
              </a:rPr>
              <a:t>                     </a:t>
            </a:r>
            <a:r>
              <a:rPr lang="en-US" altLang="zh-CN" sz="2800" dirty="0" smtClean="0">
                <a:solidFill>
                  <a:srgbClr val="111111"/>
                </a:solidFill>
                <a:latin typeface="+mn-ea"/>
              </a:rPr>
              <a:t>4 </a:t>
            </a:r>
            <a:r>
              <a:rPr lang="zh-CN" altLang="en-US" sz="2800" dirty="0">
                <a:solidFill>
                  <a:srgbClr val="111111"/>
                </a:solidFill>
                <a:latin typeface="+mn-ea"/>
              </a:rPr>
              <a:t>国家社科基金青年项目</a:t>
            </a:r>
            <a:br>
              <a:rPr lang="zh-CN" altLang="en-US" sz="2800" dirty="0">
                <a:latin typeface="+mn-ea"/>
              </a:rPr>
            </a:br>
            <a:r>
              <a:rPr lang="en-US" altLang="zh-CN" sz="2800" dirty="0">
                <a:solidFill>
                  <a:srgbClr val="111111"/>
                </a:solidFill>
                <a:latin typeface="+mn-ea"/>
              </a:rPr>
              <a:t>5 </a:t>
            </a:r>
            <a:r>
              <a:rPr lang="zh-CN" altLang="en-US" sz="2800" dirty="0">
                <a:solidFill>
                  <a:srgbClr val="111111"/>
                </a:solidFill>
                <a:latin typeface="+mn-ea"/>
              </a:rPr>
              <a:t>杰出青年基金</a:t>
            </a:r>
            <a:r>
              <a:rPr lang="zh-CN" altLang="en-US" sz="2800" dirty="0" smtClean="0">
                <a:solidFill>
                  <a:srgbClr val="111111"/>
                </a:solidFill>
                <a:latin typeface="+mn-ea"/>
              </a:rPr>
              <a:t>项目                 </a:t>
            </a:r>
            <a:r>
              <a:rPr lang="en-US" altLang="zh-CN" sz="2800" dirty="0">
                <a:solidFill>
                  <a:srgbClr val="111111"/>
                </a:solidFill>
                <a:latin typeface="+mn-ea"/>
              </a:rPr>
              <a:t>5 863</a:t>
            </a:r>
            <a:r>
              <a:rPr lang="zh-CN" altLang="en-US" sz="2800" dirty="0">
                <a:solidFill>
                  <a:srgbClr val="111111"/>
                </a:solidFill>
                <a:latin typeface="+mn-ea"/>
              </a:rPr>
              <a:t>一般项目</a:t>
            </a:r>
            <a:br>
              <a:rPr lang="zh-CN" altLang="en-US" sz="2800" dirty="0">
                <a:latin typeface="+mn-ea"/>
              </a:rPr>
            </a:br>
            <a:r>
              <a:rPr lang="en-US" altLang="zh-CN" sz="2800" dirty="0">
                <a:solidFill>
                  <a:srgbClr val="111111"/>
                </a:solidFill>
                <a:latin typeface="+mn-ea"/>
              </a:rPr>
              <a:t>6 </a:t>
            </a:r>
            <a:r>
              <a:rPr lang="zh-CN" altLang="en-US" sz="2800" dirty="0">
                <a:solidFill>
                  <a:srgbClr val="111111"/>
                </a:solidFill>
                <a:latin typeface="+mn-ea"/>
              </a:rPr>
              <a:t>教育部百千万人才计划项目 </a:t>
            </a:r>
            <a:r>
              <a:rPr lang="zh-CN" altLang="en-US" sz="2800" dirty="0" smtClean="0">
                <a:solidFill>
                  <a:srgbClr val="111111"/>
                </a:solidFill>
                <a:latin typeface="+mn-ea"/>
              </a:rPr>
              <a:t>        </a:t>
            </a:r>
            <a:r>
              <a:rPr lang="en-US" altLang="zh-CN" sz="2800" dirty="0" smtClean="0">
                <a:solidFill>
                  <a:srgbClr val="111111"/>
                </a:solidFill>
                <a:latin typeface="+mn-ea"/>
              </a:rPr>
              <a:t>6 </a:t>
            </a:r>
            <a:r>
              <a:rPr lang="en-US" altLang="zh-CN" sz="2800" dirty="0">
                <a:solidFill>
                  <a:srgbClr val="111111"/>
                </a:solidFill>
                <a:latin typeface="+mn-ea"/>
              </a:rPr>
              <a:t>973</a:t>
            </a:r>
            <a:r>
              <a:rPr lang="zh-CN" altLang="en-US" sz="2800" dirty="0">
                <a:solidFill>
                  <a:srgbClr val="111111"/>
                </a:solidFill>
                <a:latin typeface="+mn-ea"/>
              </a:rPr>
              <a:t>预研项目</a:t>
            </a:r>
            <a:br>
              <a:rPr lang="zh-CN" altLang="en-US" sz="2800" dirty="0">
                <a:latin typeface="+mn-ea"/>
              </a:rPr>
            </a:br>
            <a:r>
              <a:rPr lang="en-US" altLang="zh-CN" sz="2800" dirty="0">
                <a:solidFill>
                  <a:srgbClr val="111111"/>
                </a:solidFill>
                <a:latin typeface="+mn-ea"/>
              </a:rPr>
              <a:t>7 </a:t>
            </a:r>
            <a:r>
              <a:rPr lang="zh-CN" altLang="en-US" sz="2800" dirty="0">
                <a:solidFill>
                  <a:srgbClr val="111111"/>
                </a:solidFill>
                <a:latin typeface="+mn-ea"/>
              </a:rPr>
              <a:t>国家科技部重大科技专项（课题</a:t>
            </a:r>
            <a:r>
              <a:rPr lang="zh-CN" altLang="en-US" sz="2800" dirty="0" smtClean="0">
                <a:solidFill>
                  <a:srgbClr val="111111"/>
                </a:solidFill>
                <a:latin typeface="+mn-ea"/>
              </a:rPr>
              <a:t>）   </a:t>
            </a:r>
            <a:r>
              <a:rPr lang="en-US" altLang="zh-CN" sz="2800" dirty="0" smtClean="0">
                <a:solidFill>
                  <a:srgbClr val="111111"/>
                </a:solidFill>
                <a:latin typeface="+mn-ea"/>
              </a:rPr>
              <a:t>7 </a:t>
            </a:r>
            <a:r>
              <a:rPr lang="zh-CN" altLang="en-US" sz="2800" dirty="0">
                <a:solidFill>
                  <a:srgbClr val="111111"/>
                </a:solidFill>
                <a:latin typeface="+mn-ea"/>
              </a:rPr>
              <a:t>教育部新世纪人才支持计划项目</a:t>
            </a:r>
            <a:br>
              <a:rPr lang="zh-CN" altLang="en-US" sz="2800" dirty="0">
                <a:latin typeface="+mn-ea"/>
              </a:rPr>
            </a:br>
            <a:r>
              <a:rPr lang="en-US" altLang="zh-CN" sz="2800" dirty="0">
                <a:solidFill>
                  <a:srgbClr val="111111"/>
                </a:solidFill>
                <a:latin typeface="+mn-ea"/>
              </a:rPr>
              <a:t>8 </a:t>
            </a:r>
            <a:r>
              <a:rPr lang="zh-CN" altLang="en-US" sz="2800" dirty="0">
                <a:solidFill>
                  <a:srgbClr val="111111"/>
                </a:solidFill>
                <a:latin typeface="+mn-ea"/>
              </a:rPr>
              <a:t>国家科技支撑计划项目（课题） </a:t>
            </a:r>
            <a:r>
              <a:rPr lang="zh-CN" altLang="en-US" sz="2800" dirty="0" smtClean="0">
                <a:solidFill>
                  <a:srgbClr val="111111"/>
                </a:solidFill>
                <a:latin typeface="+mn-ea"/>
              </a:rPr>
              <a:t>    </a:t>
            </a:r>
            <a:r>
              <a:rPr lang="en-US" altLang="zh-CN" sz="2800" dirty="0" smtClean="0">
                <a:solidFill>
                  <a:srgbClr val="111111"/>
                </a:solidFill>
                <a:latin typeface="+mn-ea"/>
              </a:rPr>
              <a:t>8 </a:t>
            </a:r>
            <a:r>
              <a:rPr lang="zh-CN" altLang="en-US" sz="2800" dirty="0">
                <a:solidFill>
                  <a:srgbClr val="111111"/>
                </a:solidFill>
                <a:latin typeface="+mn-ea"/>
              </a:rPr>
              <a:t>科技部国际合作重点项目</a:t>
            </a:r>
            <a:br>
              <a:rPr lang="zh-CN" altLang="en-US" sz="2800" dirty="0">
                <a:latin typeface="+mn-ea"/>
              </a:rPr>
            </a:br>
            <a:r>
              <a:rPr lang="en-US" altLang="zh-CN" sz="2800" dirty="0">
                <a:solidFill>
                  <a:srgbClr val="111111"/>
                </a:solidFill>
                <a:latin typeface="+mn-ea"/>
              </a:rPr>
              <a:t>9 200</a:t>
            </a:r>
            <a:r>
              <a:rPr lang="zh-CN" altLang="en-US" sz="2800" dirty="0" smtClean="0">
                <a:solidFill>
                  <a:srgbClr val="111111"/>
                </a:solidFill>
                <a:latin typeface="+mn-ea"/>
              </a:rPr>
              <a:t>万以上</a:t>
            </a:r>
            <a:r>
              <a:rPr lang="zh-CN" altLang="en-US" sz="2800" dirty="0">
                <a:solidFill>
                  <a:srgbClr val="111111"/>
                </a:solidFill>
                <a:latin typeface="+mn-ea"/>
              </a:rPr>
              <a:t>技术开发项目（</a:t>
            </a:r>
            <a:r>
              <a:rPr lang="zh-CN" altLang="en-US" sz="2800" dirty="0" smtClean="0">
                <a:solidFill>
                  <a:srgbClr val="111111"/>
                </a:solidFill>
                <a:latin typeface="+mn-ea"/>
              </a:rPr>
              <a:t>一年）    </a:t>
            </a:r>
            <a:r>
              <a:rPr lang="en-US" altLang="zh-CN" sz="2800" dirty="0" smtClean="0">
                <a:solidFill>
                  <a:srgbClr val="111111"/>
                </a:solidFill>
                <a:latin typeface="+mn-ea"/>
              </a:rPr>
              <a:t>9 </a:t>
            </a:r>
            <a:r>
              <a:rPr lang="en-US" altLang="zh-CN" sz="2800" dirty="0">
                <a:solidFill>
                  <a:srgbClr val="111111"/>
                </a:solidFill>
                <a:latin typeface="+mn-ea"/>
              </a:rPr>
              <a:t>100</a:t>
            </a:r>
            <a:r>
              <a:rPr lang="zh-CN" altLang="en-US" sz="2800" dirty="0" smtClean="0">
                <a:solidFill>
                  <a:srgbClr val="111111"/>
                </a:solidFill>
                <a:latin typeface="+mn-ea"/>
              </a:rPr>
              <a:t>万以上</a:t>
            </a:r>
            <a:r>
              <a:rPr lang="zh-CN" altLang="en-US" sz="2800" dirty="0">
                <a:solidFill>
                  <a:srgbClr val="111111"/>
                </a:solidFill>
                <a:latin typeface="+mn-ea"/>
              </a:rPr>
              <a:t>技术开发项目</a:t>
            </a:r>
            <a:r>
              <a:rPr lang="zh-CN" altLang="en-US" sz="2800" dirty="0" smtClean="0">
                <a:solidFill>
                  <a:srgbClr val="111111"/>
                </a:solidFill>
                <a:latin typeface="+mn-ea"/>
              </a:rPr>
              <a:t>（</a:t>
            </a:r>
            <a:r>
              <a:rPr lang="en-US" altLang="zh-CN" sz="2800" dirty="0" smtClean="0">
                <a:solidFill>
                  <a:srgbClr val="111111"/>
                </a:solidFill>
                <a:latin typeface="+mn-ea"/>
              </a:rPr>
              <a:t>1</a:t>
            </a:r>
            <a:r>
              <a:rPr lang="zh-CN" altLang="en-US" sz="2800" dirty="0" smtClean="0">
                <a:solidFill>
                  <a:srgbClr val="111111"/>
                </a:solidFill>
                <a:latin typeface="+mn-ea"/>
              </a:rPr>
              <a:t>年）</a:t>
            </a:r>
            <a:br>
              <a:rPr lang="zh-CN" altLang="en-US" sz="2800" dirty="0">
                <a:latin typeface="+mn-ea"/>
              </a:rPr>
            </a:br>
            <a:endParaRPr lang="zh-CN" altLang="en-US" sz="2800" dirty="0">
              <a:latin typeface="+mn-ea"/>
            </a:endParaRPr>
          </a:p>
        </p:txBody>
      </p:sp>
      <p:sp>
        <p:nvSpPr>
          <p:cNvPr id="4" name="矩形 3"/>
          <p:cNvSpPr/>
          <p:nvPr/>
        </p:nvSpPr>
        <p:spPr>
          <a:xfrm>
            <a:off x="579367" y="573462"/>
            <a:ext cx="5477049" cy="584775"/>
          </a:xfrm>
          <a:prstGeom prst="rect">
            <a:avLst/>
          </a:prstGeom>
          <a:solidFill>
            <a:srgbClr val="00B0F0">
              <a:alpha val="54000"/>
            </a:srgbClr>
          </a:solidFill>
          <a:ln>
            <a:solidFill>
              <a:srgbClr val="00B0F0"/>
            </a:solidFill>
          </a:ln>
        </p:spPr>
        <p:txBody>
          <a:bodyPr wrap="square">
            <a:spAutoFit/>
          </a:bodyPr>
          <a:lstStyle/>
          <a:p>
            <a:r>
              <a:rPr lang="zh-CN" altLang="en-US" sz="3200" b="1" dirty="0" smtClean="0">
                <a:solidFill>
                  <a:srgbClr val="FF0000"/>
                </a:solidFill>
                <a:latin typeface="宋体" panose="02010600030101010101" pitchFamily="2" charset="-122"/>
                <a:ea typeface="宋体" panose="02010600030101010101" pitchFamily="2" charset="-122"/>
              </a:rPr>
              <a:t>一、科研项目分类</a:t>
            </a:r>
            <a:endParaRPr lang="zh-CN" altLang="en-US" sz="3200" b="1" dirty="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7656" y="1313474"/>
            <a:ext cx="12312868" cy="5262979"/>
          </a:xfrm>
          <a:prstGeom prst="rect">
            <a:avLst/>
          </a:prstGeom>
        </p:spPr>
        <p:txBody>
          <a:bodyPr wrap="square">
            <a:spAutoFit/>
          </a:bodyPr>
          <a:lstStyle/>
          <a:p>
            <a:r>
              <a:rPr lang="en-US" altLang="zh-CN" sz="2800" dirty="0" smtClean="0">
                <a:solidFill>
                  <a:srgbClr val="016CBA"/>
                </a:solidFill>
                <a:latin typeface="Arial" panose="020B0604020202020204"/>
              </a:rPr>
              <a:t>                   C</a:t>
            </a:r>
            <a:r>
              <a:rPr lang="zh-CN" altLang="en-US" sz="2800" dirty="0">
                <a:solidFill>
                  <a:srgbClr val="016CBA"/>
                </a:solidFill>
                <a:latin typeface="Times New Roman" panose="02020603050405020304" pitchFamily="18" charset="0"/>
                <a:cs typeface="Times New Roman" panose="02020603050405020304" pitchFamily="18" charset="0"/>
              </a:rPr>
              <a:t>类</a:t>
            </a:r>
            <a:r>
              <a:rPr lang="zh-CN" altLang="en-US" sz="2800" dirty="0">
                <a:solidFill>
                  <a:srgbClr val="016CBA"/>
                </a:solidFill>
                <a:latin typeface="Arial" panose="020B0604020202020204"/>
              </a:rPr>
              <a:t>： </a:t>
            </a:r>
            <a:r>
              <a:rPr lang="zh-CN" altLang="en-US" sz="2800" dirty="0" smtClean="0">
                <a:solidFill>
                  <a:srgbClr val="016CBA"/>
                </a:solidFill>
                <a:latin typeface="Arial" panose="020B0604020202020204"/>
              </a:rPr>
              <a:t>                                                 </a:t>
            </a:r>
            <a:r>
              <a:rPr lang="en-US" altLang="zh-CN" sz="2800" dirty="0" smtClean="0">
                <a:solidFill>
                  <a:srgbClr val="016CBA"/>
                </a:solidFill>
                <a:latin typeface="Arial" panose="020B0604020202020204"/>
              </a:rPr>
              <a:t>D</a:t>
            </a:r>
            <a:r>
              <a:rPr lang="zh-CN" altLang="en-US" sz="2800" dirty="0">
                <a:solidFill>
                  <a:srgbClr val="016CBA"/>
                </a:solidFill>
                <a:latin typeface="Arial" panose="020B0604020202020204"/>
              </a:rPr>
              <a:t>类：</a:t>
            </a:r>
            <a:br>
              <a:rPr lang="zh-CN" altLang="en-US" sz="2800" dirty="0"/>
            </a:br>
            <a:r>
              <a:rPr lang="en-US" altLang="zh-CN" sz="2800" dirty="0"/>
              <a:t>1 </a:t>
            </a:r>
            <a:r>
              <a:rPr lang="zh-CN" altLang="en-US" sz="2800" dirty="0"/>
              <a:t>国家自然科学主任基金项目（一年）      </a:t>
            </a:r>
            <a:r>
              <a:rPr lang="en-US" altLang="zh-CN" sz="2800" dirty="0" smtClean="0"/>
              <a:t>1  </a:t>
            </a:r>
            <a:r>
              <a:rPr lang="zh-CN" altLang="en-US" sz="2800" dirty="0"/>
              <a:t>省自然科学基金面上项目</a:t>
            </a:r>
            <a:br>
              <a:rPr lang="zh-CN" altLang="en-US" sz="2800" dirty="0"/>
            </a:br>
            <a:r>
              <a:rPr lang="en-US" altLang="zh-CN" sz="2800" dirty="0"/>
              <a:t>2 </a:t>
            </a:r>
            <a:r>
              <a:rPr lang="zh-CN" altLang="en-US" sz="2800" dirty="0"/>
              <a:t>教育部博士点基金项目                       </a:t>
            </a:r>
            <a:r>
              <a:rPr lang="zh-CN" altLang="en-US" sz="2800" dirty="0" smtClean="0"/>
              <a:t>         </a:t>
            </a:r>
            <a:r>
              <a:rPr lang="en-US" altLang="zh-CN" sz="2800" dirty="0"/>
              <a:t>2 </a:t>
            </a:r>
            <a:r>
              <a:rPr lang="en-US" altLang="zh-CN" sz="2800" dirty="0" smtClean="0"/>
              <a:t> </a:t>
            </a:r>
            <a:r>
              <a:rPr lang="zh-CN" altLang="en-US" sz="2800" dirty="0" smtClean="0"/>
              <a:t>省</a:t>
            </a:r>
            <a:r>
              <a:rPr lang="zh-CN" altLang="en-US" sz="2800" dirty="0"/>
              <a:t>自然科学基金青年项目</a:t>
            </a:r>
            <a:br>
              <a:rPr lang="zh-CN" altLang="en-US" sz="2800" dirty="0"/>
            </a:br>
            <a:r>
              <a:rPr lang="en-US" altLang="zh-CN" sz="2800" dirty="0"/>
              <a:t>3 </a:t>
            </a:r>
            <a:r>
              <a:rPr lang="zh-CN" altLang="en-US" sz="2800" dirty="0"/>
              <a:t>教育部人文社科项目                    </a:t>
            </a:r>
            <a:r>
              <a:rPr lang="zh-CN" altLang="en-US" sz="2800" dirty="0" smtClean="0"/>
              <a:t>                 </a:t>
            </a:r>
            <a:r>
              <a:rPr lang="en-US" altLang="zh-CN" sz="2800" dirty="0"/>
              <a:t>3 </a:t>
            </a:r>
            <a:r>
              <a:rPr lang="en-US" altLang="zh-CN" sz="2800" dirty="0" smtClean="0"/>
              <a:t> </a:t>
            </a:r>
            <a:r>
              <a:rPr lang="zh-CN" altLang="en-US" sz="2800" dirty="0" smtClean="0"/>
              <a:t>省</a:t>
            </a:r>
            <a:r>
              <a:rPr lang="zh-CN" altLang="en-US" sz="2800" dirty="0"/>
              <a:t>社科基金面上项目</a:t>
            </a:r>
            <a:br>
              <a:rPr lang="zh-CN" altLang="en-US" sz="2800" dirty="0"/>
            </a:br>
            <a:r>
              <a:rPr lang="en-US" altLang="zh-CN" sz="2800" dirty="0"/>
              <a:t>4 </a:t>
            </a:r>
            <a:r>
              <a:rPr lang="zh-CN" altLang="en-US" sz="2800" dirty="0"/>
              <a:t>教育部科技重点项目                       </a:t>
            </a:r>
            <a:r>
              <a:rPr lang="zh-CN" altLang="en-US" sz="2800" dirty="0" smtClean="0"/>
              <a:t>              </a:t>
            </a:r>
            <a:r>
              <a:rPr lang="en-US" altLang="zh-CN" sz="2800" dirty="0"/>
              <a:t>4 </a:t>
            </a:r>
            <a:r>
              <a:rPr lang="en-US" altLang="zh-CN" sz="2800" dirty="0" smtClean="0"/>
              <a:t> </a:t>
            </a:r>
            <a:r>
              <a:rPr lang="zh-CN" altLang="en-US" sz="2800" dirty="0" smtClean="0"/>
              <a:t>省</a:t>
            </a:r>
            <a:r>
              <a:rPr lang="zh-CN" altLang="en-US" sz="2800" dirty="0"/>
              <a:t>社科基金青年项目</a:t>
            </a:r>
            <a:br>
              <a:rPr lang="zh-CN" altLang="en-US" sz="2800" dirty="0"/>
            </a:br>
            <a:r>
              <a:rPr lang="en-US" altLang="zh-CN" sz="2800" dirty="0"/>
              <a:t>5 </a:t>
            </a:r>
            <a:r>
              <a:rPr lang="zh-CN" altLang="en-US" sz="2800" dirty="0"/>
              <a:t>省自然科学基金重点项目                    </a:t>
            </a:r>
            <a:r>
              <a:rPr lang="zh-CN" altLang="en-US" sz="2800" dirty="0" smtClean="0"/>
              <a:t>        </a:t>
            </a:r>
            <a:r>
              <a:rPr lang="en-US" altLang="zh-CN" sz="2800" dirty="0">
                <a:solidFill>
                  <a:srgbClr val="FF0000"/>
                </a:solidFill>
              </a:rPr>
              <a:t>5 </a:t>
            </a:r>
            <a:r>
              <a:rPr lang="en-US" altLang="zh-CN" sz="2800" dirty="0" smtClean="0">
                <a:solidFill>
                  <a:srgbClr val="FF0000"/>
                </a:solidFill>
              </a:rPr>
              <a:t> </a:t>
            </a:r>
            <a:r>
              <a:rPr lang="zh-CN" altLang="en-US" sz="2800" dirty="0" smtClean="0">
                <a:solidFill>
                  <a:srgbClr val="FF0000"/>
                </a:solidFill>
              </a:rPr>
              <a:t>省</a:t>
            </a:r>
            <a:r>
              <a:rPr lang="zh-CN" altLang="en-US" sz="2800" dirty="0">
                <a:solidFill>
                  <a:srgbClr val="FF0000"/>
                </a:solidFill>
              </a:rPr>
              <a:t>科技攻关一般项目</a:t>
            </a:r>
            <a:br>
              <a:rPr lang="zh-CN" altLang="en-US" sz="2800" dirty="0">
                <a:solidFill>
                  <a:srgbClr val="FF0000"/>
                </a:solidFill>
              </a:rPr>
            </a:br>
            <a:r>
              <a:rPr lang="en-US" altLang="zh-CN" sz="2800" dirty="0"/>
              <a:t>6 </a:t>
            </a:r>
            <a:r>
              <a:rPr lang="zh-CN" altLang="en-US" sz="2800" dirty="0"/>
              <a:t>省社科基金重点项目                             </a:t>
            </a:r>
            <a:r>
              <a:rPr lang="zh-CN" altLang="en-US" sz="2800" dirty="0" smtClean="0"/>
              <a:t>        </a:t>
            </a:r>
            <a:r>
              <a:rPr lang="en-US" altLang="zh-CN" sz="2800" dirty="0" smtClean="0"/>
              <a:t>6  </a:t>
            </a:r>
            <a:r>
              <a:rPr lang="zh-CN" altLang="en-US" sz="2800" dirty="0" smtClean="0"/>
              <a:t>国家</a:t>
            </a:r>
            <a:r>
              <a:rPr lang="zh-CN" altLang="en-US" sz="2800" dirty="0"/>
              <a:t>博士后基金项目</a:t>
            </a:r>
            <a:br>
              <a:rPr lang="zh-CN" altLang="en-US" sz="2800" dirty="0"/>
            </a:br>
            <a:r>
              <a:rPr lang="en-US" altLang="zh-CN" sz="2800" dirty="0"/>
              <a:t>7 </a:t>
            </a:r>
            <a:r>
              <a:rPr lang="zh-CN" altLang="en-US" sz="2800" dirty="0"/>
              <a:t>省杰出青年基金项目                            </a:t>
            </a:r>
            <a:r>
              <a:rPr lang="zh-CN" altLang="en-US" sz="2800" dirty="0" smtClean="0"/>
              <a:t>         </a:t>
            </a:r>
            <a:r>
              <a:rPr lang="en-US" altLang="zh-CN" sz="2800" dirty="0"/>
              <a:t>7 </a:t>
            </a:r>
            <a:r>
              <a:rPr lang="en-US" altLang="zh-CN" sz="2800" dirty="0" smtClean="0"/>
              <a:t> </a:t>
            </a:r>
            <a:r>
              <a:rPr lang="zh-CN" altLang="en-US" sz="2800" dirty="0" smtClean="0"/>
              <a:t>省</a:t>
            </a:r>
            <a:r>
              <a:rPr lang="zh-CN" altLang="en-US" sz="2800" dirty="0"/>
              <a:t>科技厅国际合作项目</a:t>
            </a:r>
            <a:br>
              <a:rPr lang="zh-CN" altLang="en-US" sz="2800" dirty="0"/>
            </a:br>
            <a:r>
              <a:rPr lang="en-US" altLang="zh-CN" sz="2800" dirty="0"/>
              <a:t>8 </a:t>
            </a:r>
            <a:r>
              <a:rPr lang="zh-CN" altLang="en-US" sz="2800" dirty="0"/>
              <a:t>省科技攻关重点项目                            </a:t>
            </a:r>
            <a:r>
              <a:rPr lang="zh-CN" altLang="en-US" sz="2800" dirty="0" smtClean="0"/>
              <a:t>         </a:t>
            </a:r>
            <a:r>
              <a:rPr lang="en-US" altLang="zh-CN" sz="2800" dirty="0"/>
              <a:t>8 </a:t>
            </a:r>
            <a:r>
              <a:rPr lang="en-US" altLang="zh-CN" sz="2800" dirty="0" smtClean="0"/>
              <a:t> </a:t>
            </a:r>
            <a:r>
              <a:rPr lang="zh-CN" altLang="en-US" sz="2800" dirty="0" smtClean="0"/>
              <a:t>市</a:t>
            </a:r>
            <a:r>
              <a:rPr lang="zh-CN" altLang="en-US" sz="2800" dirty="0"/>
              <a:t>攻关重点项目</a:t>
            </a:r>
            <a:br>
              <a:rPr lang="zh-CN" altLang="en-US" sz="2800" dirty="0"/>
            </a:br>
            <a:r>
              <a:rPr lang="en-US" altLang="zh-CN" sz="2800" dirty="0"/>
              <a:t>9 </a:t>
            </a:r>
            <a:r>
              <a:rPr lang="zh-CN" altLang="en-US" sz="2800" dirty="0"/>
              <a:t>国家博士后重点基金项目                    </a:t>
            </a:r>
            <a:r>
              <a:rPr lang="zh-CN" altLang="en-US" sz="2800" dirty="0" smtClean="0"/>
              <a:t>        </a:t>
            </a:r>
            <a:r>
              <a:rPr lang="en-US" altLang="zh-CN" sz="2800" dirty="0"/>
              <a:t>9 </a:t>
            </a:r>
            <a:r>
              <a:rPr lang="en-US" altLang="zh-CN" sz="2800" dirty="0" smtClean="0"/>
              <a:t>  </a:t>
            </a:r>
            <a:r>
              <a:rPr lang="zh-CN" altLang="en-US" sz="2800" dirty="0" smtClean="0"/>
              <a:t>中小企业</a:t>
            </a:r>
            <a:r>
              <a:rPr lang="zh-CN" altLang="en-US" sz="2800" dirty="0"/>
              <a:t>创新基金项目</a:t>
            </a:r>
            <a:br>
              <a:rPr lang="zh-CN" altLang="en-US" sz="2800" dirty="0"/>
            </a:br>
            <a:r>
              <a:rPr lang="en-US" altLang="zh-CN" sz="2800" dirty="0"/>
              <a:t>10 50</a:t>
            </a:r>
            <a:r>
              <a:rPr lang="zh-CN" altLang="en-US" sz="2800" dirty="0"/>
              <a:t>万以上技术开发项目（一年）       </a:t>
            </a:r>
            <a:r>
              <a:rPr lang="zh-CN" altLang="en-US" sz="2800" dirty="0" smtClean="0"/>
              <a:t>     </a:t>
            </a:r>
            <a:r>
              <a:rPr lang="en-US" altLang="zh-CN" sz="2800" dirty="0" smtClean="0"/>
              <a:t>10  </a:t>
            </a:r>
            <a:r>
              <a:rPr lang="en-US" altLang="zh-CN" sz="2800" dirty="0"/>
              <a:t>20</a:t>
            </a:r>
            <a:r>
              <a:rPr lang="zh-CN" altLang="en-US" sz="2800" dirty="0"/>
              <a:t>万以上技术开发项目（</a:t>
            </a:r>
            <a:r>
              <a:rPr lang="zh-CN" altLang="en-US" sz="2800" dirty="0" smtClean="0"/>
              <a:t>一年）</a:t>
            </a:r>
            <a:br>
              <a:rPr lang="zh-CN" altLang="en-US" sz="2800" dirty="0"/>
            </a:br>
            <a:r>
              <a:rPr lang="zh-CN" altLang="en-US" sz="2800" dirty="0" smtClean="0"/>
              <a:t>                       </a:t>
            </a:r>
            <a:endParaRPr lang="zh-CN" altLang="en-US" sz="2800" dirty="0"/>
          </a:p>
        </p:txBody>
      </p:sp>
      <p:sp>
        <p:nvSpPr>
          <p:cNvPr id="4" name="矩形 3"/>
          <p:cNvSpPr/>
          <p:nvPr/>
        </p:nvSpPr>
        <p:spPr>
          <a:xfrm>
            <a:off x="579367" y="573462"/>
            <a:ext cx="5477049" cy="584775"/>
          </a:xfrm>
          <a:prstGeom prst="rect">
            <a:avLst/>
          </a:prstGeom>
          <a:solidFill>
            <a:srgbClr val="00B0F0">
              <a:alpha val="54000"/>
            </a:srgbClr>
          </a:solidFill>
          <a:ln>
            <a:solidFill>
              <a:schemeClr val="accent1"/>
            </a:solidFill>
          </a:ln>
        </p:spPr>
        <p:txBody>
          <a:bodyPr wrap="square">
            <a:spAutoFit/>
          </a:bodyPr>
          <a:lstStyle/>
          <a:p>
            <a:r>
              <a:rPr lang="zh-CN" altLang="en-US" sz="3200" b="1" dirty="0" smtClean="0">
                <a:solidFill>
                  <a:srgbClr val="FF0000"/>
                </a:solidFill>
                <a:latin typeface="宋体" panose="02010600030101010101" pitchFamily="2" charset="-122"/>
                <a:ea typeface="宋体" panose="02010600030101010101" pitchFamily="2" charset="-122"/>
              </a:rPr>
              <a:t>一、科研项目分类</a:t>
            </a:r>
            <a:endParaRPr lang="zh-CN" altLang="en-US" sz="3200" b="1" dirty="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3419" y="2038688"/>
            <a:ext cx="11829393" cy="2246769"/>
          </a:xfrm>
          <a:prstGeom prst="rect">
            <a:avLst/>
          </a:prstGeom>
        </p:spPr>
        <p:txBody>
          <a:bodyPr wrap="square">
            <a:spAutoFit/>
          </a:bodyPr>
          <a:lstStyle/>
          <a:p>
            <a:br>
              <a:rPr lang="zh-CN" altLang="en-US" sz="2800" dirty="0"/>
            </a:br>
            <a:r>
              <a:rPr lang="zh-CN" altLang="en-US" sz="2800" dirty="0" smtClean="0"/>
              <a:t>                       </a:t>
            </a:r>
            <a:r>
              <a:rPr lang="en-US" altLang="zh-CN" sz="2800" dirty="0" smtClean="0">
                <a:solidFill>
                  <a:srgbClr val="016CBA"/>
                </a:solidFill>
                <a:latin typeface="Arial" panose="020B0604020202020204"/>
              </a:rPr>
              <a:t>E</a:t>
            </a:r>
            <a:r>
              <a:rPr lang="zh-CN" altLang="en-US" sz="2800" dirty="0" smtClean="0">
                <a:solidFill>
                  <a:srgbClr val="016CBA"/>
                </a:solidFill>
                <a:latin typeface="Arial" panose="020B0604020202020204"/>
              </a:rPr>
              <a:t>类                                                     </a:t>
            </a:r>
            <a:r>
              <a:rPr lang="en-US" altLang="zh-CN" sz="2800" dirty="0">
                <a:solidFill>
                  <a:srgbClr val="016CBA"/>
                </a:solidFill>
                <a:latin typeface="Arial" panose="020B0604020202020204"/>
              </a:rPr>
              <a:t>F</a:t>
            </a:r>
            <a:r>
              <a:rPr lang="zh-CN" altLang="en-US" sz="2800" dirty="0">
                <a:solidFill>
                  <a:srgbClr val="016CBA"/>
                </a:solidFill>
                <a:latin typeface="Arial" panose="020B0604020202020204"/>
              </a:rPr>
              <a:t>类</a:t>
            </a:r>
            <a:br>
              <a:rPr lang="zh-CN" altLang="en-US" sz="2800" dirty="0"/>
            </a:br>
            <a:r>
              <a:rPr lang="en-US" altLang="zh-CN" sz="2800" dirty="0">
                <a:solidFill>
                  <a:srgbClr val="111111"/>
                </a:solidFill>
                <a:latin typeface="Arial" panose="020B0604020202020204"/>
              </a:rPr>
              <a:t>1 </a:t>
            </a:r>
            <a:r>
              <a:rPr lang="zh-CN" altLang="en-US" sz="2800" dirty="0">
                <a:solidFill>
                  <a:srgbClr val="111111"/>
                </a:solidFill>
                <a:latin typeface="Arial" panose="020B0604020202020204"/>
              </a:rPr>
              <a:t>市（厅、局）各类计划项目 </a:t>
            </a:r>
            <a:r>
              <a:rPr lang="zh-CN" altLang="en-US" sz="2800" dirty="0" smtClean="0">
                <a:solidFill>
                  <a:srgbClr val="111111"/>
                </a:solidFill>
                <a:latin typeface="Arial" panose="020B0604020202020204"/>
              </a:rPr>
              <a:t>        </a:t>
            </a:r>
            <a:r>
              <a:rPr lang="en-US" altLang="zh-CN" sz="2800" dirty="0" smtClean="0">
                <a:solidFill>
                  <a:srgbClr val="FF0000"/>
                </a:solidFill>
                <a:latin typeface="Arial" panose="020B0604020202020204"/>
              </a:rPr>
              <a:t>1   </a:t>
            </a:r>
            <a:r>
              <a:rPr lang="zh-CN" altLang="en-US" sz="2800" dirty="0" smtClean="0">
                <a:solidFill>
                  <a:srgbClr val="FF0000"/>
                </a:solidFill>
                <a:latin typeface="Arial" panose="020B0604020202020204"/>
              </a:rPr>
              <a:t>省</a:t>
            </a:r>
            <a:r>
              <a:rPr lang="zh-CN" altLang="en-US" sz="2800" dirty="0">
                <a:solidFill>
                  <a:srgbClr val="FF0000"/>
                </a:solidFill>
                <a:latin typeface="Arial" panose="020B0604020202020204"/>
              </a:rPr>
              <a:t>部以上指导项目（有题号，无经费</a:t>
            </a:r>
            <a:r>
              <a:rPr lang="zh-CN" altLang="en-US" sz="2800" dirty="0">
                <a:solidFill>
                  <a:srgbClr val="111111"/>
                </a:solidFill>
                <a:latin typeface="Arial" panose="020B0604020202020204"/>
              </a:rPr>
              <a:t>）</a:t>
            </a:r>
            <a:br>
              <a:rPr lang="zh-CN" altLang="en-US" sz="2800" dirty="0"/>
            </a:br>
            <a:r>
              <a:rPr lang="en-US" altLang="zh-CN" sz="2800" dirty="0">
                <a:solidFill>
                  <a:srgbClr val="FF0000"/>
                </a:solidFill>
                <a:latin typeface="Arial" panose="020B0604020202020204"/>
              </a:rPr>
              <a:t>2 </a:t>
            </a:r>
            <a:r>
              <a:rPr lang="zh-CN" altLang="en-US" sz="2800" dirty="0">
                <a:solidFill>
                  <a:srgbClr val="FF0000"/>
                </a:solidFill>
                <a:latin typeface="Arial" panose="020B0604020202020204"/>
              </a:rPr>
              <a:t>省博士后基金项目 </a:t>
            </a:r>
            <a:r>
              <a:rPr lang="zh-CN" altLang="en-US" sz="2800" dirty="0" smtClean="0">
                <a:solidFill>
                  <a:srgbClr val="FF0000"/>
                </a:solidFill>
                <a:latin typeface="Arial" panose="020B0604020202020204"/>
              </a:rPr>
              <a:t>                      </a:t>
            </a:r>
            <a:r>
              <a:rPr lang="en-US" altLang="zh-CN" sz="2800" dirty="0" smtClean="0">
                <a:solidFill>
                  <a:srgbClr val="111111"/>
                </a:solidFill>
                <a:latin typeface="Arial" panose="020B0604020202020204"/>
              </a:rPr>
              <a:t>2    5</a:t>
            </a:r>
            <a:r>
              <a:rPr lang="zh-CN" altLang="en-US" sz="2800" dirty="0">
                <a:solidFill>
                  <a:srgbClr val="111111"/>
                </a:solidFill>
                <a:latin typeface="Arial" panose="020B0604020202020204"/>
              </a:rPr>
              <a:t>万以上技术开发项目（一年内）</a:t>
            </a:r>
            <a:br>
              <a:rPr lang="zh-CN" altLang="en-US" sz="2800" dirty="0"/>
            </a:br>
            <a:r>
              <a:rPr lang="en-US" altLang="zh-CN" sz="2800" dirty="0">
                <a:solidFill>
                  <a:srgbClr val="111111"/>
                </a:solidFill>
                <a:latin typeface="Arial" panose="020B0604020202020204"/>
              </a:rPr>
              <a:t>3 </a:t>
            </a:r>
            <a:r>
              <a:rPr lang="en-US" altLang="zh-CN" sz="2800" dirty="0" smtClean="0">
                <a:solidFill>
                  <a:srgbClr val="111111"/>
                </a:solidFill>
                <a:latin typeface="Arial" panose="020B0604020202020204"/>
              </a:rPr>
              <a:t>10</a:t>
            </a:r>
            <a:r>
              <a:rPr lang="zh-CN" altLang="en-US" sz="2800" dirty="0" smtClean="0">
                <a:solidFill>
                  <a:srgbClr val="111111"/>
                </a:solidFill>
                <a:latin typeface="Arial" panose="020B0604020202020204"/>
              </a:rPr>
              <a:t>以上</a:t>
            </a:r>
            <a:r>
              <a:rPr lang="zh-CN" altLang="en-US" sz="2800" dirty="0">
                <a:solidFill>
                  <a:srgbClr val="111111"/>
                </a:solidFill>
                <a:latin typeface="Arial" panose="020B0604020202020204"/>
              </a:rPr>
              <a:t>技术开发项目（</a:t>
            </a:r>
            <a:r>
              <a:rPr lang="zh-CN" altLang="en-US" sz="2800" dirty="0" smtClean="0">
                <a:solidFill>
                  <a:srgbClr val="111111"/>
                </a:solidFill>
                <a:latin typeface="Arial" panose="020B0604020202020204"/>
              </a:rPr>
              <a:t>一年）</a:t>
            </a:r>
            <a:endParaRPr lang="zh-CN" altLang="en-US" sz="2800" dirty="0"/>
          </a:p>
        </p:txBody>
      </p:sp>
      <p:sp>
        <p:nvSpPr>
          <p:cNvPr id="5" name="矩形 4"/>
          <p:cNvSpPr/>
          <p:nvPr/>
        </p:nvSpPr>
        <p:spPr>
          <a:xfrm>
            <a:off x="579367" y="573462"/>
            <a:ext cx="5477049" cy="584775"/>
          </a:xfrm>
          <a:prstGeom prst="rect">
            <a:avLst/>
          </a:prstGeom>
          <a:solidFill>
            <a:srgbClr val="00B0F0">
              <a:alpha val="54000"/>
            </a:srgbClr>
          </a:solidFill>
          <a:ln>
            <a:solidFill>
              <a:schemeClr val="accent1"/>
            </a:solidFill>
          </a:ln>
        </p:spPr>
        <p:txBody>
          <a:bodyPr wrap="square">
            <a:spAutoFit/>
          </a:bodyPr>
          <a:lstStyle/>
          <a:p>
            <a:r>
              <a:rPr lang="zh-CN" altLang="en-US" sz="3200" b="1" dirty="0" smtClean="0">
                <a:solidFill>
                  <a:srgbClr val="FF0000"/>
                </a:solidFill>
                <a:latin typeface="宋体" panose="02010600030101010101" pitchFamily="2" charset="-122"/>
                <a:ea typeface="宋体" panose="02010600030101010101" pitchFamily="2" charset="-122"/>
              </a:rPr>
              <a:t>一、科研项目分类</a:t>
            </a:r>
            <a:endParaRPr lang="zh-CN" altLang="en-US" sz="3200" b="1" dirty="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57396" y="1867831"/>
            <a:ext cx="10363200" cy="3744693"/>
          </a:xfrm>
        </p:spPr>
        <p:txBody>
          <a:bodyPr>
            <a:normAutofit/>
          </a:bodyPr>
          <a:lstStyle/>
          <a:p>
            <a:pPr marL="0" indent="0" algn="just">
              <a:lnSpc>
                <a:spcPct val="90000"/>
              </a:lnSpc>
              <a:buNone/>
            </a:pPr>
            <a:endParaRPr lang="en-US" altLang="zh-CN" sz="3000" dirty="0" smtClean="0">
              <a:latin typeface="+mn-ea"/>
            </a:endParaRPr>
          </a:p>
          <a:p>
            <a:pPr marL="0" indent="0">
              <a:buNone/>
            </a:pPr>
            <a:r>
              <a:rPr lang="en-US" altLang="zh-CN" sz="3000" b="1" dirty="0" smtClean="0">
                <a:solidFill>
                  <a:srgbClr val="7030A0"/>
                </a:solidFill>
                <a:latin typeface="+mn-ea"/>
              </a:rPr>
              <a:t>1.</a:t>
            </a:r>
            <a:r>
              <a:rPr lang="zh-CN" altLang="en-US" sz="3000" b="1" dirty="0" smtClean="0">
                <a:solidFill>
                  <a:srgbClr val="7030A0"/>
                </a:solidFill>
                <a:latin typeface="+mn-ea"/>
              </a:rPr>
              <a:t>科研选题</a:t>
            </a:r>
            <a:endParaRPr lang="en-US" altLang="zh-CN" sz="3000" b="1" dirty="0" smtClean="0">
              <a:solidFill>
                <a:srgbClr val="7030A0"/>
              </a:solidFill>
              <a:latin typeface="+mn-ea"/>
            </a:endParaRPr>
          </a:p>
          <a:p>
            <a:pPr marL="0" indent="0">
              <a:buNone/>
            </a:pPr>
            <a:r>
              <a:rPr lang="zh-CN" altLang="en-US" sz="3000" dirty="0" smtClean="0">
                <a:latin typeface="+mn-ea"/>
              </a:rPr>
              <a:t>    为了实现某个特定目标所需要研究的一个或一组科学问题。</a:t>
            </a:r>
            <a:r>
              <a:rPr lang="zh-CN" altLang="en-US" sz="3000" b="1" dirty="0" smtClean="0">
                <a:latin typeface="+mn-ea"/>
              </a:rPr>
              <a:t>即确定研究对象和选择研究课题的全过程。</a:t>
            </a:r>
            <a:endParaRPr lang="zh-CN" altLang="en-US" sz="4000" dirty="0">
              <a:latin typeface="黑体" panose="02010609060101010101" pitchFamily="49" charset="-122"/>
            </a:endParaRPr>
          </a:p>
        </p:txBody>
      </p:sp>
      <p:sp>
        <p:nvSpPr>
          <p:cNvPr id="2" name="矩形 1"/>
          <p:cNvSpPr/>
          <p:nvPr/>
        </p:nvSpPr>
        <p:spPr>
          <a:xfrm>
            <a:off x="1802524" y="5869857"/>
            <a:ext cx="8776137" cy="507831"/>
          </a:xfrm>
          <a:prstGeom prst="rect">
            <a:avLst/>
          </a:prstGeom>
          <a:solidFill>
            <a:schemeClr val="accent1">
              <a:alpha val="54000"/>
            </a:schemeClr>
          </a:solidFill>
          <a:ln>
            <a:solidFill>
              <a:schemeClr val="accent1"/>
            </a:solidFill>
          </a:ln>
        </p:spPr>
        <p:txBody>
          <a:bodyPr wrap="square">
            <a:spAutoFit/>
          </a:bodyPr>
          <a:lstStyle/>
          <a:p>
            <a:pPr lvl="0" algn="just">
              <a:lnSpc>
                <a:spcPct val="90000"/>
              </a:lnSpc>
              <a:spcBef>
                <a:spcPts val="1000"/>
              </a:spcBef>
            </a:pPr>
            <a:r>
              <a:rPr lang="zh-CN" altLang="en-US" sz="3000" dirty="0">
                <a:solidFill>
                  <a:srgbClr val="FF0000"/>
                </a:solidFill>
                <a:latin typeface="宋体" panose="02010600030101010101" pitchFamily="2" charset="-122"/>
              </a:rPr>
              <a:t>选题就是提出有意义、自己又有能力去解决的问题</a:t>
            </a:r>
            <a:r>
              <a:rPr lang="zh-CN" altLang="en-US" sz="3000" dirty="0">
                <a:solidFill>
                  <a:prstClr val="black"/>
                </a:solidFill>
                <a:latin typeface="宋体" panose="02010600030101010101" pitchFamily="2" charset="-122"/>
              </a:rPr>
              <a:t> </a:t>
            </a:r>
            <a:endParaRPr lang="zh-CN" altLang="en-US" sz="3000" dirty="0">
              <a:solidFill>
                <a:prstClr val="black"/>
              </a:solidFill>
              <a:latin typeface="宋体" panose="02010600030101010101" pitchFamily="2" charset="-122"/>
            </a:endParaRPr>
          </a:p>
        </p:txBody>
      </p:sp>
      <p:sp>
        <p:nvSpPr>
          <p:cNvPr id="6" name="矩形 5"/>
          <p:cNvSpPr/>
          <p:nvPr/>
        </p:nvSpPr>
        <p:spPr>
          <a:xfrm>
            <a:off x="876251" y="799094"/>
            <a:ext cx="5477049" cy="584775"/>
          </a:xfrm>
          <a:prstGeom prst="rect">
            <a:avLst/>
          </a:prstGeom>
          <a:solidFill>
            <a:srgbClr val="00B0F0">
              <a:alpha val="54000"/>
            </a:srgbClr>
          </a:solidFill>
          <a:ln>
            <a:solidFill>
              <a:schemeClr val="accent1"/>
            </a:solidFill>
          </a:ln>
        </p:spPr>
        <p:txBody>
          <a:bodyPr wrap="square">
            <a:spAutoFit/>
          </a:bodyPr>
          <a:lstStyle/>
          <a:p>
            <a:r>
              <a:rPr lang="zh-CN" altLang="en-US" sz="3200" b="1" dirty="0" smtClean="0">
                <a:solidFill>
                  <a:srgbClr val="FF0000"/>
                </a:solidFill>
                <a:latin typeface="宋体" panose="02010600030101010101" pitchFamily="2" charset="-122"/>
                <a:ea typeface="宋体" panose="02010600030101010101" pitchFamily="2" charset="-122"/>
              </a:rPr>
              <a:t>二、科研选题的基本原则</a:t>
            </a:r>
            <a:endParaRPr lang="zh-CN" altLang="en-US" sz="32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矩形 3"/>
          <p:cNvSpPr/>
          <p:nvPr/>
        </p:nvSpPr>
        <p:spPr>
          <a:xfrm>
            <a:off x="1079569" y="1888500"/>
            <a:ext cx="9398821" cy="2174954"/>
          </a:xfrm>
          <a:prstGeom prst="rect">
            <a:avLst/>
          </a:prstGeom>
        </p:spPr>
        <p:txBody>
          <a:bodyPr wrap="square">
            <a:spAutoFit/>
          </a:bodyPr>
          <a:lstStyle/>
          <a:p>
            <a:r>
              <a:rPr lang="zh-CN" altLang="en-US" sz="2400" b="1" dirty="0">
                <a:solidFill>
                  <a:srgbClr val="7030A0"/>
                </a:solidFill>
                <a:latin typeface="+mn-ea"/>
              </a:rPr>
              <a:t>（一）需要性</a:t>
            </a:r>
            <a:r>
              <a:rPr lang="zh-CN" altLang="en-US" sz="2400" b="1" dirty="0" smtClean="0">
                <a:solidFill>
                  <a:srgbClr val="7030A0"/>
                </a:solidFill>
                <a:latin typeface="+mn-ea"/>
              </a:rPr>
              <a:t>原则</a:t>
            </a:r>
            <a:endParaRPr lang="en-US" altLang="zh-CN" sz="2400" b="1" dirty="0" smtClean="0">
              <a:solidFill>
                <a:srgbClr val="7030A0"/>
              </a:solidFill>
              <a:latin typeface="+mn-ea"/>
            </a:endParaRPr>
          </a:p>
          <a:p>
            <a:pPr>
              <a:lnSpc>
                <a:spcPts val="2500"/>
              </a:lnSpc>
              <a:spcBef>
                <a:spcPts val="300"/>
              </a:spcBef>
              <a:buFont typeface="Wingdings" panose="05000000000000000000" pitchFamily="2" charset="2"/>
              <a:buNone/>
            </a:pPr>
            <a:r>
              <a:rPr lang="en-US" altLang="zh-CN" b="1" dirty="0" smtClean="0"/>
              <a:t>          1</a:t>
            </a:r>
            <a:r>
              <a:rPr lang="zh-CN" altLang="en-US" b="1" dirty="0" smtClean="0"/>
              <a:t>、需</a:t>
            </a:r>
            <a:r>
              <a:rPr lang="zh-CN" altLang="en-US" b="1" dirty="0"/>
              <a:t>要性原则的重要性 </a:t>
            </a:r>
            <a:endParaRPr lang="zh-CN" altLang="en-US" b="1" dirty="0"/>
          </a:p>
          <a:p>
            <a:pPr>
              <a:lnSpc>
                <a:spcPts val="2500"/>
              </a:lnSpc>
              <a:spcBef>
                <a:spcPts val="300"/>
              </a:spcBef>
            </a:pPr>
            <a:r>
              <a:rPr lang="zh-CN" altLang="en-US" b="1" dirty="0" smtClean="0"/>
              <a:t>               科研</a:t>
            </a:r>
            <a:r>
              <a:rPr lang="zh-CN" altLang="en-US" b="1" dirty="0"/>
              <a:t>的目的性 </a:t>
            </a:r>
            <a:endParaRPr lang="zh-CN" altLang="en-US" b="1" dirty="0"/>
          </a:p>
          <a:p>
            <a:pPr>
              <a:lnSpc>
                <a:spcPts val="2500"/>
              </a:lnSpc>
              <a:spcBef>
                <a:spcPts val="300"/>
              </a:spcBef>
            </a:pPr>
            <a:r>
              <a:rPr lang="zh-CN" altLang="en-US" b="1" dirty="0" smtClean="0"/>
              <a:t>               需要</a:t>
            </a:r>
            <a:r>
              <a:rPr lang="zh-CN" altLang="en-US" b="1" dirty="0"/>
              <a:t>即研究动力</a:t>
            </a:r>
            <a:endParaRPr lang="zh-CN" altLang="en-US" b="1" dirty="0"/>
          </a:p>
          <a:p>
            <a:pPr>
              <a:lnSpc>
                <a:spcPts val="2500"/>
              </a:lnSpc>
              <a:spcBef>
                <a:spcPts val="300"/>
              </a:spcBef>
              <a:buFont typeface="Wingdings" panose="05000000000000000000" pitchFamily="2" charset="2"/>
              <a:buNone/>
            </a:pPr>
            <a:r>
              <a:rPr lang="en-US" altLang="zh-CN" b="1" dirty="0" smtClean="0"/>
              <a:t>           2</a:t>
            </a:r>
            <a:r>
              <a:rPr lang="zh-CN" altLang="en-US" b="1" dirty="0"/>
              <a:t>、地方特色</a:t>
            </a:r>
            <a:endParaRPr lang="zh-CN" altLang="en-US" b="1" dirty="0"/>
          </a:p>
          <a:p>
            <a:endParaRPr lang="zh-CN" altLang="en-US" dirty="0"/>
          </a:p>
        </p:txBody>
      </p:sp>
      <p:sp>
        <p:nvSpPr>
          <p:cNvPr id="5" name="矩形 4"/>
          <p:cNvSpPr/>
          <p:nvPr/>
        </p:nvSpPr>
        <p:spPr>
          <a:xfrm>
            <a:off x="1079569" y="3859108"/>
            <a:ext cx="9861700" cy="1477328"/>
          </a:xfrm>
          <a:prstGeom prst="rect">
            <a:avLst/>
          </a:prstGeom>
        </p:spPr>
        <p:txBody>
          <a:bodyPr wrap="square">
            <a:spAutoFit/>
          </a:bodyPr>
          <a:lstStyle/>
          <a:p>
            <a:pPr>
              <a:lnSpc>
                <a:spcPct val="150000"/>
              </a:lnSpc>
            </a:pPr>
            <a:r>
              <a:rPr lang="zh-CN" altLang="en-US" sz="2400" b="1" dirty="0">
                <a:solidFill>
                  <a:srgbClr val="7030A0"/>
                </a:solidFill>
                <a:latin typeface="+mn-ea"/>
              </a:rPr>
              <a:t>（二）科学性</a:t>
            </a:r>
            <a:r>
              <a:rPr lang="zh-CN" altLang="en-US" sz="2400" b="1" dirty="0" smtClean="0">
                <a:solidFill>
                  <a:srgbClr val="7030A0"/>
                </a:solidFill>
                <a:latin typeface="+mn-ea"/>
              </a:rPr>
              <a:t>原则</a:t>
            </a:r>
            <a:endParaRPr lang="en-US" altLang="zh-CN" sz="2400" b="1" dirty="0" smtClean="0">
              <a:solidFill>
                <a:srgbClr val="7030A0"/>
              </a:solidFill>
              <a:latin typeface="+mn-ea"/>
            </a:endParaRPr>
          </a:p>
          <a:p>
            <a:pPr>
              <a:lnSpc>
                <a:spcPct val="150000"/>
              </a:lnSpc>
              <a:buFont typeface="Wingdings" panose="05000000000000000000" pitchFamily="2" charset="2"/>
              <a:buNone/>
            </a:pPr>
            <a:r>
              <a:rPr lang="zh-CN" altLang="en-US" b="1" dirty="0" smtClean="0"/>
              <a:t>          有</a:t>
            </a:r>
            <a:r>
              <a:rPr lang="zh-CN" altLang="en-US" b="1" dirty="0"/>
              <a:t>依据，符合最基本的科学原理</a:t>
            </a:r>
            <a:r>
              <a:rPr lang="zh-CN" altLang="en-US" b="1" dirty="0" smtClean="0"/>
              <a:t>，遵循</a:t>
            </a:r>
            <a:r>
              <a:rPr lang="zh-CN" altLang="en-US" b="1" dirty="0"/>
              <a:t>客观规律</a:t>
            </a:r>
            <a:r>
              <a:rPr lang="zh-CN" altLang="en-US" b="1" dirty="0" smtClean="0"/>
              <a:t>，科研</a:t>
            </a:r>
            <a:r>
              <a:rPr lang="zh-CN" altLang="en-US" b="1" dirty="0"/>
              <a:t>设计科学而合乎逻辑。</a:t>
            </a:r>
            <a:endParaRPr lang="zh-CN" altLang="en-US" b="1" dirty="0"/>
          </a:p>
          <a:p>
            <a:pPr>
              <a:lnSpc>
                <a:spcPct val="150000"/>
              </a:lnSpc>
            </a:pPr>
            <a:r>
              <a:rPr lang="zh-CN" altLang="en-US" dirty="0" smtClean="0"/>
              <a:t> </a:t>
            </a:r>
            <a:endParaRPr lang="zh-CN" altLang="en-US" dirty="0"/>
          </a:p>
        </p:txBody>
      </p:sp>
      <p:sp>
        <p:nvSpPr>
          <p:cNvPr id="9" name="矩形 8"/>
          <p:cNvSpPr/>
          <p:nvPr/>
        </p:nvSpPr>
        <p:spPr>
          <a:xfrm>
            <a:off x="876251" y="799094"/>
            <a:ext cx="5477049" cy="584775"/>
          </a:xfrm>
          <a:prstGeom prst="rect">
            <a:avLst/>
          </a:prstGeom>
          <a:solidFill>
            <a:srgbClr val="00B0F0">
              <a:alpha val="54000"/>
            </a:srgbClr>
          </a:solidFill>
          <a:ln>
            <a:solidFill>
              <a:schemeClr val="accent1"/>
            </a:solidFill>
          </a:ln>
        </p:spPr>
        <p:txBody>
          <a:bodyPr wrap="square">
            <a:spAutoFit/>
          </a:bodyPr>
          <a:lstStyle/>
          <a:p>
            <a:r>
              <a:rPr lang="zh-CN" altLang="en-US" sz="3200" b="1" dirty="0" smtClean="0">
                <a:solidFill>
                  <a:srgbClr val="FF0000"/>
                </a:solidFill>
                <a:latin typeface="宋体" panose="02010600030101010101" pitchFamily="2" charset="-122"/>
                <a:ea typeface="宋体" panose="02010600030101010101" pitchFamily="2" charset="-122"/>
              </a:rPr>
              <a:t>二、科研选题的基本原则</a:t>
            </a:r>
            <a:endParaRPr lang="zh-CN" altLang="en-US" sz="32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6096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008239" y="2389239"/>
            <a:ext cx="2079522" cy="2079522"/>
            <a:chOff x="2008239" y="2389239"/>
            <a:chExt cx="2079522" cy="2079522"/>
          </a:xfrm>
        </p:grpSpPr>
        <p:grpSp>
          <p:nvGrpSpPr>
            <p:cNvPr id="42" name="组合 41"/>
            <p:cNvGrpSpPr/>
            <p:nvPr/>
          </p:nvGrpSpPr>
          <p:grpSpPr>
            <a:xfrm>
              <a:off x="2008239" y="2389239"/>
              <a:ext cx="2079522" cy="2079522"/>
              <a:chOff x="7772400" y="3775587"/>
              <a:chExt cx="2079522" cy="2079522"/>
            </a:xfrm>
            <a:solidFill>
              <a:schemeClr val="bg1"/>
            </a:solidFill>
          </p:grpSpPr>
          <p:sp>
            <p:nvSpPr>
              <p:cNvPr id="37" name="空心弧 36"/>
              <p:cNvSpPr/>
              <p:nvPr/>
            </p:nvSpPr>
            <p:spPr>
              <a:xfrm>
                <a:off x="7875639" y="3878826"/>
                <a:ext cx="1873045" cy="1873045"/>
              </a:xfrm>
              <a:prstGeom prst="blockArc">
                <a:avLst>
                  <a:gd name="adj1" fmla="val 2593583"/>
                  <a:gd name="adj2" fmla="val 838475"/>
                  <a:gd name="adj3" fmla="val 4553"/>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空心弧 39"/>
              <p:cNvSpPr/>
              <p:nvPr/>
            </p:nvSpPr>
            <p:spPr>
              <a:xfrm flipH="1">
                <a:off x="7812957" y="3816144"/>
                <a:ext cx="1998408" cy="1998408"/>
              </a:xfrm>
              <a:prstGeom prst="blockArc">
                <a:avLst>
                  <a:gd name="adj1" fmla="val 14449133"/>
                  <a:gd name="adj2" fmla="val 13621727"/>
                  <a:gd name="adj3" fmla="val 969"/>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空心弧 40"/>
              <p:cNvSpPr/>
              <p:nvPr/>
            </p:nvSpPr>
            <p:spPr>
              <a:xfrm flipV="1">
                <a:off x="7772400" y="3775587"/>
                <a:ext cx="2079522" cy="2079522"/>
              </a:xfrm>
              <a:prstGeom prst="blockArc">
                <a:avLst>
                  <a:gd name="adj1" fmla="val 2201999"/>
                  <a:gd name="adj2" fmla="val 1076694"/>
                  <a:gd name="adj3" fmla="val 433"/>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3" name="文本框 42"/>
            <p:cNvSpPr txBox="1"/>
            <p:nvPr/>
          </p:nvSpPr>
          <p:spPr>
            <a:xfrm>
              <a:off x="2415173" y="2705725"/>
              <a:ext cx="1313180" cy="1446550"/>
            </a:xfrm>
            <a:prstGeom prst="rect">
              <a:avLst/>
            </a:prstGeom>
            <a:noFill/>
          </p:spPr>
          <p:txBody>
            <a:bodyPr wrap="none" rtlCol="0">
              <a:spAutoFit/>
            </a:bodyPr>
            <a:lstStyle/>
            <a:p>
              <a:r>
                <a:rPr lang="en-US" altLang="zh-CN" sz="8800" b="1" dirty="0" smtClean="0">
                  <a:solidFill>
                    <a:schemeClr val="bg1"/>
                  </a:solidFill>
                  <a:latin typeface="Times New Roman" panose="02020603050405020304" pitchFamily="18" charset="0"/>
                  <a:cs typeface="Times New Roman" panose="02020603050405020304" pitchFamily="18" charset="0"/>
                </a:rPr>
                <a:t>02</a:t>
              </a:r>
              <a:endParaRPr lang="zh-CN" altLang="en-US" sz="8800" b="1" dirty="0">
                <a:solidFill>
                  <a:schemeClr val="bg1"/>
                </a:solidFill>
                <a:latin typeface="Times New Roman" panose="02020603050405020304" pitchFamily="18" charset="0"/>
                <a:cs typeface="Times New Roman" panose="02020603050405020304" pitchFamily="18" charset="0"/>
              </a:endParaRPr>
            </a:p>
          </p:txBody>
        </p:sp>
      </p:grpSp>
      <p:grpSp>
        <p:nvGrpSpPr>
          <p:cNvPr id="49" name="组合 48"/>
          <p:cNvGrpSpPr/>
          <p:nvPr/>
        </p:nvGrpSpPr>
        <p:grpSpPr>
          <a:xfrm>
            <a:off x="6618518" y="1126210"/>
            <a:ext cx="4822371" cy="103239"/>
            <a:chOff x="6618518" y="1126210"/>
            <a:chExt cx="4822371" cy="103239"/>
          </a:xfrm>
        </p:grpSpPr>
        <p:sp>
          <p:nvSpPr>
            <p:cNvPr id="44" name="矩形 43"/>
            <p:cNvSpPr/>
            <p:nvPr/>
          </p:nvSpPr>
          <p:spPr>
            <a:xfrm>
              <a:off x="6618518" y="1126210"/>
              <a:ext cx="1983307" cy="10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p:cNvCxnSpPr/>
            <p:nvPr/>
          </p:nvCxnSpPr>
          <p:spPr>
            <a:xfrm flipV="1">
              <a:off x="8601825" y="1204048"/>
              <a:ext cx="2839064"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0" name="文本框 49"/>
          <p:cNvSpPr txBox="1"/>
          <p:nvPr/>
        </p:nvSpPr>
        <p:spPr>
          <a:xfrm>
            <a:off x="6621796" y="549275"/>
            <a:ext cx="4152099" cy="523220"/>
          </a:xfrm>
          <a:prstGeom prst="rect">
            <a:avLst/>
          </a:prstGeom>
          <a:noFill/>
        </p:spPr>
        <p:txBody>
          <a:bodyPr wrap="none" rtlCol="0">
            <a:spAutoFit/>
          </a:bodyPr>
          <a:lstStyle/>
          <a:p>
            <a:r>
              <a:rPr lang="zh-CN" altLang="en-US" sz="2800" b="1" dirty="0" smtClean="0">
                <a:latin typeface="方正正黑简体" panose="02000000000000000000" pitchFamily="2" charset="-122"/>
                <a:ea typeface="方正正黑简体" panose="02000000000000000000" pitchFamily="2" charset="-122"/>
              </a:rPr>
              <a:t>基于校企合作的科研思路</a:t>
            </a:r>
            <a:endParaRPr lang="zh-CN" altLang="en-US" sz="2800" b="1" dirty="0">
              <a:latin typeface="方正正黑简体" panose="02000000000000000000" pitchFamily="2" charset="-122"/>
              <a:ea typeface="方正正黑简体" panose="02000000000000000000" pitchFamily="2" charset="-122"/>
            </a:endParaRPr>
          </a:p>
        </p:txBody>
      </p:sp>
      <p:sp>
        <p:nvSpPr>
          <p:cNvPr id="48" name="任意多边形 47"/>
          <p:cNvSpPr/>
          <p:nvPr/>
        </p:nvSpPr>
        <p:spPr>
          <a:xfrm rot="5158199">
            <a:off x="8432337" y="1894600"/>
            <a:ext cx="1956145" cy="2990072"/>
          </a:xfrm>
          <a:custGeom>
            <a:avLst/>
            <a:gdLst>
              <a:gd name="connsiteX0" fmla="*/ 1424 w 1956145"/>
              <a:gd name="connsiteY0" fmla="*/ 2450493 h 2990072"/>
              <a:gd name="connsiteX1" fmla="*/ 407430 w 1956145"/>
              <a:gd name="connsiteY1" fmla="*/ 1207830 h 2990072"/>
              <a:gd name="connsiteX2" fmla="*/ 1629962 w 1956145"/>
              <a:gd name="connsiteY2" fmla="*/ 105749 h 2990072"/>
              <a:gd name="connsiteX3" fmla="*/ 1681207 w 1956145"/>
              <a:gd name="connsiteY3" fmla="*/ 99634 h 2990072"/>
              <a:gd name="connsiteX4" fmla="*/ 1568529 w 1956145"/>
              <a:gd name="connsiteY4" fmla="*/ 0 h 2990072"/>
              <a:gd name="connsiteX5" fmla="*/ 1765515 w 1956145"/>
              <a:gd name="connsiteY5" fmla="*/ 0 h 2990072"/>
              <a:gd name="connsiteX6" fmla="*/ 1956145 w 1956145"/>
              <a:gd name="connsiteY6" fmla="*/ 168562 h 2990072"/>
              <a:gd name="connsiteX7" fmla="*/ 1765515 w 1956145"/>
              <a:gd name="connsiteY7" fmla="*/ 337124 h 2990072"/>
              <a:gd name="connsiteX8" fmla="*/ 1568529 w 1956145"/>
              <a:gd name="connsiteY8" fmla="*/ 337124 h 2990072"/>
              <a:gd name="connsiteX9" fmla="*/ 1669746 w 1956145"/>
              <a:gd name="connsiteY9" fmla="*/ 247624 h 2990072"/>
              <a:gd name="connsiteX10" fmla="*/ 1523944 w 1956145"/>
              <a:gd name="connsiteY10" fmla="*/ 285515 h 2990072"/>
              <a:gd name="connsiteX11" fmla="*/ 538184 w 1956145"/>
              <a:gd name="connsiteY11" fmla="*/ 1288356 h 2990072"/>
              <a:gd name="connsiteX12" fmla="*/ 209630 w 1956145"/>
              <a:gd name="connsiteY12" fmla="*/ 2860825 h 2990072"/>
              <a:gd name="connsiteX13" fmla="*/ 112999 w 1956145"/>
              <a:gd name="connsiteY13" fmla="*/ 2990072 h 2990072"/>
              <a:gd name="connsiteX14" fmla="*/ 1424 w 1956145"/>
              <a:gd name="connsiteY14" fmla="*/ 2450493 h 299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145" h="2990072">
                <a:moveTo>
                  <a:pt x="1424" y="2450493"/>
                </a:moveTo>
                <a:cubicBezTo>
                  <a:pt x="16891" y="2086875"/>
                  <a:pt x="157989" y="1637770"/>
                  <a:pt x="407430" y="1207830"/>
                </a:cubicBezTo>
                <a:cubicBezTo>
                  <a:pt x="759357" y="601241"/>
                  <a:pt x="1241513" y="178446"/>
                  <a:pt x="1629962" y="105749"/>
                </a:cubicBezTo>
                <a:lnTo>
                  <a:pt x="1681207" y="99634"/>
                </a:lnTo>
                <a:lnTo>
                  <a:pt x="1568529" y="0"/>
                </a:lnTo>
                <a:lnTo>
                  <a:pt x="1765515" y="0"/>
                </a:lnTo>
                <a:lnTo>
                  <a:pt x="1956145" y="168562"/>
                </a:lnTo>
                <a:lnTo>
                  <a:pt x="1765515" y="337124"/>
                </a:lnTo>
                <a:lnTo>
                  <a:pt x="1568529" y="337124"/>
                </a:lnTo>
                <a:lnTo>
                  <a:pt x="1669746" y="247624"/>
                </a:lnTo>
                <a:lnTo>
                  <a:pt x="1523944" y="285515"/>
                </a:lnTo>
                <a:cubicBezTo>
                  <a:pt x="1209152" y="407480"/>
                  <a:pt x="830693" y="782324"/>
                  <a:pt x="538184" y="1288356"/>
                </a:cubicBezTo>
                <a:cubicBezTo>
                  <a:pt x="184329" y="1900516"/>
                  <a:pt x="49711" y="2544802"/>
                  <a:pt x="209630" y="2860825"/>
                </a:cubicBezTo>
                <a:lnTo>
                  <a:pt x="112999" y="2990072"/>
                </a:lnTo>
                <a:cubicBezTo>
                  <a:pt x="28090" y="2856058"/>
                  <a:pt x="-7856" y="2668663"/>
                  <a:pt x="1424" y="2450493"/>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任意多边形 50"/>
          <p:cNvSpPr/>
          <p:nvPr/>
        </p:nvSpPr>
        <p:spPr>
          <a:xfrm rot="16441801" flipV="1">
            <a:off x="7893134" y="3366459"/>
            <a:ext cx="1717771" cy="3148943"/>
          </a:xfrm>
          <a:custGeom>
            <a:avLst/>
            <a:gdLst>
              <a:gd name="connsiteX0" fmla="*/ 1717771 w 1717771"/>
              <a:gd name="connsiteY0" fmla="*/ 2980381 h 3148943"/>
              <a:gd name="connsiteX1" fmla="*/ 1527141 w 1717771"/>
              <a:gd name="connsiteY1" fmla="*/ 2811819 h 3148943"/>
              <a:gd name="connsiteX2" fmla="*/ 1330155 w 1717771"/>
              <a:gd name="connsiteY2" fmla="*/ 2811819 h 3148943"/>
              <a:gd name="connsiteX3" fmla="*/ 1424999 w 1717771"/>
              <a:gd name="connsiteY3" fmla="*/ 2895684 h 3148943"/>
              <a:gd name="connsiteX4" fmla="*/ 1363943 w 1717771"/>
              <a:gd name="connsiteY4" fmla="*/ 2884798 h 3148943"/>
              <a:gd name="connsiteX5" fmla="*/ 384281 w 1717771"/>
              <a:gd name="connsiteY5" fmla="*/ 1706544 h 3148943"/>
              <a:gd name="connsiteX6" fmla="*/ 240957 w 1717771"/>
              <a:gd name="connsiteY6" fmla="*/ 142041 h 3148943"/>
              <a:gd name="connsiteX7" fmla="*/ 156318 w 1717771"/>
              <a:gd name="connsiteY7" fmla="*/ 0 h 3148943"/>
              <a:gd name="connsiteX8" fmla="*/ 244693 w 1717771"/>
              <a:gd name="connsiteY8" fmla="*/ 1770694 h 3148943"/>
              <a:gd name="connsiteX9" fmla="*/ 1385556 w 1717771"/>
              <a:gd name="connsiteY9" fmla="*/ 3040103 h 3148943"/>
              <a:gd name="connsiteX10" fmla="*/ 1445858 w 1717771"/>
              <a:gd name="connsiteY10" fmla="*/ 3046634 h 3148943"/>
              <a:gd name="connsiteX11" fmla="*/ 1330155 w 1717771"/>
              <a:gd name="connsiteY11" fmla="*/ 3148943 h 3148943"/>
              <a:gd name="connsiteX12" fmla="*/ 1527141 w 1717771"/>
              <a:gd name="connsiteY12" fmla="*/ 3148943 h 31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7771" h="3148943">
                <a:moveTo>
                  <a:pt x="1717771" y="2980381"/>
                </a:moveTo>
                <a:lnTo>
                  <a:pt x="1527141" y="2811819"/>
                </a:lnTo>
                <a:lnTo>
                  <a:pt x="1330155" y="2811819"/>
                </a:lnTo>
                <a:lnTo>
                  <a:pt x="1424999" y="2895684"/>
                </a:lnTo>
                <a:lnTo>
                  <a:pt x="1363943" y="2884798"/>
                </a:lnTo>
                <a:cubicBezTo>
                  <a:pt x="1036840" y="2799814"/>
                  <a:pt x="641720" y="2333847"/>
                  <a:pt x="384281" y="1706544"/>
                </a:cubicBezTo>
                <a:cubicBezTo>
                  <a:pt x="129754" y="1086336"/>
                  <a:pt x="72134" y="457364"/>
                  <a:pt x="240957" y="142041"/>
                </a:cubicBezTo>
                <a:lnTo>
                  <a:pt x="156318" y="0"/>
                </a:lnTo>
                <a:cubicBezTo>
                  <a:pt x="-81139" y="349349"/>
                  <a:pt x="-45221" y="1068992"/>
                  <a:pt x="244693" y="1770694"/>
                </a:cubicBezTo>
                <a:cubicBezTo>
                  <a:pt x="531281" y="2464342"/>
                  <a:pt x="993062" y="2967071"/>
                  <a:pt x="1385556" y="3040103"/>
                </a:cubicBezTo>
                <a:lnTo>
                  <a:pt x="1445858" y="3046634"/>
                </a:lnTo>
                <a:lnTo>
                  <a:pt x="1330155" y="3148943"/>
                </a:lnTo>
                <a:lnTo>
                  <a:pt x="1527141" y="314894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矩形 53"/>
          <p:cNvSpPr/>
          <p:nvPr/>
        </p:nvSpPr>
        <p:spPr>
          <a:xfrm>
            <a:off x="8132306" y="1803793"/>
            <a:ext cx="2054260" cy="400110"/>
          </a:xfrm>
          <a:prstGeom prst="rect">
            <a:avLst/>
          </a:prstGeom>
        </p:spPr>
        <p:txBody>
          <a:bodyPr wrap="square">
            <a:spAutoFit/>
          </a:bodyPr>
          <a:lstStyle/>
          <a:p>
            <a:pPr algn="ctr"/>
            <a:r>
              <a:rPr lang="zh-CN" altLang="en-US" sz="2000" kern="100" dirty="0" smtClean="0">
                <a:latin typeface="方正兰亭细黑_GBK" panose="02000000000000000000" charset="-122"/>
                <a:ea typeface="方正兰亭细黑_GBK" panose="02000000000000000000" charset="-122"/>
                <a:cs typeface="Times New Roman" panose="02020603050405020304" pitchFamily="18" charset="0"/>
              </a:rPr>
              <a:t>产学研用体系</a:t>
            </a:r>
            <a:endParaRPr lang="zh-CN" altLang="zh-CN" sz="2000" kern="100" dirty="0">
              <a:latin typeface="方正兰亭细黑_GBK" panose="02000000000000000000" charset="-122"/>
              <a:ea typeface="方正兰亭细黑_GBK" panose="02000000000000000000" charset="-122"/>
              <a:cs typeface="Times New Roman" panose="02020603050405020304" pitchFamily="18" charset="0"/>
            </a:endParaRPr>
          </a:p>
        </p:txBody>
      </p:sp>
      <p:grpSp>
        <p:nvGrpSpPr>
          <p:cNvPr id="15" name="Group 4"/>
          <p:cNvGrpSpPr>
            <a:grpSpLocks noChangeAspect="1"/>
          </p:cNvGrpSpPr>
          <p:nvPr/>
        </p:nvGrpSpPr>
        <p:grpSpPr bwMode="auto">
          <a:xfrm>
            <a:off x="7838334" y="1868793"/>
            <a:ext cx="293972" cy="270390"/>
            <a:chOff x="4171" y="2445"/>
            <a:chExt cx="1097" cy="1009"/>
          </a:xfrm>
        </p:grpSpPr>
        <p:sp>
          <p:nvSpPr>
            <p:cNvPr id="17" name="Freeform 5"/>
            <p:cNvSpPr/>
            <p:nvPr/>
          </p:nvSpPr>
          <p:spPr bwMode="auto">
            <a:xfrm>
              <a:off x="4171" y="2495"/>
              <a:ext cx="830" cy="959"/>
            </a:xfrm>
            <a:custGeom>
              <a:avLst/>
              <a:gdLst>
                <a:gd name="T0" fmla="*/ 313 w 349"/>
                <a:gd name="T1" fmla="*/ 265 h 403"/>
                <a:gd name="T2" fmla="*/ 265 w 349"/>
                <a:gd name="T3" fmla="*/ 236 h 403"/>
                <a:gd name="T4" fmla="*/ 255 w 349"/>
                <a:gd name="T5" fmla="*/ 227 h 403"/>
                <a:gd name="T6" fmla="*/ 255 w 349"/>
                <a:gd name="T7" fmla="*/ 213 h 403"/>
                <a:gd name="T8" fmla="*/ 281 w 349"/>
                <a:gd name="T9" fmla="*/ 116 h 403"/>
                <a:gd name="T10" fmla="*/ 173 w 349"/>
                <a:gd name="T11" fmla="*/ 1 h 403"/>
                <a:gd name="T12" fmla="*/ 67 w 349"/>
                <a:gd name="T13" fmla="*/ 118 h 403"/>
                <a:gd name="T14" fmla="*/ 94 w 349"/>
                <a:gd name="T15" fmla="*/ 214 h 403"/>
                <a:gd name="T16" fmla="*/ 94 w 349"/>
                <a:gd name="T17" fmla="*/ 228 h 403"/>
                <a:gd name="T18" fmla="*/ 84 w 349"/>
                <a:gd name="T19" fmla="*/ 237 h 403"/>
                <a:gd name="T20" fmla="*/ 0 w 349"/>
                <a:gd name="T21" fmla="*/ 350 h 403"/>
                <a:gd name="T22" fmla="*/ 0 w 349"/>
                <a:gd name="T23" fmla="*/ 360 h 403"/>
                <a:gd name="T24" fmla="*/ 44 w 349"/>
                <a:gd name="T25" fmla="*/ 403 h 403"/>
                <a:gd name="T26" fmla="*/ 305 w 349"/>
                <a:gd name="T27" fmla="*/ 403 h 403"/>
                <a:gd name="T28" fmla="*/ 336 w 349"/>
                <a:gd name="T29" fmla="*/ 390 h 403"/>
                <a:gd name="T30" fmla="*/ 348 w 349"/>
                <a:gd name="T31" fmla="*/ 359 h 403"/>
                <a:gd name="T32" fmla="*/ 348 w 349"/>
                <a:gd name="T33" fmla="*/ 347 h 403"/>
                <a:gd name="T34" fmla="*/ 313 w 349"/>
                <a:gd name="T35" fmla="*/ 26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403">
                  <a:moveTo>
                    <a:pt x="313" y="265"/>
                  </a:moveTo>
                  <a:cubicBezTo>
                    <a:pt x="300" y="251"/>
                    <a:pt x="283" y="241"/>
                    <a:pt x="265" y="236"/>
                  </a:cubicBezTo>
                  <a:cubicBezTo>
                    <a:pt x="261" y="235"/>
                    <a:pt x="257" y="231"/>
                    <a:pt x="255" y="227"/>
                  </a:cubicBezTo>
                  <a:cubicBezTo>
                    <a:pt x="253" y="223"/>
                    <a:pt x="253" y="217"/>
                    <a:pt x="255" y="213"/>
                  </a:cubicBezTo>
                  <a:cubicBezTo>
                    <a:pt x="272" y="182"/>
                    <a:pt x="281" y="145"/>
                    <a:pt x="281" y="116"/>
                  </a:cubicBezTo>
                  <a:cubicBezTo>
                    <a:pt x="281" y="52"/>
                    <a:pt x="232" y="0"/>
                    <a:pt x="173" y="1"/>
                  </a:cubicBezTo>
                  <a:cubicBezTo>
                    <a:pt x="114" y="1"/>
                    <a:pt x="66" y="54"/>
                    <a:pt x="67" y="118"/>
                  </a:cubicBezTo>
                  <a:cubicBezTo>
                    <a:pt x="67" y="147"/>
                    <a:pt x="77" y="183"/>
                    <a:pt x="94" y="214"/>
                  </a:cubicBezTo>
                  <a:cubicBezTo>
                    <a:pt x="96" y="218"/>
                    <a:pt x="96" y="223"/>
                    <a:pt x="94" y="228"/>
                  </a:cubicBezTo>
                  <a:cubicBezTo>
                    <a:pt x="93" y="232"/>
                    <a:pt x="89" y="235"/>
                    <a:pt x="84" y="237"/>
                  </a:cubicBezTo>
                  <a:cubicBezTo>
                    <a:pt x="35" y="251"/>
                    <a:pt x="0" y="296"/>
                    <a:pt x="0" y="350"/>
                  </a:cubicBezTo>
                  <a:cubicBezTo>
                    <a:pt x="0" y="360"/>
                    <a:pt x="0" y="360"/>
                    <a:pt x="0" y="360"/>
                  </a:cubicBezTo>
                  <a:cubicBezTo>
                    <a:pt x="0" y="384"/>
                    <a:pt x="20" y="403"/>
                    <a:pt x="44" y="403"/>
                  </a:cubicBezTo>
                  <a:cubicBezTo>
                    <a:pt x="305" y="403"/>
                    <a:pt x="305" y="403"/>
                    <a:pt x="305" y="403"/>
                  </a:cubicBezTo>
                  <a:cubicBezTo>
                    <a:pt x="316" y="403"/>
                    <a:pt x="328" y="398"/>
                    <a:pt x="336" y="390"/>
                  </a:cubicBezTo>
                  <a:cubicBezTo>
                    <a:pt x="344" y="382"/>
                    <a:pt x="349" y="371"/>
                    <a:pt x="348" y="359"/>
                  </a:cubicBezTo>
                  <a:cubicBezTo>
                    <a:pt x="348" y="347"/>
                    <a:pt x="348" y="347"/>
                    <a:pt x="348" y="347"/>
                  </a:cubicBezTo>
                  <a:cubicBezTo>
                    <a:pt x="348" y="316"/>
                    <a:pt x="336" y="286"/>
                    <a:pt x="313" y="265"/>
                  </a:cubicBezTo>
                  <a:close/>
                </a:path>
              </a:pathLst>
            </a:custGeom>
            <a:solidFill>
              <a:srgbClr val="933D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
            <p:cNvSpPr/>
            <p:nvPr/>
          </p:nvSpPr>
          <p:spPr bwMode="auto">
            <a:xfrm>
              <a:off x="4716" y="2445"/>
              <a:ext cx="552" cy="961"/>
            </a:xfrm>
            <a:custGeom>
              <a:avLst/>
              <a:gdLst>
                <a:gd name="T0" fmla="*/ 232 w 232"/>
                <a:gd name="T1" fmla="*/ 348 h 404"/>
                <a:gd name="T2" fmla="*/ 197 w 232"/>
                <a:gd name="T3" fmla="*/ 266 h 404"/>
                <a:gd name="T4" fmla="*/ 149 w 232"/>
                <a:gd name="T5" fmla="*/ 237 h 404"/>
                <a:gd name="T6" fmla="*/ 139 w 232"/>
                <a:gd name="T7" fmla="*/ 228 h 404"/>
                <a:gd name="T8" fmla="*/ 139 w 232"/>
                <a:gd name="T9" fmla="*/ 217 h 404"/>
                <a:gd name="T10" fmla="*/ 193 w 232"/>
                <a:gd name="T11" fmla="*/ 193 h 404"/>
                <a:gd name="T12" fmla="*/ 196 w 232"/>
                <a:gd name="T13" fmla="*/ 185 h 404"/>
                <a:gd name="T14" fmla="*/ 192 w 232"/>
                <a:gd name="T15" fmla="*/ 178 h 404"/>
                <a:gd name="T16" fmla="*/ 160 w 232"/>
                <a:gd name="T17" fmla="*/ 139 h 404"/>
                <a:gd name="T18" fmla="*/ 141 w 232"/>
                <a:gd name="T19" fmla="*/ 53 h 404"/>
                <a:gd name="T20" fmla="*/ 51 w 232"/>
                <a:gd name="T21" fmla="*/ 2 h 404"/>
                <a:gd name="T22" fmla="*/ 0 w 232"/>
                <a:gd name="T23" fmla="*/ 21 h 404"/>
                <a:gd name="T24" fmla="*/ 67 w 232"/>
                <a:gd name="T25" fmla="*/ 137 h 404"/>
                <a:gd name="T26" fmla="*/ 44 w 232"/>
                <a:gd name="T27" fmla="*/ 232 h 404"/>
                <a:gd name="T28" fmla="*/ 44 w 232"/>
                <a:gd name="T29" fmla="*/ 240 h 404"/>
                <a:gd name="T30" fmla="*/ 49 w 232"/>
                <a:gd name="T31" fmla="*/ 245 h 404"/>
                <a:gd name="T32" fmla="*/ 95 w 232"/>
                <a:gd name="T33" fmla="*/ 275 h 404"/>
                <a:gd name="T34" fmla="*/ 135 w 232"/>
                <a:gd name="T35" fmla="*/ 368 h 404"/>
                <a:gd name="T36" fmla="*/ 135 w 232"/>
                <a:gd name="T37" fmla="*/ 380 h 404"/>
                <a:gd name="T38" fmla="*/ 130 w 232"/>
                <a:gd name="T39" fmla="*/ 404 h 404"/>
                <a:gd name="T40" fmla="*/ 188 w 232"/>
                <a:gd name="T41" fmla="*/ 404 h 404"/>
                <a:gd name="T42" fmla="*/ 220 w 232"/>
                <a:gd name="T43" fmla="*/ 391 h 404"/>
                <a:gd name="T44" fmla="*/ 232 w 232"/>
                <a:gd name="T45" fmla="*/ 360 h 404"/>
                <a:gd name="T46" fmla="*/ 232 w 232"/>
                <a:gd name="T47" fmla="*/ 34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404">
                  <a:moveTo>
                    <a:pt x="232" y="348"/>
                  </a:moveTo>
                  <a:cubicBezTo>
                    <a:pt x="232" y="317"/>
                    <a:pt x="219" y="287"/>
                    <a:pt x="197" y="266"/>
                  </a:cubicBezTo>
                  <a:cubicBezTo>
                    <a:pt x="184" y="252"/>
                    <a:pt x="167" y="243"/>
                    <a:pt x="149" y="237"/>
                  </a:cubicBezTo>
                  <a:cubicBezTo>
                    <a:pt x="144" y="236"/>
                    <a:pt x="141" y="232"/>
                    <a:pt x="139" y="228"/>
                  </a:cubicBezTo>
                  <a:cubicBezTo>
                    <a:pt x="137" y="224"/>
                    <a:pt x="137" y="220"/>
                    <a:pt x="139" y="217"/>
                  </a:cubicBezTo>
                  <a:cubicBezTo>
                    <a:pt x="162" y="212"/>
                    <a:pt x="181" y="201"/>
                    <a:pt x="193" y="193"/>
                  </a:cubicBezTo>
                  <a:cubicBezTo>
                    <a:pt x="195" y="191"/>
                    <a:pt x="197" y="188"/>
                    <a:pt x="196" y="185"/>
                  </a:cubicBezTo>
                  <a:cubicBezTo>
                    <a:pt x="196" y="182"/>
                    <a:pt x="194" y="180"/>
                    <a:pt x="192" y="178"/>
                  </a:cubicBezTo>
                  <a:cubicBezTo>
                    <a:pt x="179" y="172"/>
                    <a:pt x="168" y="158"/>
                    <a:pt x="160" y="139"/>
                  </a:cubicBezTo>
                  <a:cubicBezTo>
                    <a:pt x="151" y="114"/>
                    <a:pt x="160" y="92"/>
                    <a:pt x="141" y="53"/>
                  </a:cubicBezTo>
                  <a:cubicBezTo>
                    <a:pt x="123" y="17"/>
                    <a:pt x="89" y="0"/>
                    <a:pt x="51" y="2"/>
                  </a:cubicBezTo>
                  <a:cubicBezTo>
                    <a:pt x="51" y="2"/>
                    <a:pt x="20" y="3"/>
                    <a:pt x="0" y="21"/>
                  </a:cubicBezTo>
                  <a:cubicBezTo>
                    <a:pt x="40" y="42"/>
                    <a:pt x="67" y="86"/>
                    <a:pt x="67" y="137"/>
                  </a:cubicBezTo>
                  <a:cubicBezTo>
                    <a:pt x="68" y="166"/>
                    <a:pt x="59" y="201"/>
                    <a:pt x="44" y="232"/>
                  </a:cubicBezTo>
                  <a:cubicBezTo>
                    <a:pt x="43" y="235"/>
                    <a:pt x="43" y="237"/>
                    <a:pt x="44" y="240"/>
                  </a:cubicBezTo>
                  <a:cubicBezTo>
                    <a:pt x="45" y="242"/>
                    <a:pt x="47" y="244"/>
                    <a:pt x="49" y="245"/>
                  </a:cubicBezTo>
                  <a:cubicBezTo>
                    <a:pt x="67" y="252"/>
                    <a:pt x="82" y="262"/>
                    <a:pt x="95" y="275"/>
                  </a:cubicBezTo>
                  <a:cubicBezTo>
                    <a:pt x="120" y="299"/>
                    <a:pt x="134" y="332"/>
                    <a:pt x="135" y="368"/>
                  </a:cubicBezTo>
                  <a:cubicBezTo>
                    <a:pt x="135" y="380"/>
                    <a:pt x="135" y="380"/>
                    <a:pt x="135" y="380"/>
                  </a:cubicBezTo>
                  <a:cubicBezTo>
                    <a:pt x="135" y="388"/>
                    <a:pt x="133" y="397"/>
                    <a:pt x="130" y="404"/>
                  </a:cubicBezTo>
                  <a:cubicBezTo>
                    <a:pt x="188" y="404"/>
                    <a:pt x="188" y="404"/>
                    <a:pt x="188" y="404"/>
                  </a:cubicBezTo>
                  <a:cubicBezTo>
                    <a:pt x="200" y="404"/>
                    <a:pt x="211" y="399"/>
                    <a:pt x="220" y="391"/>
                  </a:cubicBezTo>
                  <a:cubicBezTo>
                    <a:pt x="228" y="383"/>
                    <a:pt x="232" y="372"/>
                    <a:pt x="232" y="360"/>
                  </a:cubicBezTo>
                  <a:lnTo>
                    <a:pt x="232" y="348"/>
                  </a:lnTo>
                  <a:close/>
                </a:path>
              </a:pathLst>
            </a:custGeom>
            <a:solidFill>
              <a:srgbClr val="933D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
            <p:cNvSpPr/>
            <p:nvPr/>
          </p:nvSpPr>
          <p:spPr bwMode="auto">
            <a:xfrm>
              <a:off x="4171" y="2495"/>
              <a:ext cx="830" cy="959"/>
            </a:xfrm>
            <a:custGeom>
              <a:avLst/>
              <a:gdLst>
                <a:gd name="T0" fmla="*/ 313 w 349"/>
                <a:gd name="T1" fmla="*/ 265 h 403"/>
                <a:gd name="T2" fmla="*/ 265 w 349"/>
                <a:gd name="T3" fmla="*/ 236 h 403"/>
                <a:gd name="T4" fmla="*/ 255 w 349"/>
                <a:gd name="T5" fmla="*/ 227 h 403"/>
                <a:gd name="T6" fmla="*/ 255 w 349"/>
                <a:gd name="T7" fmla="*/ 213 h 403"/>
                <a:gd name="T8" fmla="*/ 281 w 349"/>
                <a:gd name="T9" fmla="*/ 116 h 403"/>
                <a:gd name="T10" fmla="*/ 173 w 349"/>
                <a:gd name="T11" fmla="*/ 1 h 403"/>
                <a:gd name="T12" fmla="*/ 67 w 349"/>
                <a:gd name="T13" fmla="*/ 118 h 403"/>
                <a:gd name="T14" fmla="*/ 94 w 349"/>
                <a:gd name="T15" fmla="*/ 214 h 403"/>
                <a:gd name="T16" fmla="*/ 94 w 349"/>
                <a:gd name="T17" fmla="*/ 228 h 403"/>
                <a:gd name="T18" fmla="*/ 84 w 349"/>
                <a:gd name="T19" fmla="*/ 237 h 403"/>
                <a:gd name="T20" fmla="*/ 0 w 349"/>
                <a:gd name="T21" fmla="*/ 350 h 403"/>
                <a:gd name="T22" fmla="*/ 0 w 349"/>
                <a:gd name="T23" fmla="*/ 360 h 403"/>
                <a:gd name="T24" fmla="*/ 44 w 349"/>
                <a:gd name="T25" fmla="*/ 403 h 403"/>
                <a:gd name="T26" fmla="*/ 305 w 349"/>
                <a:gd name="T27" fmla="*/ 403 h 403"/>
                <a:gd name="T28" fmla="*/ 336 w 349"/>
                <a:gd name="T29" fmla="*/ 390 h 403"/>
                <a:gd name="T30" fmla="*/ 348 w 349"/>
                <a:gd name="T31" fmla="*/ 359 h 403"/>
                <a:gd name="T32" fmla="*/ 348 w 349"/>
                <a:gd name="T33" fmla="*/ 347 h 403"/>
                <a:gd name="T34" fmla="*/ 313 w 349"/>
                <a:gd name="T35" fmla="*/ 26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403">
                  <a:moveTo>
                    <a:pt x="313" y="265"/>
                  </a:moveTo>
                  <a:cubicBezTo>
                    <a:pt x="300" y="251"/>
                    <a:pt x="283" y="241"/>
                    <a:pt x="265" y="236"/>
                  </a:cubicBezTo>
                  <a:cubicBezTo>
                    <a:pt x="261" y="235"/>
                    <a:pt x="257" y="231"/>
                    <a:pt x="255" y="227"/>
                  </a:cubicBezTo>
                  <a:cubicBezTo>
                    <a:pt x="253" y="223"/>
                    <a:pt x="253" y="217"/>
                    <a:pt x="255" y="213"/>
                  </a:cubicBezTo>
                  <a:cubicBezTo>
                    <a:pt x="272" y="182"/>
                    <a:pt x="281" y="145"/>
                    <a:pt x="281" y="116"/>
                  </a:cubicBezTo>
                  <a:cubicBezTo>
                    <a:pt x="281" y="52"/>
                    <a:pt x="232" y="0"/>
                    <a:pt x="173" y="1"/>
                  </a:cubicBezTo>
                  <a:cubicBezTo>
                    <a:pt x="114" y="1"/>
                    <a:pt x="66" y="54"/>
                    <a:pt x="67" y="118"/>
                  </a:cubicBezTo>
                  <a:cubicBezTo>
                    <a:pt x="67" y="147"/>
                    <a:pt x="77" y="183"/>
                    <a:pt x="94" y="214"/>
                  </a:cubicBezTo>
                  <a:cubicBezTo>
                    <a:pt x="96" y="218"/>
                    <a:pt x="96" y="223"/>
                    <a:pt x="94" y="228"/>
                  </a:cubicBezTo>
                  <a:cubicBezTo>
                    <a:pt x="93" y="232"/>
                    <a:pt x="89" y="235"/>
                    <a:pt x="84" y="237"/>
                  </a:cubicBezTo>
                  <a:cubicBezTo>
                    <a:pt x="35" y="251"/>
                    <a:pt x="0" y="296"/>
                    <a:pt x="0" y="350"/>
                  </a:cubicBezTo>
                  <a:cubicBezTo>
                    <a:pt x="0" y="360"/>
                    <a:pt x="0" y="360"/>
                    <a:pt x="0" y="360"/>
                  </a:cubicBezTo>
                  <a:cubicBezTo>
                    <a:pt x="0" y="384"/>
                    <a:pt x="20" y="403"/>
                    <a:pt x="44" y="403"/>
                  </a:cubicBezTo>
                  <a:cubicBezTo>
                    <a:pt x="305" y="403"/>
                    <a:pt x="305" y="403"/>
                    <a:pt x="305" y="403"/>
                  </a:cubicBezTo>
                  <a:cubicBezTo>
                    <a:pt x="316" y="403"/>
                    <a:pt x="328" y="398"/>
                    <a:pt x="336" y="390"/>
                  </a:cubicBezTo>
                  <a:cubicBezTo>
                    <a:pt x="344" y="382"/>
                    <a:pt x="349" y="371"/>
                    <a:pt x="348" y="359"/>
                  </a:cubicBezTo>
                  <a:cubicBezTo>
                    <a:pt x="348" y="347"/>
                    <a:pt x="348" y="347"/>
                    <a:pt x="348" y="347"/>
                  </a:cubicBezTo>
                  <a:cubicBezTo>
                    <a:pt x="348" y="316"/>
                    <a:pt x="336" y="286"/>
                    <a:pt x="313" y="265"/>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8"/>
            <p:cNvSpPr/>
            <p:nvPr/>
          </p:nvSpPr>
          <p:spPr bwMode="auto">
            <a:xfrm>
              <a:off x="4716" y="2445"/>
              <a:ext cx="552" cy="961"/>
            </a:xfrm>
            <a:custGeom>
              <a:avLst/>
              <a:gdLst>
                <a:gd name="T0" fmla="*/ 232 w 232"/>
                <a:gd name="T1" fmla="*/ 348 h 404"/>
                <a:gd name="T2" fmla="*/ 197 w 232"/>
                <a:gd name="T3" fmla="*/ 266 h 404"/>
                <a:gd name="T4" fmla="*/ 149 w 232"/>
                <a:gd name="T5" fmla="*/ 237 h 404"/>
                <a:gd name="T6" fmla="*/ 139 w 232"/>
                <a:gd name="T7" fmla="*/ 228 h 404"/>
                <a:gd name="T8" fmla="*/ 139 w 232"/>
                <a:gd name="T9" fmla="*/ 217 h 404"/>
                <a:gd name="T10" fmla="*/ 193 w 232"/>
                <a:gd name="T11" fmla="*/ 193 h 404"/>
                <a:gd name="T12" fmla="*/ 196 w 232"/>
                <a:gd name="T13" fmla="*/ 185 h 404"/>
                <a:gd name="T14" fmla="*/ 192 w 232"/>
                <a:gd name="T15" fmla="*/ 178 h 404"/>
                <a:gd name="T16" fmla="*/ 160 w 232"/>
                <a:gd name="T17" fmla="*/ 139 h 404"/>
                <a:gd name="T18" fmla="*/ 141 w 232"/>
                <a:gd name="T19" fmla="*/ 53 h 404"/>
                <a:gd name="T20" fmla="*/ 51 w 232"/>
                <a:gd name="T21" fmla="*/ 2 h 404"/>
                <a:gd name="T22" fmla="*/ 0 w 232"/>
                <a:gd name="T23" fmla="*/ 21 h 404"/>
                <a:gd name="T24" fmla="*/ 67 w 232"/>
                <a:gd name="T25" fmla="*/ 137 h 404"/>
                <a:gd name="T26" fmla="*/ 44 w 232"/>
                <a:gd name="T27" fmla="*/ 232 h 404"/>
                <a:gd name="T28" fmla="*/ 44 w 232"/>
                <a:gd name="T29" fmla="*/ 240 h 404"/>
                <a:gd name="T30" fmla="*/ 49 w 232"/>
                <a:gd name="T31" fmla="*/ 245 h 404"/>
                <a:gd name="T32" fmla="*/ 95 w 232"/>
                <a:gd name="T33" fmla="*/ 275 h 404"/>
                <a:gd name="T34" fmla="*/ 135 w 232"/>
                <a:gd name="T35" fmla="*/ 368 h 404"/>
                <a:gd name="T36" fmla="*/ 135 w 232"/>
                <a:gd name="T37" fmla="*/ 380 h 404"/>
                <a:gd name="T38" fmla="*/ 130 w 232"/>
                <a:gd name="T39" fmla="*/ 404 h 404"/>
                <a:gd name="T40" fmla="*/ 188 w 232"/>
                <a:gd name="T41" fmla="*/ 404 h 404"/>
                <a:gd name="T42" fmla="*/ 220 w 232"/>
                <a:gd name="T43" fmla="*/ 391 h 404"/>
                <a:gd name="T44" fmla="*/ 232 w 232"/>
                <a:gd name="T45" fmla="*/ 360 h 404"/>
                <a:gd name="T46" fmla="*/ 232 w 232"/>
                <a:gd name="T47" fmla="*/ 34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404">
                  <a:moveTo>
                    <a:pt x="232" y="348"/>
                  </a:moveTo>
                  <a:cubicBezTo>
                    <a:pt x="232" y="317"/>
                    <a:pt x="219" y="287"/>
                    <a:pt x="197" y="266"/>
                  </a:cubicBezTo>
                  <a:cubicBezTo>
                    <a:pt x="184" y="252"/>
                    <a:pt x="167" y="243"/>
                    <a:pt x="149" y="237"/>
                  </a:cubicBezTo>
                  <a:cubicBezTo>
                    <a:pt x="144" y="236"/>
                    <a:pt x="141" y="232"/>
                    <a:pt x="139" y="228"/>
                  </a:cubicBezTo>
                  <a:cubicBezTo>
                    <a:pt x="137" y="224"/>
                    <a:pt x="137" y="220"/>
                    <a:pt x="139" y="217"/>
                  </a:cubicBezTo>
                  <a:cubicBezTo>
                    <a:pt x="162" y="212"/>
                    <a:pt x="181" y="201"/>
                    <a:pt x="193" y="193"/>
                  </a:cubicBezTo>
                  <a:cubicBezTo>
                    <a:pt x="195" y="191"/>
                    <a:pt x="197" y="188"/>
                    <a:pt x="196" y="185"/>
                  </a:cubicBezTo>
                  <a:cubicBezTo>
                    <a:pt x="196" y="182"/>
                    <a:pt x="194" y="180"/>
                    <a:pt x="192" y="178"/>
                  </a:cubicBezTo>
                  <a:cubicBezTo>
                    <a:pt x="179" y="172"/>
                    <a:pt x="168" y="158"/>
                    <a:pt x="160" y="139"/>
                  </a:cubicBezTo>
                  <a:cubicBezTo>
                    <a:pt x="151" y="114"/>
                    <a:pt x="160" y="92"/>
                    <a:pt x="141" y="53"/>
                  </a:cubicBezTo>
                  <a:cubicBezTo>
                    <a:pt x="123" y="17"/>
                    <a:pt x="89" y="0"/>
                    <a:pt x="51" y="2"/>
                  </a:cubicBezTo>
                  <a:cubicBezTo>
                    <a:pt x="51" y="2"/>
                    <a:pt x="20" y="3"/>
                    <a:pt x="0" y="21"/>
                  </a:cubicBezTo>
                  <a:cubicBezTo>
                    <a:pt x="40" y="42"/>
                    <a:pt x="67" y="86"/>
                    <a:pt x="67" y="137"/>
                  </a:cubicBezTo>
                  <a:cubicBezTo>
                    <a:pt x="68" y="166"/>
                    <a:pt x="59" y="201"/>
                    <a:pt x="44" y="232"/>
                  </a:cubicBezTo>
                  <a:cubicBezTo>
                    <a:pt x="43" y="235"/>
                    <a:pt x="43" y="237"/>
                    <a:pt x="44" y="240"/>
                  </a:cubicBezTo>
                  <a:cubicBezTo>
                    <a:pt x="45" y="242"/>
                    <a:pt x="47" y="244"/>
                    <a:pt x="49" y="245"/>
                  </a:cubicBezTo>
                  <a:cubicBezTo>
                    <a:pt x="67" y="252"/>
                    <a:pt x="82" y="262"/>
                    <a:pt x="95" y="275"/>
                  </a:cubicBezTo>
                  <a:cubicBezTo>
                    <a:pt x="120" y="299"/>
                    <a:pt x="134" y="332"/>
                    <a:pt x="135" y="368"/>
                  </a:cubicBezTo>
                  <a:cubicBezTo>
                    <a:pt x="135" y="380"/>
                    <a:pt x="135" y="380"/>
                    <a:pt x="135" y="380"/>
                  </a:cubicBezTo>
                  <a:cubicBezTo>
                    <a:pt x="135" y="388"/>
                    <a:pt x="133" y="397"/>
                    <a:pt x="130" y="404"/>
                  </a:cubicBezTo>
                  <a:cubicBezTo>
                    <a:pt x="188" y="404"/>
                    <a:pt x="188" y="404"/>
                    <a:pt x="188" y="404"/>
                  </a:cubicBezTo>
                  <a:cubicBezTo>
                    <a:pt x="200" y="404"/>
                    <a:pt x="211" y="399"/>
                    <a:pt x="220" y="391"/>
                  </a:cubicBezTo>
                  <a:cubicBezTo>
                    <a:pt x="228" y="383"/>
                    <a:pt x="232" y="372"/>
                    <a:pt x="232" y="360"/>
                  </a:cubicBezTo>
                  <a:lnTo>
                    <a:pt x="232" y="34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Group 11"/>
          <p:cNvGrpSpPr>
            <a:grpSpLocks noChangeAspect="1"/>
          </p:cNvGrpSpPr>
          <p:nvPr/>
        </p:nvGrpSpPr>
        <p:grpSpPr bwMode="auto">
          <a:xfrm>
            <a:off x="9172610" y="6181427"/>
            <a:ext cx="384550" cy="327680"/>
            <a:chOff x="3271" y="1677"/>
            <a:chExt cx="1136" cy="968"/>
          </a:xfrm>
        </p:grpSpPr>
        <p:sp>
          <p:nvSpPr>
            <p:cNvPr id="25" name="Freeform 12"/>
            <p:cNvSpPr>
              <a:spLocks noEditPoints="1"/>
            </p:cNvSpPr>
            <p:nvPr/>
          </p:nvSpPr>
          <p:spPr bwMode="auto">
            <a:xfrm>
              <a:off x="3271" y="1837"/>
              <a:ext cx="836" cy="808"/>
            </a:xfrm>
            <a:custGeom>
              <a:avLst/>
              <a:gdLst>
                <a:gd name="T0" fmla="*/ 176 w 352"/>
                <a:gd name="T1" fmla="*/ 0 h 340"/>
                <a:gd name="T2" fmla="*/ 0 w 352"/>
                <a:gd name="T3" fmla="*/ 151 h 340"/>
                <a:gd name="T4" fmla="*/ 63 w 352"/>
                <a:gd name="T5" fmla="*/ 267 h 340"/>
                <a:gd name="T6" fmla="*/ 83 w 352"/>
                <a:gd name="T7" fmla="*/ 327 h 340"/>
                <a:gd name="T8" fmla="*/ 93 w 352"/>
                <a:gd name="T9" fmla="*/ 338 h 340"/>
                <a:gd name="T10" fmla="*/ 108 w 352"/>
                <a:gd name="T11" fmla="*/ 337 h 340"/>
                <a:gd name="T12" fmla="*/ 176 w 352"/>
                <a:gd name="T13" fmla="*/ 303 h 340"/>
                <a:gd name="T14" fmla="*/ 352 w 352"/>
                <a:gd name="T15" fmla="*/ 151 h 340"/>
                <a:gd name="T16" fmla="*/ 176 w 352"/>
                <a:gd name="T17" fmla="*/ 0 h 340"/>
                <a:gd name="T18" fmla="*/ 176 w 352"/>
                <a:gd name="T19" fmla="*/ 269 h 340"/>
                <a:gd name="T20" fmla="*/ 168 w 352"/>
                <a:gd name="T21" fmla="*/ 269 h 340"/>
                <a:gd name="T22" fmla="*/ 161 w 352"/>
                <a:gd name="T23" fmla="*/ 273 h 340"/>
                <a:gd name="T24" fmla="*/ 127 w 352"/>
                <a:gd name="T25" fmla="*/ 290 h 340"/>
                <a:gd name="T26" fmla="*/ 112 w 352"/>
                <a:gd name="T27" fmla="*/ 290 h 340"/>
                <a:gd name="T28" fmla="*/ 102 w 352"/>
                <a:gd name="T29" fmla="*/ 279 h 340"/>
                <a:gd name="T30" fmla="*/ 95 w 352"/>
                <a:gd name="T31" fmla="*/ 256 h 340"/>
                <a:gd name="T32" fmla="*/ 91 w 352"/>
                <a:gd name="T33" fmla="*/ 246 h 340"/>
                <a:gd name="T34" fmla="*/ 82 w 352"/>
                <a:gd name="T35" fmla="*/ 240 h 340"/>
                <a:gd name="T36" fmla="*/ 34 w 352"/>
                <a:gd name="T37" fmla="*/ 151 h 340"/>
                <a:gd name="T38" fmla="*/ 176 w 352"/>
                <a:gd name="T39" fmla="*/ 34 h 340"/>
                <a:gd name="T40" fmla="*/ 318 w 352"/>
                <a:gd name="T41" fmla="*/ 151 h 340"/>
                <a:gd name="T42" fmla="*/ 176 w 352"/>
                <a:gd name="T43" fmla="*/ 269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2" h="340">
                  <a:moveTo>
                    <a:pt x="176" y="0"/>
                  </a:moveTo>
                  <a:cubicBezTo>
                    <a:pt x="79" y="0"/>
                    <a:pt x="0" y="68"/>
                    <a:pt x="0" y="151"/>
                  </a:cubicBezTo>
                  <a:cubicBezTo>
                    <a:pt x="0" y="198"/>
                    <a:pt x="24" y="239"/>
                    <a:pt x="63" y="267"/>
                  </a:cubicBezTo>
                  <a:cubicBezTo>
                    <a:pt x="83" y="327"/>
                    <a:pt x="83" y="327"/>
                    <a:pt x="83" y="327"/>
                  </a:cubicBezTo>
                  <a:cubicBezTo>
                    <a:pt x="84" y="332"/>
                    <a:pt x="88" y="336"/>
                    <a:pt x="93" y="338"/>
                  </a:cubicBezTo>
                  <a:cubicBezTo>
                    <a:pt x="98" y="340"/>
                    <a:pt x="103" y="340"/>
                    <a:pt x="108" y="337"/>
                  </a:cubicBezTo>
                  <a:cubicBezTo>
                    <a:pt x="176" y="303"/>
                    <a:pt x="176" y="303"/>
                    <a:pt x="176" y="303"/>
                  </a:cubicBezTo>
                  <a:cubicBezTo>
                    <a:pt x="273" y="303"/>
                    <a:pt x="352" y="235"/>
                    <a:pt x="352" y="151"/>
                  </a:cubicBezTo>
                  <a:cubicBezTo>
                    <a:pt x="352" y="68"/>
                    <a:pt x="273" y="0"/>
                    <a:pt x="176" y="0"/>
                  </a:cubicBezTo>
                  <a:close/>
                  <a:moveTo>
                    <a:pt x="176" y="269"/>
                  </a:moveTo>
                  <a:cubicBezTo>
                    <a:pt x="168" y="269"/>
                    <a:pt x="168" y="269"/>
                    <a:pt x="168" y="269"/>
                  </a:cubicBezTo>
                  <a:cubicBezTo>
                    <a:pt x="161" y="273"/>
                    <a:pt x="161" y="273"/>
                    <a:pt x="161" y="273"/>
                  </a:cubicBezTo>
                  <a:cubicBezTo>
                    <a:pt x="127" y="290"/>
                    <a:pt x="127" y="290"/>
                    <a:pt x="127" y="290"/>
                  </a:cubicBezTo>
                  <a:cubicBezTo>
                    <a:pt x="123" y="292"/>
                    <a:pt x="117" y="292"/>
                    <a:pt x="112" y="290"/>
                  </a:cubicBezTo>
                  <a:cubicBezTo>
                    <a:pt x="108" y="288"/>
                    <a:pt x="104" y="284"/>
                    <a:pt x="102" y="279"/>
                  </a:cubicBezTo>
                  <a:cubicBezTo>
                    <a:pt x="95" y="256"/>
                    <a:pt x="95" y="256"/>
                    <a:pt x="95" y="256"/>
                  </a:cubicBezTo>
                  <a:cubicBezTo>
                    <a:pt x="91" y="246"/>
                    <a:pt x="91" y="246"/>
                    <a:pt x="91" y="246"/>
                  </a:cubicBezTo>
                  <a:cubicBezTo>
                    <a:pt x="82" y="240"/>
                    <a:pt x="82" y="240"/>
                    <a:pt x="82" y="240"/>
                  </a:cubicBezTo>
                  <a:cubicBezTo>
                    <a:pt x="51" y="217"/>
                    <a:pt x="34" y="185"/>
                    <a:pt x="34" y="151"/>
                  </a:cubicBezTo>
                  <a:cubicBezTo>
                    <a:pt x="34" y="87"/>
                    <a:pt x="97" y="34"/>
                    <a:pt x="176" y="34"/>
                  </a:cubicBezTo>
                  <a:cubicBezTo>
                    <a:pt x="254" y="34"/>
                    <a:pt x="318" y="87"/>
                    <a:pt x="318" y="151"/>
                  </a:cubicBezTo>
                  <a:cubicBezTo>
                    <a:pt x="318" y="216"/>
                    <a:pt x="254" y="269"/>
                    <a:pt x="176" y="269"/>
                  </a:cubicBezTo>
                  <a:close/>
                </a:path>
              </a:pathLst>
            </a:custGeom>
            <a:solidFill>
              <a:srgbClr val="BBFC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3"/>
            <p:cNvSpPr/>
            <p:nvPr/>
          </p:nvSpPr>
          <p:spPr bwMode="auto">
            <a:xfrm>
              <a:off x="3760" y="1677"/>
              <a:ext cx="647" cy="692"/>
            </a:xfrm>
            <a:custGeom>
              <a:avLst/>
              <a:gdLst>
                <a:gd name="T0" fmla="*/ 121 w 272"/>
                <a:gd name="T1" fmla="*/ 0 h 291"/>
                <a:gd name="T2" fmla="*/ 0 w 272"/>
                <a:gd name="T3" fmla="*/ 52 h 291"/>
                <a:gd name="T4" fmla="*/ 163 w 272"/>
                <a:gd name="T5" fmla="*/ 218 h 291"/>
                <a:gd name="T6" fmla="*/ 151 w 272"/>
                <a:gd name="T7" fmla="*/ 275 h 291"/>
                <a:gd name="T8" fmla="*/ 177 w 272"/>
                <a:gd name="T9" fmla="*/ 288 h 291"/>
                <a:gd name="T10" fmla="*/ 192 w 272"/>
                <a:gd name="T11" fmla="*/ 289 h 291"/>
                <a:gd name="T12" fmla="*/ 202 w 272"/>
                <a:gd name="T13" fmla="*/ 278 h 291"/>
                <a:gd name="T14" fmla="*/ 218 w 272"/>
                <a:gd name="T15" fmla="*/ 229 h 291"/>
                <a:gd name="T16" fmla="*/ 272 w 272"/>
                <a:gd name="T17" fmla="*/ 130 h 291"/>
                <a:gd name="T18" fmla="*/ 121 w 272"/>
                <a:gd name="T1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291">
                  <a:moveTo>
                    <a:pt x="121" y="0"/>
                  </a:moveTo>
                  <a:cubicBezTo>
                    <a:pt x="71" y="0"/>
                    <a:pt x="27" y="21"/>
                    <a:pt x="0" y="52"/>
                  </a:cubicBezTo>
                  <a:cubicBezTo>
                    <a:pt x="92" y="65"/>
                    <a:pt x="163" y="135"/>
                    <a:pt x="163" y="218"/>
                  </a:cubicBezTo>
                  <a:cubicBezTo>
                    <a:pt x="163" y="238"/>
                    <a:pt x="158" y="257"/>
                    <a:pt x="151" y="275"/>
                  </a:cubicBezTo>
                  <a:cubicBezTo>
                    <a:pt x="177" y="288"/>
                    <a:pt x="177" y="288"/>
                    <a:pt x="177" y="288"/>
                  </a:cubicBezTo>
                  <a:cubicBezTo>
                    <a:pt x="181" y="291"/>
                    <a:pt x="187" y="291"/>
                    <a:pt x="192" y="289"/>
                  </a:cubicBezTo>
                  <a:cubicBezTo>
                    <a:pt x="197" y="287"/>
                    <a:pt x="200" y="283"/>
                    <a:pt x="202" y="278"/>
                  </a:cubicBezTo>
                  <a:cubicBezTo>
                    <a:pt x="218" y="229"/>
                    <a:pt x="218" y="229"/>
                    <a:pt x="218" y="229"/>
                  </a:cubicBezTo>
                  <a:cubicBezTo>
                    <a:pt x="251" y="205"/>
                    <a:pt x="272" y="170"/>
                    <a:pt x="272" y="130"/>
                  </a:cubicBezTo>
                  <a:cubicBezTo>
                    <a:pt x="272" y="58"/>
                    <a:pt x="204" y="0"/>
                    <a:pt x="121" y="0"/>
                  </a:cubicBezTo>
                  <a:close/>
                </a:path>
              </a:pathLst>
            </a:custGeom>
            <a:solidFill>
              <a:srgbClr val="BBFC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14"/>
            <p:cNvSpPr>
              <a:spLocks noChangeArrowheads="1"/>
            </p:cNvSpPr>
            <p:nvPr/>
          </p:nvSpPr>
          <p:spPr bwMode="auto">
            <a:xfrm>
              <a:off x="3508" y="2146"/>
              <a:ext cx="93" cy="95"/>
            </a:xfrm>
            <a:prstGeom prst="ellipse">
              <a:avLst/>
            </a:prstGeom>
            <a:solidFill>
              <a:srgbClr val="BBFC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Oval 15"/>
            <p:cNvSpPr>
              <a:spLocks noChangeArrowheads="1"/>
            </p:cNvSpPr>
            <p:nvPr/>
          </p:nvSpPr>
          <p:spPr bwMode="auto">
            <a:xfrm>
              <a:off x="3642" y="2146"/>
              <a:ext cx="95" cy="95"/>
            </a:xfrm>
            <a:prstGeom prst="ellipse">
              <a:avLst/>
            </a:prstGeom>
            <a:solidFill>
              <a:srgbClr val="BBFC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Oval 16"/>
            <p:cNvSpPr>
              <a:spLocks noChangeArrowheads="1"/>
            </p:cNvSpPr>
            <p:nvPr/>
          </p:nvSpPr>
          <p:spPr bwMode="auto">
            <a:xfrm>
              <a:off x="3775" y="2146"/>
              <a:ext cx="95" cy="95"/>
            </a:xfrm>
            <a:prstGeom prst="ellipse">
              <a:avLst/>
            </a:prstGeom>
            <a:solidFill>
              <a:srgbClr val="BBFC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7"/>
            <p:cNvSpPr>
              <a:spLocks noEditPoints="1"/>
            </p:cNvSpPr>
            <p:nvPr/>
          </p:nvSpPr>
          <p:spPr bwMode="auto">
            <a:xfrm>
              <a:off x="3271" y="1837"/>
              <a:ext cx="836" cy="808"/>
            </a:xfrm>
            <a:custGeom>
              <a:avLst/>
              <a:gdLst>
                <a:gd name="T0" fmla="*/ 176 w 352"/>
                <a:gd name="T1" fmla="*/ 0 h 340"/>
                <a:gd name="T2" fmla="*/ 0 w 352"/>
                <a:gd name="T3" fmla="*/ 151 h 340"/>
                <a:gd name="T4" fmla="*/ 63 w 352"/>
                <a:gd name="T5" fmla="*/ 267 h 340"/>
                <a:gd name="T6" fmla="*/ 83 w 352"/>
                <a:gd name="T7" fmla="*/ 327 h 340"/>
                <a:gd name="T8" fmla="*/ 93 w 352"/>
                <a:gd name="T9" fmla="*/ 338 h 340"/>
                <a:gd name="T10" fmla="*/ 108 w 352"/>
                <a:gd name="T11" fmla="*/ 337 h 340"/>
                <a:gd name="T12" fmla="*/ 176 w 352"/>
                <a:gd name="T13" fmla="*/ 303 h 340"/>
                <a:gd name="T14" fmla="*/ 352 w 352"/>
                <a:gd name="T15" fmla="*/ 151 h 340"/>
                <a:gd name="T16" fmla="*/ 176 w 352"/>
                <a:gd name="T17" fmla="*/ 0 h 340"/>
                <a:gd name="T18" fmla="*/ 176 w 352"/>
                <a:gd name="T19" fmla="*/ 269 h 340"/>
                <a:gd name="T20" fmla="*/ 168 w 352"/>
                <a:gd name="T21" fmla="*/ 269 h 340"/>
                <a:gd name="T22" fmla="*/ 161 w 352"/>
                <a:gd name="T23" fmla="*/ 273 h 340"/>
                <a:gd name="T24" fmla="*/ 127 w 352"/>
                <a:gd name="T25" fmla="*/ 290 h 340"/>
                <a:gd name="T26" fmla="*/ 112 w 352"/>
                <a:gd name="T27" fmla="*/ 290 h 340"/>
                <a:gd name="T28" fmla="*/ 102 w 352"/>
                <a:gd name="T29" fmla="*/ 279 h 340"/>
                <a:gd name="T30" fmla="*/ 95 w 352"/>
                <a:gd name="T31" fmla="*/ 256 h 340"/>
                <a:gd name="T32" fmla="*/ 91 w 352"/>
                <a:gd name="T33" fmla="*/ 246 h 340"/>
                <a:gd name="T34" fmla="*/ 82 w 352"/>
                <a:gd name="T35" fmla="*/ 240 h 340"/>
                <a:gd name="T36" fmla="*/ 34 w 352"/>
                <a:gd name="T37" fmla="*/ 151 h 340"/>
                <a:gd name="T38" fmla="*/ 176 w 352"/>
                <a:gd name="T39" fmla="*/ 34 h 340"/>
                <a:gd name="T40" fmla="*/ 318 w 352"/>
                <a:gd name="T41" fmla="*/ 151 h 340"/>
                <a:gd name="T42" fmla="*/ 176 w 352"/>
                <a:gd name="T43" fmla="*/ 269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2" h="340">
                  <a:moveTo>
                    <a:pt x="176" y="0"/>
                  </a:moveTo>
                  <a:cubicBezTo>
                    <a:pt x="79" y="0"/>
                    <a:pt x="0" y="68"/>
                    <a:pt x="0" y="151"/>
                  </a:cubicBezTo>
                  <a:cubicBezTo>
                    <a:pt x="0" y="198"/>
                    <a:pt x="24" y="239"/>
                    <a:pt x="63" y="267"/>
                  </a:cubicBezTo>
                  <a:cubicBezTo>
                    <a:pt x="83" y="327"/>
                    <a:pt x="83" y="327"/>
                    <a:pt x="83" y="327"/>
                  </a:cubicBezTo>
                  <a:cubicBezTo>
                    <a:pt x="84" y="332"/>
                    <a:pt x="88" y="336"/>
                    <a:pt x="93" y="338"/>
                  </a:cubicBezTo>
                  <a:cubicBezTo>
                    <a:pt x="98" y="340"/>
                    <a:pt x="103" y="340"/>
                    <a:pt x="108" y="337"/>
                  </a:cubicBezTo>
                  <a:cubicBezTo>
                    <a:pt x="176" y="303"/>
                    <a:pt x="176" y="303"/>
                    <a:pt x="176" y="303"/>
                  </a:cubicBezTo>
                  <a:cubicBezTo>
                    <a:pt x="273" y="303"/>
                    <a:pt x="352" y="235"/>
                    <a:pt x="352" y="151"/>
                  </a:cubicBezTo>
                  <a:cubicBezTo>
                    <a:pt x="352" y="68"/>
                    <a:pt x="273" y="0"/>
                    <a:pt x="176" y="0"/>
                  </a:cubicBezTo>
                  <a:close/>
                  <a:moveTo>
                    <a:pt x="176" y="269"/>
                  </a:moveTo>
                  <a:cubicBezTo>
                    <a:pt x="168" y="269"/>
                    <a:pt x="168" y="269"/>
                    <a:pt x="168" y="269"/>
                  </a:cubicBezTo>
                  <a:cubicBezTo>
                    <a:pt x="161" y="273"/>
                    <a:pt x="161" y="273"/>
                    <a:pt x="161" y="273"/>
                  </a:cubicBezTo>
                  <a:cubicBezTo>
                    <a:pt x="127" y="290"/>
                    <a:pt x="127" y="290"/>
                    <a:pt x="127" y="290"/>
                  </a:cubicBezTo>
                  <a:cubicBezTo>
                    <a:pt x="123" y="292"/>
                    <a:pt x="117" y="292"/>
                    <a:pt x="112" y="290"/>
                  </a:cubicBezTo>
                  <a:cubicBezTo>
                    <a:pt x="108" y="288"/>
                    <a:pt x="104" y="284"/>
                    <a:pt x="102" y="279"/>
                  </a:cubicBezTo>
                  <a:cubicBezTo>
                    <a:pt x="95" y="256"/>
                    <a:pt x="95" y="256"/>
                    <a:pt x="95" y="256"/>
                  </a:cubicBezTo>
                  <a:cubicBezTo>
                    <a:pt x="91" y="246"/>
                    <a:pt x="91" y="246"/>
                    <a:pt x="91" y="246"/>
                  </a:cubicBezTo>
                  <a:cubicBezTo>
                    <a:pt x="82" y="240"/>
                    <a:pt x="82" y="240"/>
                    <a:pt x="82" y="240"/>
                  </a:cubicBezTo>
                  <a:cubicBezTo>
                    <a:pt x="51" y="217"/>
                    <a:pt x="34" y="185"/>
                    <a:pt x="34" y="151"/>
                  </a:cubicBezTo>
                  <a:cubicBezTo>
                    <a:pt x="34" y="87"/>
                    <a:pt x="97" y="34"/>
                    <a:pt x="176" y="34"/>
                  </a:cubicBezTo>
                  <a:cubicBezTo>
                    <a:pt x="254" y="34"/>
                    <a:pt x="318" y="87"/>
                    <a:pt x="318" y="151"/>
                  </a:cubicBezTo>
                  <a:cubicBezTo>
                    <a:pt x="318" y="216"/>
                    <a:pt x="254" y="269"/>
                    <a:pt x="176" y="2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8"/>
            <p:cNvSpPr/>
            <p:nvPr/>
          </p:nvSpPr>
          <p:spPr bwMode="auto">
            <a:xfrm>
              <a:off x="3760" y="1677"/>
              <a:ext cx="647" cy="692"/>
            </a:xfrm>
            <a:custGeom>
              <a:avLst/>
              <a:gdLst>
                <a:gd name="T0" fmla="*/ 121 w 272"/>
                <a:gd name="T1" fmla="*/ 0 h 291"/>
                <a:gd name="T2" fmla="*/ 0 w 272"/>
                <a:gd name="T3" fmla="*/ 52 h 291"/>
                <a:gd name="T4" fmla="*/ 163 w 272"/>
                <a:gd name="T5" fmla="*/ 218 h 291"/>
                <a:gd name="T6" fmla="*/ 151 w 272"/>
                <a:gd name="T7" fmla="*/ 275 h 291"/>
                <a:gd name="T8" fmla="*/ 177 w 272"/>
                <a:gd name="T9" fmla="*/ 288 h 291"/>
                <a:gd name="T10" fmla="*/ 192 w 272"/>
                <a:gd name="T11" fmla="*/ 289 h 291"/>
                <a:gd name="T12" fmla="*/ 202 w 272"/>
                <a:gd name="T13" fmla="*/ 278 h 291"/>
                <a:gd name="T14" fmla="*/ 218 w 272"/>
                <a:gd name="T15" fmla="*/ 229 h 291"/>
                <a:gd name="T16" fmla="*/ 272 w 272"/>
                <a:gd name="T17" fmla="*/ 130 h 291"/>
                <a:gd name="T18" fmla="*/ 121 w 272"/>
                <a:gd name="T1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291">
                  <a:moveTo>
                    <a:pt x="121" y="0"/>
                  </a:moveTo>
                  <a:cubicBezTo>
                    <a:pt x="71" y="0"/>
                    <a:pt x="27" y="21"/>
                    <a:pt x="0" y="52"/>
                  </a:cubicBezTo>
                  <a:cubicBezTo>
                    <a:pt x="92" y="65"/>
                    <a:pt x="163" y="135"/>
                    <a:pt x="163" y="218"/>
                  </a:cubicBezTo>
                  <a:cubicBezTo>
                    <a:pt x="163" y="238"/>
                    <a:pt x="158" y="257"/>
                    <a:pt x="151" y="275"/>
                  </a:cubicBezTo>
                  <a:cubicBezTo>
                    <a:pt x="177" y="288"/>
                    <a:pt x="177" y="288"/>
                    <a:pt x="177" y="288"/>
                  </a:cubicBezTo>
                  <a:cubicBezTo>
                    <a:pt x="181" y="291"/>
                    <a:pt x="187" y="291"/>
                    <a:pt x="192" y="289"/>
                  </a:cubicBezTo>
                  <a:cubicBezTo>
                    <a:pt x="197" y="287"/>
                    <a:pt x="200" y="283"/>
                    <a:pt x="202" y="278"/>
                  </a:cubicBezTo>
                  <a:cubicBezTo>
                    <a:pt x="218" y="229"/>
                    <a:pt x="218" y="229"/>
                    <a:pt x="218" y="229"/>
                  </a:cubicBezTo>
                  <a:cubicBezTo>
                    <a:pt x="251" y="205"/>
                    <a:pt x="272" y="170"/>
                    <a:pt x="272" y="130"/>
                  </a:cubicBezTo>
                  <a:cubicBezTo>
                    <a:pt x="272" y="58"/>
                    <a:pt x="204" y="0"/>
                    <a:pt x="121"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Oval 19"/>
            <p:cNvSpPr>
              <a:spLocks noChangeArrowheads="1"/>
            </p:cNvSpPr>
            <p:nvPr/>
          </p:nvSpPr>
          <p:spPr bwMode="auto">
            <a:xfrm>
              <a:off x="3508" y="2146"/>
              <a:ext cx="93" cy="95"/>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Oval 20"/>
            <p:cNvSpPr>
              <a:spLocks noChangeArrowheads="1"/>
            </p:cNvSpPr>
            <p:nvPr/>
          </p:nvSpPr>
          <p:spPr bwMode="auto">
            <a:xfrm>
              <a:off x="3642" y="2146"/>
              <a:ext cx="95" cy="95"/>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Oval 21"/>
            <p:cNvSpPr>
              <a:spLocks noChangeArrowheads="1"/>
            </p:cNvSpPr>
            <p:nvPr/>
          </p:nvSpPr>
          <p:spPr bwMode="auto">
            <a:xfrm>
              <a:off x="3775" y="2146"/>
              <a:ext cx="95" cy="95"/>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2" name="矩形 61"/>
          <p:cNvSpPr/>
          <p:nvPr/>
        </p:nvSpPr>
        <p:spPr>
          <a:xfrm>
            <a:off x="9675171" y="6097216"/>
            <a:ext cx="2054260" cy="369332"/>
          </a:xfrm>
          <a:prstGeom prst="rect">
            <a:avLst/>
          </a:prstGeom>
        </p:spPr>
        <p:txBody>
          <a:bodyPr wrap="square">
            <a:spAutoFit/>
          </a:bodyPr>
          <a:lstStyle/>
          <a:p>
            <a:pPr algn="ctr"/>
            <a:r>
              <a:rPr lang="zh-CN" altLang="en-US" kern="100" dirty="0" smtClean="0">
                <a:latin typeface="方正兰亭细黑_GBK" panose="02000000000000000000" charset="-122"/>
                <a:ea typeface="方正兰亭细黑_GBK" panose="02000000000000000000" charset="-122"/>
                <a:cs typeface="Times New Roman" panose="02020603050405020304" pitchFamily="18" charset="0"/>
              </a:rPr>
              <a:t>就业创业模式</a:t>
            </a:r>
            <a:endParaRPr lang="zh-CN" altLang="zh-CN" kern="100" dirty="0">
              <a:latin typeface="方正兰亭细黑_GBK" panose="02000000000000000000" charset="-122"/>
              <a:ea typeface="方正兰亭细黑_GBK" panose="02000000000000000000" charset="-122"/>
              <a:cs typeface="Times New Roman" panose="02020603050405020304" pitchFamily="18" charset="0"/>
            </a:endParaRPr>
          </a:p>
        </p:txBody>
      </p:sp>
      <p:sp>
        <p:nvSpPr>
          <p:cNvPr id="63" name="矩形 62"/>
          <p:cNvSpPr/>
          <p:nvPr/>
        </p:nvSpPr>
        <p:spPr>
          <a:xfrm>
            <a:off x="7791628" y="3548517"/>
            <a:ext cx="2153911" cy="1077218"/>
          </a:xfrm>
          <a:prstGeom prst="rect">
            <a:avLst/>
          </a:prstGeom>
        </p:spPr>
        <p:txBody>
          <a:bodyPr wrap="square">
            <a:spAutoFit/>
          </a:bodyPr>
          <a:lstStyle/>
          <a:p>
            <a:pPr algn="ctr">
              <a:spcAft>
                <a:spcPts val="0"/>
              </a:spcAft>
            </a:pPr>
            <a:r>
              <a:rPr lang="zh-CN" altLang="en-US" sz="3200" kern="100" dirty="0" smtClean="0">
                <a:latin typeface="方正兰亭细黑_GBK" panose="02000000000000000000" charset="-122"/>
                <a:ea typeface="方正兰亭细黑_GBK" panose="02000000000000000000" charset="-122"/>
                <a:cs typeface="Times New Roman" panose="02020603050405020304" pitchFamily="18" charset="0"/>
              </a:rPr>
              <a:t>   相互融合</a:t>
            </a:r>
            <a:endParaRPr lang="en-US" altLang="zh-CN" sz="3200" kern="100" dirty="0" smtClean="0">
              <a:latin typeface="方正兰亭细黑_GBK" panose="02000000000000000000" charset="-122"/>
              <a:ea typeface="方正兰亭细黑_GBK" panose="02000000000000000000" charset="-122"/>
              <a:cs typeface="Times New Roman" panose="02020603050405020304" pitchFamily="18" charset="0"/>
            </a:endParaRPr>
          </a:p>
          <a:p>
            <a:pPr algn="ctr">
              <a:spcAft>
                <a:spcPts val="0"/>
              </a:spcAft>
            </a:pPr>
            <a:r>
              <a:rPr lang="en-US" altLang="zh-CN" sz="3200" kern="100" dirty="0">
                <a:latin typeface="方正兰亭细黑_GBK" panose="02000000000000000000" charset="-122"/>
                <a:ea typeface="方正兰亭细黑_GBK" panose="02000000000000000000" charset="-122"/>
                <a:cs typeface="Times New Roman" panose="02020603050405020304" pitchFamily="18" charset="0"/>
              </a:rPr>
              <a:t> </a:t>
            </a:r>
            <a:r>
              <a:rPr lang="en-US" altLang="zh-CN" sz="3200" kern="100" dirty="0" smtClean="0">
                <a:latin typeface="方正兰亭细黑_GBK" panose="02000000000000000000" charset="-122"/>
                <a:ea typeface="方正兰亭细黑_GBK" panose="02000000000000000000" charset="-122"/>
                <a:cs typeface="Times New Roman" panose="02020603050405020304" pitchFamily="18" charset="0"/>
              </a:rPr>
              <a:t>  </a:t>
            </a:r>
            <a:r>
              <a:rPr lang="zh-CN" altLang="en-US" sz="3200" kern="100" dirty="0" smtClean="0">
                <a:latin typeface="方正兰亭细黑_GBK" panose="02000000000000000000" charset="-122"/>
                <a:ea typeface="方正兰亭细黑_GBK" panose="02000000000000000000" charset="-122"/>
                <a:cs typeface="Times New Roman" panose="02020603050405020304" pitchFamily="18" charset="0"/>
              </a:rPr>
              <a:t>相互促进</a:t>
            </a:r>
            <a:endParaRPr lang="zh-CN" altLang="zh-CN" sz="3200" kern="100" dirty="0">
              <a:latin typeface="方正兰亭细黑_GBK" panose="02000000000000000000" charset="-122"/>
              <a:ea typeface="方正兰亭细黑_GBK" panose="02000000000000000000" charset="-122"/>
              <a:cs typeface="Times New Roman" panose="02020603050405020304" pitchFamily="18" charset="0"/>
            </a:endParaRPr>
          </a:p>
        </p:txBody>
      </p:sp>
      <p:grpSp>
        <p:nvGrpSpPr>
          <p:cNvPr id="8" name="组合 7"/>
          <p:cNvGrpSpPr/>
          <p:nvPr/>
        </p:nvGrpSpPr>
        <p:grpSpPr>
          <a:xfrm>
            <a:off x="6618518" y="2480645"/>
            <a:ext cx="1479419" cy="1479419"/>
            <a:chOff x="6618518" y="1913069"/>
            <a:chExt cx="1479419" cy="1479419"/>
          </a:xfrm>
        </p:grpSpPr>
        <p:grpSp>
          <p:nvGrpSpPr>
            <p:cNvPr id="7" name="组合 6"/>
            <p:cNvGrpSpPr/>
            <p:nvPr/>
          </p:nvGrpSpPr>
          <p:grpSpPr>
            <a:xfrm>
              <a:off x="6618518" y="1913069"/>
              <a:ext cx="1479419" cy="1479419"/>
              <a:chOff x="6590524" y="3392488"/>
              <a:chExt cx="1915885" cy="1915885"/>
            </a:xfrm>
          </p:grpSpPr>
          <p:sp>
            <p:nvSpPr>
              <p:cNvPr id="6" name="椭圆 5"/>
              <p:cNvSpPr/>
              <p:nvPr/>
            </p:nvSpPr>
            <p:spPr>
              <a:xfrm>
                <a:off x="6590524" y="3392488"/>
                <a:ext cx="1915885" cy="1915885"/>
              </a:xfrm>
              <a:prstGeom prst="ellipse">
                <a:avLst/>
              </a:prstGeom>
              <a:solidFill>
                <a:schemeClr val="accent1">
                  <a:lumMod val="40000"/>
                  <a:lumOff val="60000"/>
                </a:schemeClr>
              </a:solidFill>
              <a:ln>
                <a:noFill/>
              </a:ln>
              <a:effectLst>
                <a:innerShdw blurRad="177800" dist="381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764694" y="3566658"/>
                <a:ext cx="1567543" cy="1567543"/>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6688209" y="2357750"/>
              <a:ext cx="1391728" cy="523220"/>
            </a:xfrm>
            <a:prstGeom prst="rect">
              <a:avLst/>
            </a:prstGeom>
            <a:noFill/>
          </p:spPr>
          <p:txBody>
            <a:bodyPr wrap="none" rtlCol="0">
              <a:spAutoFit/>
            </a:bodyPr>
            <a:lstStyle/>
            <a:p>
              <a:r>
                <a:rPr lang="en-US" altLang="zh-CN" sz="2800" dirty="0" smtClean="0">
                  <a:solidFill>
                    <a:schemeClr val="bg1"/>
                  </a:solidFill>
                  <a:latin typeface="方正正中黑简体" panose="02000000000000000000" pitchFamily="2" charset="-122"/>
                  <a:ea typeface="方正正中黑简体" panose="02000000000000000000" pitchFamily="2" charset="-122"/>
                </a:rPr>
                <a:t>Aruba</a:t>
              </a:r>
              <a:endParaRPr lang="zh-CN" altLang="en-US" sz="2800" dirty="0">
                <a:solidFill>
                  <a:schemeClr val="bg1"/>
                </a:solidFill>
                <a:latin typeface="方正正中黑简体" panose="02000000000000000000" pitchFamily="2" charset="-122"/>
                <a:ea typeface="方正正中黑简体" panose="02000000000000000000" pitchFamily="2" charset="-122"/>
              </a:endParaRPr>
            </a:p>
          </p:txBody>
        </p:sp>
      </p:grpSp>
      <p:grpSp>
        <p:nvGrpSpPr>
          <p:cNvPr id="9" name="组合 8"/>
          <p:cNvGrpSpPr/>
          <p:nvPr/>
        </p:nvGrpSpPr>
        <p:grpSpPr>
          <a:xfrm>
            <a:off x="9867245" y="4296627"/>
            <a:ext cx="1479419" cy="1479419"/>
            <a:chOff x="9867245" y="3729051"/>
            <a:chExt cx="1479419" cy="1479419"/>
          </a:xfrm>
        </p:grpSpPr>
        <p:grpSp>
          <p:nvGrpSpPr>
            <p:cNvPr id="31" name="组合 30"/>
            <p:cNvGrpSpPr/>
            <p:nvPr/>
          </p:nvGrpSpPr>
          <p:grpSpPr>
            <a:xfrm>
              <a:off x="9867245" y="3729051"/>
              <a:ext cx="1479419" cy="1479419"/>
              <a:chOff x="6590524" y="3392488"/>
              <a:chExt cx="1915885" cy="1915885"/>
            </a:xfrm>
          </p:grpSpPr>
          <p:sp>
            <p:nvSpPr>
              <p:cNvPr id="32" name="椭圆 31"/>
              <p:cNvSpPr/>
              <p:nvPr/>
            </p:nvSpPr>
            <p:spPr>
              <a:xfrm>
                <a:off x="6590524" y="3392488"/>
                <a:ext cx="1915885" cy="1915885"/>
              </a:xfrm>
              <a:prstGeom prst="ellipse">
                <a:avLst/>
              </a:prstGeom>
              <a:solidFill>
                <a:schemeClr val="accent5">
                  <a:lumMod val="40000"/>
                  <a:lumOff val="60000"/>
                </a:schemeClr>
              </a:solidFill>
              <a:ln>
                <a:noFill/>
              </a:ln>
              <a:effectLst>
                <a:innerShdw blurRad="177800" dist="381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6764694" y="3566658"/>
                <a:ext cx="1567543" cy="1567543"/>
              </a:xfrm>
              <a:prstGeom prst="ellipse">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文本框 44"/>
            <p:cNvSpPr txBox="1"/>
            <p:nvPr/>
          </p:nvSpPr>
          <p:spPr>
            <a:xfrm>
              <a:off x="10064268" y="4284094"/>
              <a:ext cx="1117614" cy="369332"/>
            </a:xfrm>
            <a:prstGeom prst="rect">
              <a:avLst/>
            </a:prstGeom>
            <a:noFill/>
          </p:spPr>
          <p:txBody>
            <a:bodyPr wrap="none" rtlCol="0">
              <a:spAutoFit/>
            </a:bodyPr>
            <a:lstStyle/>
            <a:p>
              <a:r>
                <a:rPr lang="en-US" altLang="zh-CN" dirty="0" smtClean="0">
                  <a:solidFill>
                    <a:schemeClr val="bg1"/>
                  </a:solidFill>
                  <a:latin typeface="方正正中黑简体" panose="02000000000000000000" pitchFamily="2" charset="-122"/>
                  <a:ea typeface="方正正中黑简体" panose="02000000000000000000" pitchFamily="2" charset="-122"/>
                </a:rPr>
                <a:t>SPORE</a:t>
              </a:r>
              <a:endParaRPr lang="zh-CN" altLang="en-US" dirty="0">
                <a:solidFill>
                  <a:schemeClr val="bg1"/>
                </a:solidFill>
                <a:latin typeface="方正正中黑简体" panose="02000000000000000000" pitchFamily="2" charset="-122"/>
                <a:ea typeface="方正正中黑简体"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anim calcmode="lin" valueType="num">
                                      <p:cBhvr>
                                        <p:cTn id="28" dur="500" fill="hold"/>
                                        <p:tgtEl>
                                          <p:spTgt spid="54"/>
                                        </p:tgtEl>
                                        <p:attrNameLst>
                                          <p:attrName>ppt_x</p:attrName>
                                        </p:attrNameLst>
                                      </p:cBhvr>
                                      <p:tavLst>
                                        <p:tav tm="0">
                                          <p:val>
                                            <p:strVal val="#ppt_x"/>
                                          </p:val>
                                        </p:tav>
                                        <p:tav tm="100000">
                                          <p:val>
                                            <p:strVal val="#ppt_x"/>
                                          </p:val>
                                        </p:tav>
                                      </p:tavLst>
                                    </p:anim>
                                    <p:anim calcmode="lin" valueType="num">
                                      <p:cBhvr>
                                        <p:cTn id="29" dur="5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anim calcmode="lin" valueType="num">
                                      <p:cBhvr>
                                        <p:cTn id="38" dur="500" fill="hold"/>
                                        <p:tgtEl>
                                          <p:spTgt spid="63"/>
                                        </p:tgtEl>
                                        <p:attrNameLst>
                                          <p:attrName>ppt_x</p:attrName>
                                        </p:attrNameLst>
                                      </p:cBhvr>
                                      <p:tavLst>
                                        <p:tav tm="0">
                                          <p:val>
                                            <p:strVal val="#ppt_x"/>
                                          </p:val>
                                        </p:tav>
                                        <p:tav tm="100000">
                                          <p:val>
                                            <p:strVal val="#ppt_x"/>
                                          </p:val>
                                        </p:tav>
                                      </p:tavLst>
                                    </p:anim>
                                    <p:anim calcmode="lin" valueType="num">
                                      <p:cBhvr>
                                        <p:cTn id="39" dur="500" fill="hold"/>
                                        <p:tgtEl>
                                          <p:spTgt spid="6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anim calcmode="lin" valueType="num">
                                      <p:cBhvr>
                                        <p:cTn id="43" dur="500" fill="hold"/>
                                        <p:tgtEl>
                                          <p:spTgt spid="48"/>
                                        </p:tgtEl>
                                        <p:attrNameLst>
                                          <p:attrName>ppt_x</p:attrName>
                                        </p:attrNameLst>
                                      </p:cBhvr>
                                      <p:tavLst>
                                        <p:tav tm="0">
                                          <p:val>
                                            <p:strVal val="#ppt_x"/>
                                          </p:val>
                                        </p:tav>
                                        <p:tav tm="100000">
                                          <p:val>
                                            <p:strVal val="#ppt_x"/>
                                          </p:val>
                                        </p:tav>
                                      </p:tavLst>
                                    </p:anim>
                                    <p:anim calcmode="lin" valueType="num">
                                      <p:cBhvr>
                                        <p:cTn id="44" dur="500" fill="hold"/>
                                        <p:tgtEl>
                                          <p:spTgt spid="4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anim calcmode="lin" valueType="num">
                                      <p:cBhvr>
                                        <p:cTn id="53" dur="500" fill="hold"/>
                                        <p:tgtEl>
                                          <p:spTgt spid="51"/>
                                        </p:tgtEl>
                                        <p:attrNameLst>
                                          <p:attrName>ppt_x</p:attrName>
                                        </p:attrNameLst>
                                      </p:cBhvr>
                                      <p:tavLst>
                                        <p:tav tm="0">
                                          <p:val>
                                            <p:strVal val="#ppt_x"/>
                                          </p:val>
                                        </p:tav>
                                        <p:tav tm="100000">
                                          <p:val>
                                            <p:strVal val="#ppt_x"/>
                                          </p:val>
                                        </p:tav>
                                      </p:tavLst>
                                    </p:anim>
                                    <p:anim calcmode="lin" valueType="num">
                                      <p:cBhvr>
                                        <p:cTn id="54" dur="500" fill="hold"/>
                                        <p:tgtEl>
                                          <p:spTgt spid="5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anim calcmode="lin" valueType="num">
                                      <p:cBhvr>
                                        <p:cTn id="58" dur="500" fill="hold"/>
                                        <p:tgtEl>
                                          <p:spTgt spid="62"/>
                                        </p:tgtEl>
                                        <p:attrNameLst>
                                          <p:attrName>ppt_x</p:attrName>
                                        </p:attrNameLst>
                                      </p:cBhvr>
                                      <p:tavLst>
                                        <p:tav tm="0">
                                          <p:val>
                                            <p:strVal val="#ppt_x"/>
                                          </p:val>
                                        </p:tav>
                                        <p:tav tm="100000">
                                          <p:val>
                                            <p:strVal val="#ppt_x"/>
                                          </p:val>
                                        </p:tav>
                                      </p:tavLst>
                                    </p:anim>
                                    <p:anim calcmode="lin" valueType="num">
                                      <p:cBhvr>
                                        <p:cTn id="59" dur="500" fill="hold"/>
                                        <p:tgtEl>
                                          <p:spTgt spid="6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anim calcmode="lin" valueType="num">
                                      <p:cBhvr>
                                        <p:cTn id="63" dur="500" fill="hold"/>
                                        <p:tgtEl>
                                          <p:spTgt spid="23"/>
                                        </p:tgtEl>
                                        <p:attrNameLst>
                                          <p:attrName>ppt_x</p:attrName>
                                        </p:attrNameLst>
                                      </p:cBhvr>
                                      <p:tavLst>
                                        <p:tav tm="0">
                                          <p:val>
                                            <p:strVal val="#ppt_x"/>
                                          </p:val>
                                        </p:tav>
                                        <p:tav tm="100000">
                                          <p:val>
                                            <p:strVal val="#ppt_x"/>
                                          </p:val>
                                        </p:tav>
                                      </p:tavLst>
                                    </p:anim>
                                    <p:anim calcmode="lin" valueType="num">
                                      <p:cBhvr>
                                        <p:cTn id="6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4"/>
                                        </p:tgtEl>
                                      </p:cBhvr>
                                    </p:animEffect>
                                    <p:set>
                                      <p:cBhvr>
                                        <p:cTn id="72" dur="1" fill="hold">
                                          <p:stCondLst>
                                            <p:cond delay="499"/>
                                          </p:stCondLst>
                                        </p:cTn>
                                        <p:tgtEl>
                                          <p:spTgt spid="5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63"/>
                                        </p:tgtEl>
                                      </p:cBhvr>
                                    </p:animEffect>
                                    <p:set>
                                      <p:cBhvr>
                                        <p:cTn id="78" dur="1" fill="hold">
                                          <p:stCondLst>
                                            <p:cond delay="499"/>
                                          </p:stCondLst>
                                        </p:cTn>
                                        <p:tgtEl>
                                          <p:spTgt spid="6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8"/>
                                        </p:tgtEl>
                                      </p:cBhvr>
                                    </p:animEffect>
                                    <p:set>
                                      <p:cBhvr>
                                        <p:cTn id="81" dur="1" fill="hold">
                                          <p:stCondLst>
                                            <p:cond delay="499"/>
                                          </p:stCondLst>
                                        </p:cTn>
                                        <p:tgtEl>
                                          <p:spTgt spid="4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51"/>
                                        </p:tgtEl>
                                      </p:cBhvr>
                                    </p:animEffect>
                                    <p:set>
                                      <p:cBhvr>
                                        <p:cTn id="87" dur="1" fill="hold">
                                          <p:stCondLst>
                                            <p:cond delay="499"/>
                                          </p:stCondLst>
                                        </p:cTn>
                                        <p:tgtEl>
                                          <p:spTgt spid="51"/>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62"/>
                                        </p:tgtEl>
                                      </p:cBhvr>
                                    </p:animEffect>
                                    <p:set>
                                      <p:cBhvr>
                                        <p:cTn id="90" dur="1" fill="hold">
                                          <p:stCondLst>
                                            <p:cond delay="499"/>
                                          </p:stCondLst>
                                        </p:cTn>
                                        <p:tgtEl>
                                          <p:spTgt spid="62"/>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49"/>
                                        </p:tgtEl>
                                      </p:cBhvr>
                                    </p:animEffect>
                                    <p:set>
                                      <p:cBhvr>
                                        <p:cTn id="10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48" grpId="0" animBg="1"/>
      <p:bldP spid="48" grpId="1" animBg="1"/>
      <p:bldP spid="51" grpId="0" animBg="1"/>
      <p:bldP spid="51" grpId="1" animBg="1"/>
      <p:bldP spid="54" grpId="0"/>
      <p:bldP spid="54" grpId="1"/>
      <p:bldP spid="62" grpId="0"/>
      <p:bldP spid="62" grpId="1"/>
      <p:bldP spid="63" grpId="0"/>
      <p:bldP spid="63" grpId="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矩形 3"/>
          <p:cNvSpPr/>
          <p:nvPr/>
        </p:nvSpPr>
        <p:spPr>
          <a:xfrm>
            <a:off x="1079568" y="4950537"/>
            <a:ext cx="9398821" cy="1754326"/>
          </a:xfrm>
          <a:prstGeom prst="rect">
            <a:avLst/>
          </a:prstGeom>
        </p:spPr>
        <p:txBody>
          <a:bodyPr wrap="square">
            <a:spAutoFit/>
          </a:bodyPr>
          <a:lstStyle/>
          <a:p>
            <a:pPr>
              <a:lnSpc>
                <a:spcPct val="150000"/>
              </a:lnSpc>
            </a:pPr>
            <a:r>
              <a:rPr lang="zh-CN" altLang="en-US" sz="2400" b="1" dirty="0">
                <a:solidFill>
                  <a:srgbClr val="7030A0"/>
                </a:solidFill>
                <a:latin typeface="+mn-ea"/>
              </a:rPr>
              <a:t>（四）可行性原则 </a:t>
            </a:r>
            <a:endParaRPr lang="en-US" altLang="zh-CN" sz="2400" b="1" dirty="0" smtClean="0">
              <a:solidFill>
                <a:srgbClr val="7030A0"/>
              </a:solidFill>
              <a:latin typeface="+mn-ea"/>
            </a:endParaRPr>
          </a:p>
          <a:p>
            <a:pPr marL="571500" indent="-571500">
              <a:buFont typeface="Wingdings" panose="05000000000000000000" pitchFamily="2" charset="2"/>
              <a:buNone/>
            </a:pPr>
            <a:r>
              <a:rPr lang="en-US" altLang="zh-CN" b="1" dirty="0" smtClean="0"/>
              <a:t>            1</a:t>
            </a:r>
            <a:r>
              <a:rPr lang="zh-CN" altLang="en-US" b="1" dirty="0"/>
              <a:t>、注重研究者的主观条件</a:t>
            </a:r>
            <a:endParaRPr lang="zh-CN" altLang="en-US" b="1" dirty="0"/>
          </a:p>
          <a:p>
            <a:pPr marL="571500" indent="-571500"/>
            <a:r>
              <a:rPr lang="zh-CN" altLang="en-US" b="1" dirty="0" smtClean="0"/>
              <a:t>                    </a:t>
            </a:r>
            <a:r>
              <a:rPr lang="zh-CN" altLang="en-US" dirty="0" smtClean="0"/>
              <a:t>考虑</a:t>
            </a:r>
            <a:r>
              <a:rPr lang="zh-CN" altLang="en-US" dirty="0"/>
              <a:t>研究人员的知识结构、能力所长；兴趣爱好；工作需要。</a:t>
            </a:r>
            <a:endParaRPr lang="zh-CN" altLang="en-US" dirty="0"/>
          </a:p>
          <a:p>
            <a:pPr marL="571500" indent="-571500">
              <a:buFont typeface="Wingdings" panose="05000000000000000000" pitchFamily="2" charset="2"/>
              <a:buNone/>
            </a:pPr>
            <a:r>
              <a:rPr lang="en-US" altLang="zh-CN" b="1" dirty="0" smtClean="0"/>
              <a:t>            2</a:t>
            </a:r>
            <a:r>
              <a:rPr lang="zh-CN" altLang="en-US" b="1" dirty="0"/>
              <a:t>、注重客观条件</a:t>
            </a:r>
            <a:r>
              <a:rPr lang="zh-CN" altLang="en-US" dirty="0"/>
              <a:t> </a:t>
            </a:r>
            <a:endParaRPr lang="zh-CN" altLang="en-US" dirty="0"/>
          </a:p>
          <a:p>
            <a:endParaRPr lang="zh-CN" altLang="en-US" dirty="0"/>
          </a:p>
        </p:txBody>
      </p:sp>
      <p:sp>
        <p:nvSpPr>
          <p:cNvPr id="6" name="矩形 5"/>
          <p:cNvSpPr/>
          <p:nvPr/>
        </p:nvSpPr>
        <p:spPr>
          <a:xfrm>
            <a:off x="1079568" y="1832981"/>
            <a:ext cx="10129714" cy="2862322"/>
          </a:xfrm>
          <a:prstGeom prst="rect">
            <a:avLst/>
          </a:prstGeom>
        </p:spPr>
        <p:txBody>
          <a:bodyPr wrap="square">
            <a:spAutoFit/>
          </a:bodyPr>
          <a:lstStyle/>
          <a:p>
            <a:pPr>
              <a:lnSpc>
                <a:spcPct val="150000"/>
              </a:lnSpc>
            </a:pPr>
            <a:r>
              <a:rPr lang="zh-CN" altLang="en-US" sz="2400" b="1" dirty="0">
                <a:solidFill>
                  <a:srgbClr val="7030A0"/>
                </a:solidFill>
                <a:latin typeface="+mn-ea"/>
              </a:rPr>
              <a:t>（三）创新性原则 </a:t>
            </a:r>
            <a:endParaRPr lang="en-US" altLang="zh-CN" sz="2400" b="1" dirty="0" smtClean="0">
              <a:solidFill>
                <a:srgbClr val="7030A0"/>
              </a:solidFill>
              <a:latin typeface="+mn-ea"/>
            </a:endParaRPr>
          </a:p>
          <a:p>
            <a:endParaRPr lang="en-US" altLang="zh-CN" b="1" dirty="0" smtClean="0">
              <a:solidFill>
                <a:srgbClr val="00CC00"/>
              </a:solidFill>
            </a:endParaRPr>
          </a:p>
          <a:p>
            <a:r>
              <a:rPr lang="zh-CN" altLang="en-US" b="1" dirty="0" smtClean="0">
                <a:solidFill>
                  <a:srgbClr val="00CC00"/>
                </a:solidFill>
              </a:rPr>
              <a:t>          创新</a:t>
            </a:r>
            <a:r>
              <a:rPr lang="zh-CN" altLang="en-US" b="1" dirty="0"/>
              <a:t>是对未知领域的探索活动，意在发明、前进</a:t>
            </a:r>
            <a:r>
              <a:rPr lang="zh-CN" altLang="en-US" b="1" dirty="0" smtClean="0"/>
              <a:t>。</a:t>
            </a:r>
            <a:endParaRPr lang="en-US" altLang="zh-CN" b="1" dirty="0" smtClean="0"/>
          </a:p>
          <a:p>
            <a:r>
              <a:rPr lang="zh-CN" altLang="en-US" b="1" dirty="0" smtClean="0"/>
              <a:t>它</a:t>
            </a:r>
            <a:r>
              <a:rPr lang="zh-CN" altLang="en-US" b="1" dirty="0"/>
              <a:t>要求选题本身具有先进性、新颖性、独创性和突破性</a:t>
            </a:r>
            <a:r>
              <a:rPr lang="zh-CN" altLang="en-US" b="1" dirty="0" smtClean="0"/>
              <a:t>。</a:t>
            </a:r>
            <a:endParaRPr lang="en-US" altLang="zh-CN" b="1" dirty="0" smtClean="0"/>
          </a:p>
          <a:p>
            <a:r>
              <a:rPr lang="en-US" altLang="zh-CN" b="1" dirty="0"/>
              <a:t> </a:t>
            </a:r>
            <a:r>
              <a:rPr lang="en-US" altLang="zh-CN" b="1" dirty="0" smtClean="0"/>
              <a:t>     </a:t>
            </a:r>
            <a:r>
              <a:rPr lang="zh-CN" altLang="en-US" b="1" dirty="0" smtClean="0"/>
              <a:t>（</a:t>
            </a:r>
            <a:r>
              <a:rPr lang="en-US" altLang="zh-CN" b="1" dirty="0"/>
              <a:t>1</a:t>
            </a:r>
            <a:r>
              <a:rPr lang="zh-CN" altLang="en-US" b="1" dirty="0"/>
              <a:t>）理论和观点上的创新</a:t>
            </a:r>
            <a:endParaRPr lang="zh-CN" altLang="en-US" b="1" dirty="0"/>
          </a:p>
          <a:p>
            <a:pPr>
              <a:buFont typeface="Wingdings" panose="05000000000000000000" pitchFamily="2" charset="2"/>
              <a:buNone/>
            </a:pPr>
            <a:r>
              <a:rPr lang="zh-CN" altLang="en-US" b="1" dirty="0" smtClean="0"/>
              <a:t>      （</a:t>
            </a:r>
            <a:r>
              <a:rPr lang="en-US" altLang="zh-CN" b="1" dirty="0"/>
              <a:t>2</a:t>
            </a:r>
            <a:r>
              <a:rPr lang="zh-CN" altLang="en-US" b="1" dirty="0"/>
              <a:t>）方法上的创新</a:t>
            </a:r>
            <a:r>
              <a:rPr lang="zh-CN" altLang="en-US" dirty="0"/>
              <a:t> </a:t>
            </a:r>
            <a:endParaRPr lang="zh-CN" altLang="en-US" dirty="0"/>
          </a:p>
          <a:p>
            <a:pPr>
              <a:buFont typeface="Wingdings" panose="05000000000000000000" pitchFamily="2" charset="2"/>
              <a:buNone/>
            </a:pPr>
            <a:r>
              <a:rPr lang="zh-CN" altLang="en-US" b="1" dirty="0" smtClean="0"/>
              <a:t>      （</a:t>
            </a:r>
            <a:r>
              <a:rPr lang="en-US" altLang="zh-CN" b="1" dirty="0"/>
              <a:t>3</a:t>
            </a:r>
            <a:r>
              <a:rPr lang="zh-CN" altLang="en-US" b="1" dirty="0"/>
              <a:t>）要发现新的材料</a:t>
            </a:r>
            <a:endParaRPr lang="zh-CN" altLang="en-US" b="1" dirty="0"/>
          </a:p>
          <a:p>
            <a:r>
              <a:rPr lang="zh-CN" altLang="en-US" b="1" dirty="0" smtClean="0"/>
              <a:t> </a:t>
            </a:r>
            <a:endParaRPr lang="zh-CN" altLang="en-US" b="1" dirty="0"/>
          </a:p>
          <a:p>
            <a:endParaRPr lang="zh-CN" altLang="en-US" dirty="0"/>
          </a:p>
        </p:txBody>
      </p:sp>
      <p:sp>
        <p:nvSpPr>
          <p:cNvPr id="7" name="矩形 6"/>
          <p:cNvSpPr/>
          <p:nvPr/>
        </p:nvSpPr>
        <p:spPr>
          <a:xfrm>
            <a:off x="3049725" y="4310582"/>
            <a:ext cx="4887877" cy="400110"/>
          </a:xfrm>
          <a:prstGeom prst="rect">
            <a:avLst/>
          </a:prstGeom>
          <a:solidFill>
            <a:schemeClr val="accent1">
              <a:alpha val="53000"/>
            </a:schemeClr>
          </a:solidFill>
          <a:ln w="3175" cmpd="sng">
            <a:solidFill>
              <a:schemeClr val="tx1"/>
            </a:solidFill>
          </a:ln>
        </p:spPr>
        <p:txBody>
          <a:bodyPr wrap="none">
            <a:spAutoFit/>
          </a:bodyPr>
          <a:lstStyle/>
          <a:p>
            <a:r>
              <a:rPr lang="zh-CN" altLang="en-US" sz="2000" b="1" dirty="0"/>
              <a:t>科学创新分为</a:t>
            </a:r>
            <a:r>
              <a:rPr lang="zh-CN" altLang="en-US" sz="2000" b="1" dirty="0">
                <a:solidFill>
                  <a:srgbClr val="FF0000"/>
                </a:solidFill>
              </a:rPr>
              <a:t>原始性创新和跟踪性创新</a:t>
            </a:r>
            <a:r>
              <a:rPr lang="zh-CN" altLang="en-US" sz="2000" b="1" dirty="0"/>
              <a:t>。</a:t>
            </a:r>
            <a:r>
              <a:rPr lang="zh-CN" altLang="en-US" sz="2000" dirty="0"/>
              <a:t> </a:t>
            </a:r>
            <a:endParaRPr lang="zh-CN" altLang="en-US" sz="2000" dirty="0"/>
          </a:p>
        </p:txBody>
      </p:sp>
      <p:sp>
        <p:nvSpPr>
          <p:cNvPr id="11" name="矩形 10"/>
          <p:cNvSpPr/>
          <p:nvPr/>
        </p:nvSpPr>
        <p:spPr>
          <a:xfrm>
            <a:off x="876251" y="799094"/>
            <a:ext cx="5477049" cy="584775"/>
          </a:xfrm>
          <a:prstGeom prst="rect">
            <a:avLst/>
          </a:prstGeom>
          <a:solidFill>
            <a:srgbClr val="00B0F0">
              <a:alpha val="54000"/>
            </a:srgbClr>
          </a:solidFill>
          <a:ln>
            <a:solidFill>
              <a:schemeClr val="accent1"/>
            </a:solidFill>
          </a:ln>
        </p:spPr>
        <p:txBody>
          <a:bodyPr wrap="square">
            <a:spAutoFit/>
          </a:bodyPr>
          <a:lstStyle/>
          <a:p>
            <a:r>
              <a:rPr lang="zh-CN" altLang="en-US" sz="3200" b="1" dirty="0" smtClean="0">
                <a:solidFill>
                  <a:srgbClr val="FF0000"/>
                </a:solidFill>
                <a:latin typeface="宋体" panose="02010600030101010101" pitchFamily="2" charset="-122"/>
                <a:ea typeface="宋体" panose="02010600030101010101" pitchFamily="2" charset="-122"/>
              </a:rPr>
              <a:t>二、科研选题的基本原则</a:t>
            </a:r>
            <a:endParaRPr lang="zh-CN" altLang="en-US" sz="32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p:txBody>
          <a:bodyPr/>
          <a:lstStyle/>
          <a:p>
            <a:pPr>
              <a:buFont typeface="Wingdings" panose="05000000000000000000" pitchFamily="2" charset="2"/>
              <a:buNone/>
            </a:pPr>
            <a:r>
              <a:rPr lang="zh-CN" altLang="en-US" b="1" dirty="0">
                <a:solidFill>
                  <a:srgbClr val="9966FF"/>
                </a:solidFill>
              </a:rPr>
              <a:t>（一）从现实生活和社会需要中选题</a:t>
            </a:r>
            <a:endParaRPr lang="zh-CN" altLang="en-US" b="1" dirty="0">
              <a:solidFill>
                <a:srgbClr val="9966FF"/>
              </a:solidFill>
            </a:endParaRPr>
          </a:p>
          <a:p>
            <a:r>
              <a:rPr lang="zh-CN" altLang="en-US" b="1" dirty="0"/>
              <a:t>现实的需要易提出问题，</a:t>
            </a:r>
            <a:endParaRPr lang="zh-CN" altLang="en-US" b="1" dirty="0"/>
          </a:p>
          <a:p>
            <a:r>
              <a:rPr lang="zh-CN" altLang="en-US" b="1" dirty="0"/>
              <a:t>也使研究课题有现实价值</a:t>
            </a:r>
            <a:r>
              <a:rPr lang="zh-CN" altLang="en-US" b="1" dirty="0" smtClean="0"/>
              <a:t>。</a:t>
            </a:r>
            <a:endParaRPr lang="zh-CN" altLang="en-US" b="1" dirty="0" smtClean="0"/>
          </a:p>
          <a:p>
            <a:endParaRPr lang="en-US" altLang="zh-CN" dirty="0"/>
          </a:p>
        </p:txBody>
      </p:sp>
      <p:sp>
        <p:nvSpPr>
          <p:cNvPr id="2" name="矩形 1"/>
          <p:cNvSpPr/>
          <p:nvPr/>
        </p:nvSpPr>
        <p:spPr>
          <a:xfrm>
            <a:off x="809298" y="3677175"/>
            <a:ext cx="8019394" cy="1512209"/>
          </a:xfrm>
          <a:prstGeom prst="rect">
            <a:avLst/>
          </a:prstGeom>
        </p:spPr>
        <p:txBody>
          <a:bodyPr wrap="square">
            <a:spAutoFit/>
          </a:bodyPr>
          <a:lstStyle/>
          <a:p>
            <a:pPr marL="228600" lvl="0" indent="-228600">
              <a:lnSpc>
                <a:spcPct val="90000"/>
              </a:lnSpc>
              <a:spcBef>
                <a:spcPts val="1000"/>
              </a:spcBef>
            </a:pPr>
            <a:r>
              <a:rPr lang="zh-CN" altLang="en-US" sz="2800" b="1" dirty="0">
                <a:solidFill>
                  <a:srgbClr val="9966FF"/>
                </a:solidFill>
              </a:rPr>
              <a:t>（二）从现有理论的矛盾和问题中选题</a:t>
            </a:r>
            <a:endParaRPr lang="zh-CN" altLang="en-US" sz="2800" b="1" dirty="0">
              <a:solidFill>
                <a:srgbClr val="9966FF"/>
              </a:solidFill>
            </a:endParaRPr>
          </a:p>
          <a:p>
            <a:pPr marL="228600" lvl="0" indent="-228600">
              <a:lnSpc>
                <a:spcPct val="90000"/>
              </a:lnSpc>
              <a:spcBef>
                <a:spcPts val="1000"/>
              </a:spcBef>
              <a:buFont typeface="Arial" panose="020B0604020202020204" pitchFamily="34" charset="0"/>
              <a:buChar char="•"/>
            </a:pPr>
            <a:r>
              <a:rPr lang="zh-CN" altLang="en-US" sz="2800" b="1" dirty="0">
                <a:solidFill>
                  <a:prstClr val="black"/>
                </a:solidFill>
              </a:rPr>
              <a:t>一是理论本身的问题</a:t>
            </a:r>
            <a:r>
              <a:rPr lang="zh-CN" altLang="en-US" sz="2800" dirty="0">
                <a:solidFill>
                  <a:prstClr val="black"/>
                </a:solidFill>
              </a:rPr>
              <a:t> </a:t>
            </a:r>
            <a:endParaRPr lang="zh-CN" altLang="en-US" sz="2800" dirty="0">
              <a:solidFill>
                <a:prstClr val="black"/>
              </a:solidFill>
            </a:endParaRPr>
          </a:p>
          <a:p>
            <a:pPr marL="228600" lvl="0" indent="-228600">
              <a:lnSpc>
                <a:spcPct val="90000"/>
              </a:lnSpc>
              <a:spcBef>
                <a:spcPts val="1000"/>
              </a:spcBef>
              <a:buFont typeface="Arial" panose="020B0604020202020204" pitchFamily="34" charset="0"/>
              <a:buChar char="•"/>
            </a:pPr>
            <a:r>
              <a:rPr lang="zh-CN" altLang="en-US" sz="2800" b="1" dirty="0">
                <a:solidFill>
                  <a:prstClr val="black"/>
                </a:solidFill>
              </a:rPr>
              <a:t>二是理论与新事实尖锐矛盾</a:t>
            </a:r>
            <a:r>
              <a:rPr lang="zh-CN" altLang="en-US" sz="2800" dirty="0">
                <a:solidFill>
                  <a:prstClr val="black"/>
                </a:solidFill>
              </a:rPr>
              <a:t> </a:t>
            </a:r>
            <a:endParaRPr lang="zh-CN" altLang="en-US" sz="2800" dirty="0">
              <a:solidFill>
                <a:prstClr val="black"/>
              </a:solidFill>
            </a:endParaRPr>
          </a:p>
        </p:txBody>
      </p:sp>
      <p:sp>
        <p:nvSpPr>
          <p:cNvPr id="5" name="矩形 4"/>
          <p:cNvSpPr/>
          <p:nvPr/>
        </p:nvSpPr>
        <p:spPr>
          <a:xfrm>
            <a:off x="876251" y="894096"/>
            <a:ext cx="5477049" cy="584775"/>
          </a:xfrm>
          <a:prstGeom prst="rect">
            <a:avLst/>
          </a:prstGeom>
          <a:solidFill>
            <a:srgbClr val="00B0F0">
              <a:alpha val="54000"/>
            </a:srgbClr>
          </a:solidFill>
          <a:ln>
            <a:solidFill>
              <a:schemeClr val="accent1"/>
            </a:solidFill>
          </a:ln>
        </p:spPr>
        <p:txBody>
          <a:bodyPr wrap="square">
            <a:spAutoFit/>
          </a:bodyPr>
          <a:lstStyle/>
          <a:p>
            <a:r>
              <a:rPr lang="zh-CN" altLang="en-US" sz="3200" b="1" dirty="0" smtClean="0">
                <a:solidFill>
                  <a:srgbClr val="FF0000"/>
                </a:solidFill>
                <a:latin typeface="+mn-ea"/>
              </a:rPr>
              <a:t>三、科研选题的具体方法</a:t>
            </a:r>
            <a:endParaRPr lang="zh-CN" altLang="en-US" sz="3200" b="1" dirty="0" smtClean="0">
              <a:solidFill>
                <a:srgbClr val="FF0000"/>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869731" y="166797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zh-CN" altLang="en-US" b="1" dirty="0" smtClean="0">
                <a:solidFill>
                  <a:srgbClr val="9966FF"/>
                </a:solidFill>
              </a:rPr>
              <a:t>（三）从不同学派、观点的学术争论中选题</a:t>
            </a:r>
            <a:endParaRPr lang="zh-CN" altLang="en-US" b="1" dirty="0" smtClean="0">
              <a:solidFill>
                <a:srgbClr val="9966FF"/>
              </a:solidFill>
            </a:endParaRPr>
          </a:p>
          <a:p>
            <a:pPr>
              <a:buFont typeface="Wingdings" panose="05000000000000000000" pitchFamily="2" charset="2"/>
              <a:buNone/>
            </a:pPr>
            <a:r>
              <a:rPr lang="zh-CN" altLang="en-US" b="1" dirty="0" smtClean="0">
                <a:solidFill>
                  <a:srgbClr val="00CCFF"/>
                </a:solidFill>
              </a:rPr>
              <a:t>争论对研究的有利性：</a:t>
            </a:r>
            <a:endParaRPr lang="zh-CN" altLang="en-US" b="1" dirty="0" smtClean="0">
              <a:solidFill>
                <a:srgbClr val="00CCFF"/>
              </a:solidFill>
            </a:endParaRPr>
          </a:p>
          <a:p>
            <a:r>
              <a:rPr lang="zh-CN" altLang="en-US" b="1" dirty="0" smtClean="0"/>
              <a:t>一是争论大的问题往有重大的学术价值</a:t>
            </a:r>
            <a:endParaRPr lang="zh-CN" altLang="en-US" b="1" dirty="0" smtClean="0"/>
          </a:p>
          <a:p>
            <a:r>
              <a:rPr lang="zh-CN" altLang="en-US" b="1" dirty="0" smtClean="0"/>
              <a:t>二是易抓住问题的症结</a:t>
            </a:r>
            <a:endParaRPr lang="zh-CN" altLang="en-US" b="1" dirty="0" smtClean="0"/>
          </a:p>
          <a:p>
            <a:r>
              <a:rPr lang="zh-CN" altLang="en-US" b="1" dirty="0" smtClean="0"/>
              <a:t>三是有利于问题的解决</a:t>
            </a:r>
            <a:endParaRPr lang="zh-CN" altLang="en-US" b="1" dirty="0" smtClean="0"/>
          </a:p>
          <a:p>
            <a:pPr>
              <a:buFont typeface="Wingdings" panose="05000000000000000000" pitchFamily="2" charset="2"/>
              <a:buNone/>
            </a:pPr>
            <a:endParaRPr lang="en-US" altLang="zh-CN" b="1" dirty="0"/>
          </a:p>
        </p:txBody>
      </p:sp>
      <p:sp>
        <p:nvSpPr>
          <p:cNvPr id="4" name="矩形 3"/>
          <p:cNvSpPr/>
          <p:nvPr/>
        </p:nvSpPr>
        <p:spPr>
          <a:xfrm>
            <a:off x="935415" y="4382815"/>
            <a:ext cx="9863964" cy="1383969"/>
          </a:xfrm>
          <a:prstGeom prst="rect">
            <a:avLst/>
          </a:prstGeom>
        </p:spPr>
        <p:txBody>
          <a:bodyPr wrap="square">
            <a:spAutoFit/>
          </a:bodyPr>
          <a:lstStyle/>
          <a:p>
            <a:pPr marL="228600" lvl="0" indent="-228600">
              <a:lnSpc>
                <a:spcPct val="90000"/>
              </a:lnSpc>
              <a:spcBef>
                <a:spcPts val="1000"/>
              </a:spcBef>
            </a:pPr>
            <a:r>
              <a:rPr lang="zh-CN" altLang="en-US" sz="2800" b="1" dirty="0">
                <a:solidFill>
                  <a:srgbClr val="9966FF"/>
                </a:solidFill>
              </a:rPr>
              <a:t>（四）从学科渗透、交叉中选题</a:t>
            </a:r>
            <a:endParaRPr lang="zh-CN" altLang="en-US" sz="2800" b="1" dirty="0">
              <a:solidFill>
                <a:srgbClr val="9966FF"/>
              </a:solidFill>
            </a:endParaRPr>
          </a:p>
          <a:p>
            <a:pPr marL="228600" lvl="0" indent="-228600">
              <a:lnSpc>
                <a:spcPct val="90000"/>
              </a:lnSpc>
              <a:spcBef>
                <a:spcPts val="1000"/>
              </a:spcBef>
              <a:buFont typeface="Arial" panose="020B0604020202020204" pitchFamily="34" charset="0"/>
              <a:buChar char="•"/>
            </a:pPr>
            <a:r>
              <a:rPr lang="zh-CN" altLang="en-US" sz="2800" b="1" dirty="0">
                <a:solidFill>
                  <a:prstClr val="black"/>
                </a:solidFill>
              </a:rPr>
              <a:t>学科交叉渗透处，有些空白地区，往往孕育新学科和新发现，是科学发展中可望最大收获的领域</a:t>
            </a:r>
            <a:r>
              <a:rPr lang="zh-CN" altLang="en-US" sz="2800" dirty="0">
                <a:solidFill>
                  <a:prstClr val="black"/>
                </a:solidFill>
              </a:rPr>
              <a:t> </a:t>
            </a:r>
            <a:endParaRPr lang="zh-CN" altLang="en-US" sz="2800" dirty="0">
              <a:solidFill>
                <a:prstClr val="black"/>
              </a:solidFill>
            </a:endParaRPr>
          </a:p>
        </p:txBody>
      </p:sp>
      <p:sp>
        <p:nvSpPr>
          <p:cNvPr id="7" name="矩形 6"/>
          <p:cNvSpPr/>
          <p:nvPr/>
        </p:nvSpPr>
        <p:spPr>
          <a:xfrm>
            <a:off x="876251" y="894096"/>
            <a:ext cx="5477049" cy="584775"/>
          </a:xfrm>
          <a:prstGeom prst="rect">
            <a:avLst/>
          </a:prstGeom>
          <a:solidFill>
            <a:srgbClr val="00B0F0">
              <a:alpha val="54000"/>
            </a:srgbClr>
          </a:solidFill>
          <a:ln>
            <a:solidFill>
              <a:schemeClr val="accent1"/>
            </a:solidFill>
          </a:ln>
        </p:spPr>
        <p:txBody>
          <a:bodyPr wrap="square">
            <a:spAutoFit/>
          </a:bodyPr>
          <a:lstStyle/>
          <a:p>
            <a:r>
              <a:rPr lang="zh-CN" altLang="en-US" sz="3200" b="1" dirty="0" smtClean="0">
                <a:solidFill>
                  <a:srgbClr val="FF0000"/>
                </a:solidFill>
              </a:rPr>
              <a:t>三、科研选题的具体方法</a:t>
            </a:r>
            <a:endParaRPr lang="zh-CN" altLang="en-US" sz="3200" b="1" dirty="0" smtClean="0">
              <a:solidFill>
                <a:srgbClr val="FF0000"/>
              </a:solidFill>
              <a:latin typeface="方正正黑简体" panose="02000000000000000000" pitchFamily="2" charset="-122"/>
              <a:ea typeface="方正正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869731" y="166797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endParaRPr lang="en-US" altLang="zh-CN" b="1" dirty="0"/>
          </a:p>
        </p:txBody>
      </p:sp>
      <p:sp>
        <p:nvSpPr>
          <p:cNvPr id="4" name="矩形 3"/>
          <p:cNvSpPr/>
          <p:nvPr/>
        </p:nvSpPr>
        <p:spPr>
          <a:xfrm>
            <a:off x="837086" y="4099036"/>
            <a:ext cx="9863964" cy="1341906"/>
          </a:xfrm>
          <a:prstGeom prst="rect">
            <a:avLst/>
          </a:prstGeom>
        </p:spPr>
        <p:txBody>
          <a:bodyPr wrap="square">
            <a:spAutoFit/>
          </a:bodyPr>
          <a:lstStyle/>
          <a:p>
            <a:pPr marL="228600" lvl="0" indent="-228600">
              <a:lnSpc>
                <a:spcPct val="90000"/>
              </a:lnSpc>
              <a:spcBef>
                <a:spcPts val="1000"/>
              </a:spcBef>
            </a:pPr>
            <a:r>
              <a:rPr lang="zh-CN" altLang="en-US" sz="2800" b="1" dirty="0">
                <a:solidFill>
                  <a:srgbClr val="9966FF"/>
                </a:solidFill>
              </a:rPr>
              <a:t>（六）到自己兴趣最大的地方去选择</a:t>
            </a:r>
            <a:r>
              <a:rPr lang="zh-CN" altLang="en-US" sz="2800" b="1" dirty="0" smtClean="0">
                <a:solidFill>
                  <a:srgbClr val="9966FF"/>
                </a:solidFill>
              </a:rPr>
              <a:t>课题</a:t>
            </a:r>
            <a:endParaRPr lang="en-US" altLang="zh-CN" sz="2800" b="1" dirty="0" smtClean="0">
              <a:solidFill>
                <a:srgbClr val="9966FF"/>
              </a:solidFill>
            </a:endParaRPr>
          </a:p>
          <a:p>
            <a:r>
              <a:rPr lang="zh-CN" altLang="en-US" sz="2800" b="1" dirty="0" smtClean="0"/>
              <a:t>        兴趣</a:t>
            </a:r>
            <a:r>
              <a:rPr lang="zh-CN" altLang="en-US" sz="2800" b="1" dirty="0"/>
              <a:t>浓厚，就会以不懈的毅力和极大的主观能动性、满腔热情地去研究；</a:t>
            </a:r>
            <a:endParaRPr lang="zh-CN" altLang="en-US" sz="2800" b="1" dirty="0"/>
          </a:p>
        </p:txBody>
      </p:sp>
      <p:sp>
        <p:nvSpPr>
          <p:cNvPr id="2" name="矩形 1"/>
          <p:cNvSpPr/>
          <p:nvPr/>
        </p:nvSpPr>
        <p:spPr>
          <a:xfrm>
            <a:off x="837086" y="1667970"/>
            <a:ext cx="10548245" cy="2677656"/>
          </a:xfrm>
          <a:prstGeom prst="rect">
            <a:avLst/>
          </a:prstGeom>
        </p:spPr>
        <p:txBody>
          <a:bodyPr wrap="square">
            <a:spAutoFit/>
          </a:bodyPr>
          <a:lstStyle/>
          <a:p>
            <a:r>
              <a:rPr lang="zh-CN" altLang="en-US" sz="2800" b="1" dirty="0">
                <a:solidFill>
                  <a:srgbClr val="9966FF"/>
                </a:solidFill>
              </a:rPr>
              <a:t>（五）从科研管理和规划中</a:t>
            </a:r>
            <a:r>
              <a:rPr lang="zh-CN" altLang="en-US" sz="2800" b="1" dirty="0" smtClean="0">
                <a:solidFill>
                  <a:srgbClr val="9966FF"/>
                </a:solidFill>
              </a:rPr>
              <a:t>选题</a:t>
            </a:r>
            <a:endParaRPr lang="en-US" altLang="zh-CN" sz="2800" b="1" dirty="0" smtClean="0">
              <a:solidFill>
                <a:srgbClr val="9966FF"/>
              </a:solidFill>
            </a:endParaRPr>
          </a:p>
          <a:p>
            <a:pPr>
              <a:buFont typeface="Wingdings" panose="05000000000000000000" pitchFamily="2" charset="2"/>
              <a:buNone/>
            </a:pPr>
            <a:r>
              <a:rPr lang="zh-CN" altLang="en-US" sz="2800" b="1" dirty="0">
                <a:solidFill>
                  <a:srgbClr val="00CCFF"/>
                </a:solidFill>
              </a:rPr>
              <a:t>来源：各级别的社会科学研究选题指南及立项</a:t>
            </a:r>
            <a:endParaRPr lang="zh-CN" altLang="en-US" sz="2800" b="1" dirty="0">
              <a:solidFill>
                <a:srgbClr val="00CCFF"/>
              </a:solidFill>
            </a:endParaRPr>
          </a:p>
          <a:p>
            <a:pPr>
              <a:buFont typeface="Wingdings" panose="05000000000000000000" pitchFamily="2" charset="2"/>
              <a:buNone/>
            </a:pPr>
            <a:r>
              <a:rPr lang="zh-CN" altLang="en-US" sz="2800" b="1" dirty="0">
                <a:solidFill>
                  <a:srgbClr val="00CCFF"/>
                </a:solidFill>
              </a:rPr>
              <a:t>（</a:t>
            </a:r>
            <a:r>
              <a:rPr lang="zh-CN" altLang="en-US" sz="2400" b="1" dirty="0">
                <a:solidFill>
                  <a:srgbClr val="00CCFF"/>
                </a:solidFill>
              </a:rPr>
              <a:t>中央重要文件，讲话等</a:t>
            </a:r>
            <a:r>
              <a:rPr lang="zh-CN" altLang="en-US" sz="2800" b="1" dirty="0">
                <a:solidFill>
                  <a:srgbClr val="00CCFF"/>
                </a:solidFill>
              </a:rPr>
              <a:t>）</a:t>
            </a:r>
            <a:endParaRPr lang="zh-CN" altLang="en-US" sz="2800" b="1" dirty="0">
              <a:solidFill>
                <a:srgbClr val="00CCFF"/>
              </a:solidFill>
            </a:endParaRPr>
          </a:p>
          <a:p>
            <a:r>
              <a:rPr lang="zh-CN" altLang="en-US" sz="2800" b="1" dirty="0" smtClean="0"/>
              <a:t>容易</a:t>
            </a:r>
            <a:r>
              <a:rPr lang="zh-CN" altLang="en-US" sz="2800" b="1" dirty="0"/>
              <a:t>获得国家、科技界的重视和支持，</a:t>
            </a:r>
            <a:endParaRPr lang="zh-CN" altLang="en-US" sz="2800" b="1" dirty="0"/>
          </a:p>
          <a:p>
            <a:r>
              <a:rPr lang="zh-CN" altLang="en-US" sz="2800" b="1" dirty="0"/>
              <a:t>有利于学术相长，竞向创新</a:t>
            </a:r>
            <a:endParaRPr lang="zh-CN" altLang="en-US" sz="2800" b="1" dirty="0"/>
          </a:p>
          <a:p>
            <a:r>
              <a:rPr lang="zh-CN" altLang="en-US" sz="2800" dirty="0" smtClean="0"/>
              <a:t> </a:t>
            </a:r>
            <a:endParaRPr lang="zh-CN" altLang="en-US" sz="2800" dirty="0"/>
          </a:p>
        </p:txBody>
      </p:sp>
      <p:sp>
        <p:nvSpPr>
          <p:cNvPr id="8" name="矩形 7"/>
          <p:cNvSpPr/>
          <p:nvPr/>
        </p:nvSpPr>
        <p:spPr>
          <a:xfrm>
            <a:off x="876251" y="894096"/>
            <a:ext cx="5477049" cy="584775"/>
          </a:xfrm>
          <a:prstGeom prst="rect">
            <a:avLst/>
          </a:prstGeom>
          <a:solidFill>
            <a:srgbClr val="00B0F0">
              <a:alpha val="54000"/>
            </a:srgbClr>
          </a:solidFill>
          <a:ln>
            <a:solidFill>
              <a:schemeClr val="accent1"/>
            </a:solidFill>
          </a:ln>
        </p:spPr>
        <p:txBody>
          <a:bodyPr wrap="square">
            <a:spAutoFit/>
          </a:bodyPr>
          <a:lstStyle/>
          <a:p>
            <a:r>
              <a:rPr lang="zh-CN" altLang="en-US" sz="3200" b="1" dirty="0" smtClean="0">
                <a:solidFill>
                  <a:srgbClr val="FF0000"/>
                </a:solidFill>
              </a:rPr>
              <a:t>三、科研选题的具体方法</a:t>
            </a:r>
            <a:endParaRPr lang="zh-CN" altLang="en-US" sz="3200" b="1" dirty="0" smtClean="0">
              <a:solidFill>
                <a:srgbClr val="FF0000"/>
              </a:solidFill>
              <a:latin typeface="方正正黑简体" panose="02000000000000000000" pitchFamily="2" charset="-122"/>
              <a:ea typeface="方正正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869731" y="166797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endParaRPr lang="en-US" altLang="zh-CN" b="1" dirty="0"/>
          </a:p>
        </p:txBody>
      </p:sp>
      <p:sp>
        <p:nvSpPr>
          <p:cNvPr id="4" name="矩形 3"/>
          <p:cNvSpPr/>
          <p:nvPr/>
        </p:nvSpPr>
        <p:spPr>
          <a:xfrm>
            <a:off x="837086" y="3843638"/>
            <a:ext cx="9863964" cy="1383969"/>
          </a:xfrm>
          <a:prstGeom prst="rect">
            <a:avLst/>
          </a:prstGeom>
        </p:spPr>
        <p:txBody>
          <a:bodyPr wrap="square">
            <a:spAutoFit/>
          </a:bodyPr>
          <a:lstStyle/>
          <a:p>
            <a:pPr marL="228600" lvl="0" indent="-228600">
              <a:lnSpc>
                <a:spcPct val="90000"/>
              </a:lnSpc>
              <a:spcBef>
                <a:spcPts val="1000"/>
              </a:spcBef>
            </a:pPr>
            <a:r>
              <a:rPr lang="zh-CN" altLang="en-US" sz="2800" b="1" dirty="0">
                <a:solidFill>
                  <a:srgbClr val="9966FF"/>
                </a:solidFill>
              </a:rPr>
              <a:t>（八）从读书中发现</a:t>
            </a:r>
            <a:r>
              <a:rPr lang="zh-CN" altLang="en-US" sz="2800" b="1" dirty="0" smtClean="0">
                <a:solidFill>
                  <a:srgbClr val="9966FF"/>
                </a:solidFill>
              </a:rPr>
              <a:t>课题</a:t>
            </a:r>
            <a:endParaRPr lang="en-US" altLang="zh-CN" sz="2800" b="1" dirty="0" smtClean="0">
              <a:solidFill>
                <a:srgbClr val="9966FF"/>
              </a:solidFill>
            </a:endParaRPr>
          </a:p>
          <a:p>
            <a:pPr marL="228600" lvl="0" indent="-228600">
              <a:lnSpc>
                <a:spcPct val="90000"/>
              </a:lnSpc>
              <a:spcBef>
                <a:spcPts val="1000"/>
              </a:spcBef>
            </a:pPr>
            <a:r>
              <a:rPr lang="zh-CN" altLang="en-US" sz="2800" b="1" dirty="0" smtClean="0"/>
              <a:t>兴趣</a:t>
            </a:r>
            <a:r>
              <a:rPr lang="zh-CN" altLang="en-US" sz="2800" b="1" dirty="0"/>
              <a:t>浓厚，就会以不懈的毅力和极大的主观能动性、满腔热情地去研究；</a:t>
            </a:r>
            <a:endParaRPr lang="zh-CN" altLang="en-US" sz="2800" b="1" dirty="0"/>
          </a:p>
        </p:txBody>
      </p:sp>
      <p:sp>
        <p:nvSpPr>
          <p:cNvPr id="2" name="矩形 1"/>
          <p:cNvSpPr/>
          <p:nvPr/>
        </p:nvSpPr>
        <p:spPr>
          <a:xfrm>
            <a:off x="853408" y="1651877"/>
            <a:ext cx="10548245" cy="1815882"/>
          </a:xfrm>
          <a:prstGeom prst="rect">
            <a:avLst/>
          </a:prstGeom>
        </p:spPr>
        <p:txBody>
          <a:bodyPr wrap="square">
            <a:spAutoFit/>
          </a:bodyPr>
          <a:lstStyle/>
          <a:p>
            <a:r>
              <a:rPr lang="zh-CN" altLang="en-US" sz="2800" b="1" dirty="0">
                <a:solidFill>
                  <a:srgbClr val="9966FF"/>
                </a:solidFill>
              </a:rPr>
              <a:t>（七）到学科发展的前沿去选择</a:t>
            </a:r>
            <a:r>
              <a:rPr lang="zh-CN" altLang="en-US" sz="2800" b="1" dirty="0" smtClean="0">
                <a:solidFill>
                  <a:srgbClr val="9966FF"/>
                </a:solidFill>
              </a:rPr>
              <a:t>课题</a:t>
            </a:r>
            <a:endParaRPr lang="en-US" altLang="zh-CN" sz="2800" b="1" dirty="0" smtClean="0">
              <a:solidFill>
                <a:srgbClr val="9966FF"/>
              </a:solidFill>
            </a:endParaRPr>
          </a:p>
          <a:p>
            <a:r>
              <a:rPr lang="zh-CN" altLang="en-US" sz="2800" b="1" dirty="0" smtClean="0"/>
              <a:t>         前沿</a:t>
            </a:r>
            <a:r>
              <a:rPr lang="zh-CN" altLang="en-US" sz="2800" b="1" dirty="0"/>
              <a:t>问题是未完全研究的，涉足少，争议多，未达成共识</a:t>
            </a:r>
            <a:r>
              <a:rPr lang="zh-CN" altLang="en-US" sz="2800" dirty="0"/>
              <a:t> </a:t>
            </a:r>
            <a:r>
              <a:rPr lang="zh-CN" altLang="en-US" sz="2800" dirty="0" smtClean="0"/>
              <a:t>，</a:t>
            </a:r>
            <a:endParaRPr lang="en-US" altLang="zh-CN" sz="2800" dirty="0" smtClean="0"/>
          </a:p>
          <a:p>
            <a:r>
              <a:rPr lang="zh-CN" altLang="en-US" sz="2800" b="1" dirty="0" smtClean="0"/>
              <a:t>创新</a:t>
            </a:r>
            <a:r>
              <a:rPr lang="zh-CN" altLang="en-US" sz="2800" b="1" dirty="0"/>
              <a:t>空间大。</a:t>
            </a:r>
            <a:endParaRPr lang="zh-CN" altLang="en-US" sz="2800" b="1" dirty="0"/>
          </a:p>
          <a:p>
            <a:r>
              <a:rPr lang="zh-CN" altLang="en-US" sz="2800" dirty="0" smtClean="0"/>
              <a:t> </a:t>
            </a:r>
            <a:endParaRPr lang="zh-CN" altLang="en-US" sz="2800" dirty="0"/>
          </a:p>
        </p:txBody>
      </p:sp>
      <p:sp>
        <p:nvSpPr>
          <p:cNvPr id="8" name="矩形 7"/>
          <p:cNvSpPr/>
          <p:nvPr/>
        </p:nvSpPr>
        <p:spPr>
          <a:xfrm>
            <a:off x="876251" y="894096"/>
            <a:ext cx="5477049" cy="52322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rPr>
              <a:t>三、科研选题的具体方法</a:t>
            </a:r>
            <a:endParaRPr lang="zh-CN" altLang="en-US" sz="2800" b="1" dirty="0" smtClean="0">
              <a:solidFill>
                <a:srgbClr val="FF0000"/>
              </a:solidFill>
              <a:latin typeface="方正正黑简体" panose="02000000000000000000" pitchFamily="2" charset="-122"/>
              <a:ea typeface="方正正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p:txBody>
          <a:bodyPr>
            <a:normAutofit lnSpcReduction="10000"/>
          </a:bodyPr>
          <a:lstStyle/>
          <a:p>
            <a:pPr>
              <a:lnSpc>
                <a:spcPct val="150000"/>
              </a:lnSpc>
            </a:pPr>
            <a:r>
              <a:rPr lang="zh-CN" altLang="en-US" b="1" dirty="0">
                <a:ea typeface="楷体_GB2312" pitchFamily="49" charset="-122"/>
              </a:rPr>
              <a:t>了解社会热点和难点问题</a:t>
            </a:r>
            <a:endParaRPr lang="zh-CN" altLang="en-US" b="1" dirty="0">
              <a:ea typeface="楷体_GB2312" pitchFamily="49" charset="-122"/>
            </a:endParaRPr>
          </a:p>
          <a:p>
            <a:pPr>
              <a:lnSpc>
                <a:spcPct val="150000"/>
              </a:lnSpc>
            </a:pPr>
            <a:r>
              <a:rPr lang="zh-CN" altLang="en-US" b="1" dirty="0">
                <a:ea typeface="楷体_GB2312" pitchFamily="49" charset="-122"/>
              </a:rPr>
              <a:t>阅读文献，了解学术界的研究传统和新近发展</a:t>
            </a:r>
            <a:endParaRPr lang="zh-CN" altLang="en-US" b="1" dirty="0">
              <a:ea typeface="楷体_GB2312" pitchFamily="49" charset="-122"/>
            </a:endParaRPr>
          </a:p>
          <a:p>
            <a:pPr>
              <a:lnSpc>
                <a:spcPct val="150000"/>
              </a:lnSpc>
            </a:pPr>
            <a:r>
              <a:rPr lang="zh-CN" altLang="en-US" b="1" dirty="0">
                <a:ea typeface="楷体_GB2312" pitchFamily="49" charset="-122"/>
              </a:rPr>
              <a:t>发掘自己个人的兴趣、经历</a:t>
            </a:r>
            <a:endParaRPr lang="zh-CN" altLang="en-US" b="1" dirty="0">
              <a:ea typeface="楷体_GB2312" pitchFamily="49" charset="-122"/>
            </a:endParaRPr>
          </a:p>
          <a:p>
            <a:pPr>
              <a:lnSpc>
                <a:spcPct val="150000"/>
              </a:lnSpc>
            </a:pPr>
            <a:r>
              <a:rPr lang="zh-CN" altLang="en-US" b="1" dirty="0">
                <a:ea typeface="楷体_GB2312" pitchFamily="49" charset="-122"/>
              </a:rPr>
              <a:t>参加相关学术活动</a:t>
            </a:r>
            <a:endParaRPr lang="zh-CN" altLang="en-US" b="1" dirty="0">
              <a:ea typeface="楷体_GB2312" pitchFamily="49" charset="-122"/>
            </a:endParaRPr>
          </a:p>
          <a:p>
            <a:pPr>
              <a:lnSpc>
                <a:spcPct val="150000"/>
              </a:lnSpc>
            </a:pPr>
            <a:r>
              <a:rPr lang="zh-CN" altLang="en-US" b="1" dirty="0" smtClean="0">
                <a:ea typeface="楷体_GB2312" pitchFamily="49" charset="-122"/>
              </a:rPr>
              <a:t>咨询相关教师</a:t>
            </a:r>
            <a:endParaRPr lang="zh-CN" altLang="en-US" b="1" dirty="0">
              <a:ea typeface="楷体_GB2312" pitchFamily="49" charset="-122"/>
            </a:endParaRPr>
          </a:p>
          <a:p>
            <a:pPr>
              <a:lnSpc>
                <a:spcPct val="150000"/>
              </a:lnSpc>
            </a:pPr>
            <a:r>
              <a:rPr lang="zh-CN" altLang="en-US" b="1" dirty="0" smtClean="0">
                <a:ea typeface="楷体_GB2312" pitchFamily="49" charset="-122"/>
              </a:rPr>
              <a:t>与企业、社会</a:t>
            </a:r>
            <a:r>
              <a:rPr lang="zh-CN" altLang="en-US" b="1" dirty="0">
                <a:ea typeface="楷体_GB2312" pitchFamily="49" charset="-122"/>
              </a:rPr>
              <a:t>人士广泛交谈</a:t>
            </a:r>
            <a:endParaRPr lang="zh-CN" altLang="en-US" b="1" dirty="0">
              <a:ea typeface="楷体_GB2312" pitchFamily="49" charset="-122"/>
            </a:endParaRPr>
          </a:p>
          <a:p>
            <a:endParaRPr lang="en-US" altLang="zh-CN" sz="2600" dirty="0">
              <a:solidFill>
                <a:schemeClr val="hlink"/>
              </a:solidFill>
              <a:ea typeface="楷体_GB2312" pitchFamily="49" charset="-122"/>
            </a:endParaRPr>
          </a:p>
        </p:txBody>
      </p:sp>
      <p:sp>
        <p:nvSpPr>
          <p:cNvPr id="4" name="矩形 3"/>
          <p:cNvSpPr/>
          <p:nvPr/>
        </p:nvSpPr>
        <p:spPr>
          <a:xfrm>
            <a:off x="888127" y="894096"/>
            <a:ext cx="5477049" cy="52322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ea typeface="楷体_GB2312" pitchFamily="49" charset="-122"/>
              </a:rPr>
              <a:t>总结：如何找到自己的研究问题</a:t>
            </a:r>
            <a:endParaRPr lang="zh-CN" altLang="en-US" sz="2800" b="1" dirty="0" smtClean="0">
              <a:solidFill>
                <a:srgbClr val="FF0000"/>
              </a:solidFill>
              <a:latin typeface="方正正黑简体" panose="02000000000000000000" pitchFamily="2" charset="-122"/>
              <a:ea typeface="方正正黑简体" panose="02000000000000000000" pitchFamily="2" charset="-122"/>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2"/>
          <p:cNvSpPr txBox="1">
            <a:spLocks noChangeArrowheads="1"/>
          </p:cNvSpPr>
          <p:nvPr/>
        </p:nvSpPr>
        <p:spPr bwMode="auto">
          <a:xfrm>
            <a:off x="851741" y="1508456"/>
            <a:ext cx="10231418" cy="4185761"/>
          </a:xfrm>
          <a:prstGeom prst="rect">
            <a:avLst/>
          </a:prstGeom>
          <a:noFill/>
          <a:ln>
            <a:noFill/>
          </a:ln>
          <a:effectLst/>
          <a:extLst>
            <a:ext uri="{909E8E84-426E-40DD-AFC4-6F175D3DCCD1}">
              <a14:hiddenFill xmlns:a14="http://schemas.microsoft.com/office/drawing/2010/main">
                <a:solidFill>
                  <a:srgbClr val="3366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300" dirty="0">
                <a:solidFill>
                  <a:schemeClr val="bg1"/>
                </a:solidFill>
                <a:effectLst>
                  <a:outerShdw blurRad="38100" dist="38100" dir="2700000" algn="tl">
                    <a:srgbClr val="C0C0C0"/>
                  </a:outerShdw>
                </a:effectLst>
              </a:rPr>
              <a:t>   </a:t>
            </a:r>
            <a:r>
              <a:rPr lang="zh-CN" altLang="en-US" sz="2800" dirty="0">
                <a:effectLst>
                  <a:outerShdw blurRad="38100" dist="38100" dir="2700000" algn="tl">
                    <a:srgbClr val="C0C0C0"/>
                  </a:outerShdw>
                </a:effectLst>
                <a:ea typeface="黑体" panose="02010609060101010101" pitchFamily="49" charset="-122"/>
              </a:rPr>
              <a:t>回答为什么要做，可从研究意义</a:t>
            </a:r>
            <a:r>
              <a:rPr lang="en-US" altLang="zh-CN" sz="2800" dirty="0">
                <a:effectLst>
                  <a:outerShdw blurRad="38100" dist="38100" dir="2700000" algn="tl">
                    <a:srgbClr val="C0C0C0"/>
                  </a:outerShdw>
                </a:effectLst>
                <a:ea typeface="黑体" panose="02010609060101010101" pitchFamily="49" charset="-122"/>
              </a:rPr>
              <a:t>, </a:t>
            </a:r>
            <a:r>
              <a:rPr lang="zh-CN" altLang="en-US" sz="2800" dirty="0" smtClean="0">
                <a:effectLst>
                  <a:outerShdw blurRad="38100" dist="38100" dir="2700000" algn="tl">
                    <a:srgbClr val="C0C0C0"/>
                  </a:outerShdw>
                </a:effectLst>
                <a:ea typeface="黑体" panose="02010609060101010101" pitchFamily="49" charset="-122"/>
              </a:rPr>
              <a:t>国内外  </a:t>
            </a:r>
            <a:r>
              <a:rPr lang="zh-CN" altLang="en-US" sz="2800" dirty="0">
                <a:effectLst>
                  <a:outerShdw blurRad="38100" dist="38100" dir="2700000" algn="tl">
                    <a:srgbClr val="C0C0C0"/>
                  </a:outerShdw>
                </a:effectLst>
                <a:ea typeface="黑体" panose="02010609060101010101" pitchFamily="49" charset="-122"/>
              </a:rPr>
              <a:t>研究现状等方面进行论述：</a:t>
            </a:r>
            <a:endParaRPr lang="zh-CN" altLang="en-US" sz="2800" dirty="0">
              <a:effectLst>
                <a:outerShdw blurRad="38100" dist="38100" dir="2700000" algn="tl">
                  <a:srgbClr val="C0C0C0"/>
                </a:outerShdw>
              </a:effectLst>
              <a:ea typeface="黑体" panose="02010609060101010101" pitchFamily="49" charset="-122"/>
            </a:endParaRPr>
          </a:p>
          <a:p>
            <a:pPr>
              <a:lnSpc>
                <a:spcPct val="150000"/>
              </a:lnSpc>
            </a:pPr>
            <a:r>
              <a:rPr lang="zh-CN" altLang="en-US" sz="2200" dirty="0"/>
              <a:t>         </a:t>
            </a:r>
            <a:r>
              <a:rPr lang="zh-CN" altLang="en-US" sz="2800" dirty="0">
                <a:solidFill>
                  <a:srgbClr val="FF0000"/>
                </a:solidFill>
              </a:rPr>
              <a:t>★</a:t>
            </a:r>
            <a:r>
              <a:rPr lang="zh-CN" altLang="en-US" sz="2800" dirty="0">
                <a:solidFill>
                  <a:schemeClr val="hlink"/>
                </a:solidFill>
              </a:rPr>
              <a:t>学科领域发展趋势和前沿；</a:t>
            </a:r>
            <a:endParaRPr lang="zh-CN" altLang="en-US" sz="2800" dirty="0">
              <a:solidFill>
                <a:schemeClr val="hlink"/>
              </a:solidFill>
            </a:endParaRPr>
          </a:p>
          <a:p>
            <a:pPr>
              <a:lnSpc>
                <a:spcPct val="150000"/>
              </a:lnSpc>
            </a:pPr>
            <a:r>
              <a:rPr lang="zh-CN" altLang="en-US" sz="2800" dirty="0">
                <a:solidFill>
                  <a:schemeClr val="hlink"/>
                </a:solidFill>
              </a:rPr>
              <a:t>       </a:t>
            </a:r>
            <a:r>
              <a:rPr lang="zh-CN" altLang="en-US" sz="2800" dirty="0">
                <a:solidFill>
                  <a:srgbClr val="FF0000"/>
                </a:solidFill>
              </a:rPr>
              <a:t>★</a:t>
            </a:r>
            <a:r>
              <a:rPr lang="zh-CN" altLang="en-US" sz="2800" dirty="0">
                <a:solidFill>
                  <a:schemeClr val="hlink"/>
                </a:solidFill>
              </a:rPr>
              <a:t>申请者从事的专业范围的主攻方向；</a:t>
            </a:r>
            <a:endParaRPr lang="zh-CN" altLang="en-US" sz="2800" dirty="0">
              <a:solidFill>
                <a:schemeClr val="hlink"/>
              </a:solidFill>
            </a:endParaRPr>
          </a:p>
          <a:p>
            <a:pPr>
              <a:lnSpc>
                <a:spcPct val="150000"/>
              </a:lnSpc>
            </a:pPr>
            <a:r>
              <a:rPr lang="zh-CN" altLang="en-US" sz="2800" dirty="0">
                <a:solidFill>
                  <a:schemeClr val="hlink"/>
                </a:solidFill>
              </a:rPr>
              <a:t>       </a:t>
            </a:r>
            <a:r>
              <a:rPr lang="zh-CN" altLang="en-US" sz="2800" dirty="0">
                <a:solidFill>
                  <a:srgbClr val="FF0000"/>
                </a:solidFill>
              </a:rPr>
              <a:t>★</a:t>
            </a:r>
            <a:r>
              <a:rPr lang="zh-CN" altLang="en-US" sz="2800" dirty="0">
                <a:solidFill>
                  <a:schemeClr val="hlink"/>
                </a:solidFill>
              </a:rPr>
              <a:t>当前尚存在的主要问题；</a:t>
            </a:r>
            <a:endParaRPr lang="zh-CN" altLang="en-US" sz="2800" dirty="0">
              <a:solidFill>
                <a:schemeClr val="hlink"/>
              </a:solidFill>
            </a:endParaRPr>
          </a:p>
          <a:p>
            <a:pPr>
              <a:lnSpc>
                <a:spcPct val="150000"/>
              </a:lnSpc>
            </a:pPr>
            <a:r>
              <a:rPr lang="zh-CN" altLang="en-US" sz="2800" dirty="0">
                <a:solidFill>
                  <a:schemeClr val="hlink"/>
                </a:solidFill>
              </a:rPr>
              <a:t>       </a:t>
            </a:r>
            <a:r>
              <a:rPr lang="zh-CN" altLang="en-US" sz="2800" dirty="0">
                <a:solidFill>
                  <a:srgbClr val="FF0000"/>
                </a:solidFill>
              </a:rPr>
              <a:t>★</a:t>
            </a:r>
            <a:r>
              <a:rPr lang="zh-CN" altLang="en-US" sz="2800" dirty="0">
                <a:solidFill>
                  <a:schemeClr val="hlink"/>
                </a:solidFill>
              </a:rPr>
              <a:t>这个科学问题解决后可能会产生</a:t>
            </a:r>
            <a:r>
              <a:rPr lang="zh-CN" altLang="en-US" sz="2800" dirty="0" smtClean="0">
                <a:solidFill>
                  <a:schemeClr val="hlink"/>
                </a:solidFill>
              </a:rPr>
              <a:t>什么科学</a:t>
            </a:r>
            <a:r>
              <a:rPr lang="zh-CN" altLang="en-US" sz="2800" dirty="0">
                <a:solidFill>
                  <a:schemeClr val="hlink"/>
                </a:solidFill>
              </a:rPr>
              <a:t>意义和实际价值。</a:t>
            </a:r>
            <a:endParaRPr lang="zh-CN" altLang="en-US" sz="2800" dirty="0">
              <a:solidFill>
                <a:schemeClr val="hlink"/>
              </a:solidFill>
              <a:effectLst>
                <a:outerShdw blurRad="38100" dist="38100" dir="2700000" algn="tl">
                  <a:srgbClr val="C0C0C0"/>
                </a:outerShdw>
              </a:effectLst>
            </a:endParaRPr>
          </a:p>
          <a:p>
            <a:pPr>
              <a:lnSpc>
                <a:spcPct val="150000"/>
              </a:lnSpc>
            </a:pPr>
            <a:endParaRPr lang="en-US" altLang="zh-CN" sz="2800" dirty="0">
              <a:solidFill>
                <a:schemeClr val="hlink"/>
              </a:solidFill>
              <a:effectLst>
                <a:outerShdw blurRad="38100" dist="38100" dir="2700000" algn="tl">
                  <a:srgbClr val="C0C0C0"/>
                </a:outerShdw>
              </a:effectLst>
            </a:endParaRPr>
          </a:p>
        </p:txBody>
      </p:sp>
      <p:sp>
        <p:nvSpPr>
          <p:cNvPr id="5" name="矩形 4"/>
          <p:cNvSpPr/>
          <p:nvPr/>
        </p:nvSpPr>
        <p:spPr>
          <a:xfrm>
            <a:off x="674371" y="593766"/>
            <a:ext cx="5785805" cy="52322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四、项目设计</a:t>
            </a:r>
            <a:r>
              <a:rPr lang="en-US" altLang="zh-CN" sz="2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lang="zh-CN" altLang="en-US" sz="2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立项依据</a:t>
            </a:r>
            <a:endParaRPr lang="zh-CN" altLang="en-US" sz="2800" b="1" dirty="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3" name="Rectangle 3"/>
          <p:cNvSpPr>
            <a:spLocks noChangeArrowheads="1"/>
          </p:cNvSpPr>
          <p:nvPr/>
        </p:nvSpPr>
        <p:spPr bwMode="auto">
          <a:xfrm>
            <a:off x="3962400" y="2243139"/>
            <a:ext cx="300082" cy="707886"/>
          </a:xfrm>
          <a:prstGeom prst="rect">
            <a:avLst/>
          </a:prstGeom>
          <a:noFill/>
          <a:ln>
            <a:noFill/>
          </a:ln>
          <a:effectLst/>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zh-CN" sz="4000">
                <a:effectLst>
                  <a:outerShdw blurRad="38100" dist="38100" dir="2700000" algn="tl">
                    <a:srgbClr val="C0C0C0"/>
                  </a:outerShdw>
                </a:effectLst>
                <a:ea typeface="黑体" panose="02010609060101010101" pitchFamily="49" charset="-122"/>
              </a:rPr>
              <a:t> </a:t>
            </a:r>
            <a:endParaRPr lang="en-US" altLang="zh-CN" sz="4000">
              <a:effectLst>
                <a:outerShdw blurRad="38100" dist="38100" dir="2700000" algn="tl">
                  <a:srgbClr val="C0C0C0"/>
                </a:outerShdw>
              </a:effectLst>
              <a:ea typeface="黑体" panose="02010609060101010101" pitchFamily="49" charset="-122"/>
            </a:endParaRPr>
          </a:p>
        </p:txBody>
      </p:sp>
      <p:sp>
        <p:nvSpPr>
          <p:cNvPr id="998404" name="Text Box 4"/>
          <p:cNvSpPr txBox="1">
            <a:spLocks noChangeArrowheads="1"/>
          </p:cNvSpPr>
          <p:nvPr/>
        </p:nvSpPr>
        <p:spPr bwMode="auto">
          <a:xfrm>
            <a:off x="283309" y="6192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a:solidFill>
                <a:schemeClr val="tx1"/>
              </a:solidFill>
            </a:endParaRPr>
          </a:p>
        </p:txBody>
      </p:sp>
      <p:sp>
        <p:nvSpPr>
          <p:cNvPr id="998405" name="Text Box 5"/>
          <p:cNvSpPr txBox="1">
            <a:spLocks noChangeArrowheads="1"/>
          </p:cNvSpPr>
          <p:nvPr/>
        </p:nvSpPr>
        <p:spPr bwMode="auto">
          <a:xfrm>
            <a:off x="80109" y="63452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i="1">
              <a:solidFill>
                <a:schemeClr val="tx1"/>
              </a:solidFill>
            </a:endParaRPr>
          </a:p>
        </p:txBody>
      </p:sp>
      <p:sp>
        <p:nvSpPr>
          <p:cNvPr id="998407" name="Text Box 7"/>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08" name="Text Box 8"/>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09" name="Text Box 9"/>
          <p:cNvSpPr txBox="1">
            <a:spLocks noChangeArrowheads="1"/>
          </p:cNvSpPr>
          <p:nvPr/>
        </p:nvSpPr>
        <p:spPr bwMode="auto">
          <a:xfrm>
            <a:off x="1502509" y="2506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0" name="Text Box 10"/>
          <p:cNvSpPr txBox="1">
            <a:spLocks noChangeArrowheads="1"/>
          </p:cNvSpPr>
          <p:nvPr/>
        </p:nvSpPr>
        <p:spPr bwMode="auto">
          <a:xfrm>
            <a:off x="791309" y="677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1" name="Text Box 11"/>
          <p:cNvSpPr txBox="1">
            <a:spLocks noChangeArrowheads="1"/>
          </p:cNvSpPr>
          <p:nvPr/>
        </p:nvSpPr>
        <p:spPr bwMode="auto">
          <a:xfrm>
            <a:off x="1502509" y="2201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2" name="Text Box 12"/>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3" name="Text Box 13"/>
          <p:cNvSpPr txBox="1">
            <a:spLocks noChangeArrowheads="1"/>
          </p:cNvSpPr>
          <p:nvPr/>
        </p:nvSpPr>
        <p:spPr bwMode="auto">
          <a:xfrm>
            <a:off x="2721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4" name="Text Box 14"/>
          <p:cNvSpPr txBox="1">
            <a:spLocks noChangeArrowheads="1"/>
          </p:cNvSpPr>
          <p:nvPr/>
        </p:nvSpPr>
        <p:spPr bwMode="auto">
          <a:xfrm>
            <a:off x="29249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5" name="Text Box 15"/>
          <p:cNvSpPr txBox="1">
            <a:spLocks noChangeArrowheads="1"/>
          </p:cNvSpPr>
          <p:nvPr/>
        </p:nvSpPr>
        <p:spPr bwMode="auto">
          <a:xfrm>
            <a:off x="2721709" y="3116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6" name="Text Box 16"/>
          <p:cNvSpPr txBox="1">
            <a:spLocks noChangeArrowheads="1"/>
          </p:cNvSpPr>
          <p:nvPr/>
        </p:nvSpPr>
        <p:spPr bwMode="auto">
          <a:xfrm>
            <a:off x="1502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7" name="Text Box 17"/>
          <p:cNvSpPr txBox="1">
            <a:spLocks noChangeArrowheads="1"/>
          </p:cNvSpPr>
          <p:nvPr/>
        </p:nvSpPr>
        <p:spPr bwMode="auto">
          <a:xfrm>
            <a:off x="2010509" y="3192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8" name="Text Box 18"/>
          <p:cNvSpPr txBox="1">
            <a:spLocks noChangeArrowheads="1"/>
          </p:cNvSpPr>
          <p:nvPr/>
        </p:nvSpPr>
        <p:spPr bwMode="auto">
          <a:xfrm>
            <a:off x="2213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19" name="Text Box 19"/>
          <p:cNvSpPr txBox="1">
            <a:spLocks noChangeArrowheads="1"/>
          </p:cNvSpPr>
          <p:nvPr/>
        </p:nvSpPr>
        <p:spPr bwMode="auto">
          <a:xfrm>
            <a:off x="3534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0" name="Text Box 20"/>
          <p:cNvSpPr txBox="1">
            <a:spLocks noChangeArrowheads="1"/>
          </p:cNvSpPr>
          <p:nvPr/>
        </p:nvSpPr>
        <p:spPr bwMode="auto">
          <a:xfrm>
            <a:off x="3229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1" name="Text Box 21"/>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2" name="Text Box 22"/>
          <p:cNvSpPr txBox="1">
            <a:spLocks noChangeArrowheads="1"/>
          </p:cNvSpPr>
          <p:nvPr/>
        </p:nvSpPr>
        <p:spPr bwMode="auto">
          <a:xfrm>
            <a:off x="4347309" y="2430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3" name="Text Box 23"/>
          <p:cNvSpPr txBox="1">
            <a:spLocks noChangeArrowheads="1"/>
          </p:cNvSpPr>
          <p:nvPr/>
        </p:nvSpPr>
        <p:spPr bwMode="auto">
          <a:xfrm>
            <a:off x="588109" y="34972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4" name="Text Box 24"/>
          <p:cNvSpPr txBox="1">
            <a:spLocks noChangeArrowheads="1"/>
          </p:cNvSpPr>
          <p:nvPr/>
        </p:nvSpPr>
        <p:spPr bwMode="auto">
          <a:xfrm>
            <a:off x="1299309" y="7540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5" name="Text Box 25"/>
          <p:cNvSpPr txBox="1">
            <a:spLocks noChangeArrowheads="1"/>
          </p:cNvSpPr>
          <p:nvPr/>
        </p:nvSpPr>
        <p:spPr bwMode="auto">
          <a:xfrm>
            <a:off x="1908909" y="1287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6" name="Text Box 26"/>
          <p:cNvSpPr txBox="1">
            <a:spLocks noChangeArrowheads="1"/>
          </p:cNvSpPr>
          <p:nvPr/>
        </p:nvSpPr>
        <p:spPr bwMode="auto">
          <a:xfrm>
            <a:off x="2518509" y="3802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7" name="Text Box 27"/>
          <p:cNvSpPr txBox="1">
            <a:spLocks noChangeArrowheads="1"/>
          </p:cNvSpPr>
          <p:nvPr/>
        </p:nvSpPr>
        <p:spPr bwMode="auto">
          <a:xfrm>
            <a:off x="2620109" y="4640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8" name="Text Box 28"/>
          <p:cNvSpPr txBox="1">
            <a:spLocks noChangeArrowheads="1"/>
          </p:cNvSpPr>
          <p:nvPr/>
        </p:nvSpPr>
        <p:spPr bwMode="auto">
          <a:xfrm>
            <a:off x="1908909" y="4335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29" name="Text Box 29"/>
          <p:cNvSpPr txBox="1">
            <a:spLocks noChangeArrowheads="1"/>
          </p:cNvSpPr>
          <p:nvPr/>
        </p:nvSpPr>
        <p:spPr bwMode="auto">
          <a:xfrm>
            <a:off x="2112109" y="3344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30" name="Text Box 30"/>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32" name="Text Box 32"/>
          <p:cNvSpPr txBox="1">
            <a:spLocks noChangeArrowheads="1"/>
          </p:cNvSpPr>
          <p:nvPr/>
        </p:nvSpPr>
        <p:spPr bwMode="auto">
          <a:xfrm>
            <a:off x="1604109" y="121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34" name="Text Box 34"/>
          <p:cNvSpPr txBox="1">
            <a:spLocks noChangeArrowheads="1"/>
          </p:cNvSpPr>
          <p:nvPr/>
        </p:nvSpPr>
        <p:spPr bwMode="auto">
          <a:xfrm>
            <a:off x="2518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35" name="Text Box 35"/>
          <p:cNvSpPr txBox="1">
            <a:spLocks noChangeArrowheads="1"/>
          </p:cNvSpPr>
          <p:nvPr/>
        </p:nvSpPr>
        <p:spPr bwMode="auto">
          <a:xfrm>
            <a:off x="993629" y="1503651"/>
            <a:ext cx="10073763"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kumimoji="1" sz="2400">
                <a:solidFill>
                  <a:schemeClr val="tx1"/>
                </a:solidFill>
                <a:latin typeface="Times New Roman" panose="02020603050405020304" pitchFamily="18" charset="0"/>
                <a:ea typeface="宋体" panose="02010600030101010101" pitchFamily="2" charset="-122"/>
              </a:defRPr>
            </a:lvl1pPr>
            <a:lvl2pPr marL="914400" indent="-457200">
              <a:defRPr kumimoji="1" sz="2400">
                <a:solidFill>
                  <a:schemeClr val="tx1"/>
                </a:solidFill>
                <a:latin typeface="Times New Roman" panose="02020603050405020304" pitchFamily="18" charset="0"/>
                <a:ea typeface="宋体" panose="02010600030101010101" pitchFamily="2" charset="-122"/>
              </a:defRPr>
            </a:lvl2pPr>
            <a:lvl3pPr marL="1371600" indent="-457200">
              <a:defRPr kumimoji="1" sz="2400">
                <a:solidFill>
                  <a:schemeClr val="tx1"/>
                </a:solidFill>
                <a:latin typeface="Times New Roman" panose="02020603050405020304" pitchFamily="18" charset="0"/>
                <a:ea typeface="宋体" panose="02010600030101010101" pitchFamily="2" charset="-122"/>
              </a:defRPr>
            </a:lvl3pPr>
            <a:lvl4pPr marL="1828800" indent="-457200">
              <a:defRPr kumimoji="1" sz="2400">
                <a:solidFill>
                  <a:schemeClr val="tx1"/>
                </a:solidFill>
                <a:latin typeface="Times New Roman" panose="02020603050405020304" pitchFamily="18" charset="0"/>
                <a:ea typeface="宋体" panose="02010600030101010101" pitchFamily="2" charset="-122"/>
              </a:defRPr>
            </a:lvl4pPr>
            <a:lvl5pPr marL="2286000" indent="-457200">
              <a:defRPr kumimoji="1" sz="2400">
                <a:solidFill>
                  <a:schemeClr val="tx1"/>
                </a:solidFill>
                <a:latin typeface="Times New Roman" panose="02020603050405020304" pitchFamily="18" charset="0"/>
                <a:ea typeface="宋体" panose="02010600030101010101" pitchFamily="2" charset="-122"/>
              </a:defRPr>
            </a:lvl5pPr>
            <a:lvl6pPr marL="2743200" indent="-4572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3200400" indent="-4572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657600" indent="-4572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4114800" indent="-4572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zh-CN" altLang="en-US" sz="2800" dirty="0">
                <a:solidFill>
                  <a:srgbClr val="FF3300"/>
                </a:solidFill>
                <a:effectLst>
                  <a:outerShdw blurRad="38100" dist="38100" dir="2700000" algn="tl">
                    <a:srgbClr val="C0C0C0"/>
                  </a:outerShdw>
                </a:effectLst>
                <a:ea typeface="黑体" panose="02010609060101010101" pitchFamily="49" charset="-122"/>
              </a:rPr>
              <a:t>达到什么最终目的？</a:t>
            </a:r>
            <a:endParaRPr lang="zh-CN" altLang="en-US" sz="2300" dirty="0">
              <a:solidFill>
                <a:schemeClr val="bg1"/>
              </a:solidFill>
              <a:effectLst>
                <a:outerShdw blurRad="38100" dist="38100" dir="2700000" algn="tl">
                  <a:srgbClr val="C0C0C0"/>
                </a:outerShdw>
              </a:effectLst>
            </a:endParaRPr>
          </a:p>
          <a:p>
            <a:endParaRPr lang="zh-CN" altLang="en-US" dirty="0">
              <a:solidFill>
                <a:srgbClr val="FF3300"/>
              </a:solidFill>
              <a:latin typeface="宋体" panose="02010600030101010101" pitchFamily="2" charset="-122"/>
            </a:endParaRPr>
          </a:p>
          <a:p>
            <a:r>
              <a:rPr lang="zh-CN" altLang="en-US" sz="2800" dirty="0">
                <a:solidFill>
                  <a:srgbClr val="FF3300"/>
                </a:solidFill>
                <a:latin typeface="宋体" panose="02010600030101010101" pitchFamily="2" charset="-122"/>
              </a:rPr>
              <a:t>★</a:t>
            </a:r>
            <a:r>
              <a:rPr lang="zh-CN" altLang="en-US" sz="2800" dirty="0">
                <a:solidFill>
                  <a:srgbClr val="FF3300"/>
                </a:solidFill>
                <a:effectLst>
                  <a:outerShdw blurRad="38100" dist="38100" dir="2700000" algn="tl">
                    <a:srgbClr val="C0C0C0"/>
                  </a:outerShdw>
                </a:effectLst>
              </a:rPr>
              <a:t>目标要明确；</a:t>
            </a:r>
            <a:endParaRPr lang="zh-CN" altLang="en-US" sz="2800" dirty="0">
              <a:solidFill>
                <a:srgbClr val="FF3300"/>
              </a:solidFill>
              <a:effectLst>
                <a:outerShdw blurRad="38100" dist="38100" dir="2700000" algn="tl">
                  <a:srgbClr val="C0C0C0"/>
                </a:outerShdw>
              </a:effectLst>
            </a:endParaRPr>
          </a:p>
          <a:p>
            <a:pPr>
              <a:spcBef>
                <a:spcPct val="40000"/>
              </a:spcBef>
            </a:pPr>
            <a:r>
              <a:rPr lang="zh-CN" altLang="en-US" sz="2800" dirty="0">
                <a:solidFill>
                  <a:srgbClr val="FF3300"/>
                </a:solidFill>
                <a:latin typeface="宋体" panose="02010600030101010101" pitchFamily="2" charset="-122"/>
              </a:rPr>
              <a:t>★避免</a:t>
            </a:r>
            <a:r>
              <a:rPr lang="zh-CN" altLang="en-US" sz="2800" dirty="0">
                <a:solidFill>
                  <a:srgbClr val="FF3300"/>
                </a:solidFill>
                <a:effectLst>
                  <a:outerShdw blurRad="38100" dist="38100" dir="2700000" algn="tl">
                    <a:srgbClr val="C0C0C0"/>
                  </a:outerShdw>
                </a:effectLst>
              </a:rPr>
              <a:t>把发表</a:t>
            </a:r>
            <a:r>
              <a:rPr lang="zh-CN" altLang="en-US" sz="2800" dirty="0" smtClean="0">
                <a:solidFill>
                  <a:srgbClr val="FF3300"/>
                </a:solidFill>
                <a:effectLst>
                  <a:outerShdw blurRad="38100" dist="38100" dir="2700000" algn="tl">
                    <a:srgbClr val="C0C0C0"/>
                  </a:outerShdw>
                </a:effectLst>
              </a:rPr>
              <a:t>论文的</a:t>
            </a:r>
            <a:r>
              <a:rPr lang="zh-CN" altLang="en-US" sz="2800" dirty="0">
                <a:solidFill>
                  <a:srgbClr val="FF3300"/>
                </a:solidFill>
                <a:effectLst>
                  <a:outerShdw blurRad="38100" dist="38100" dir="2700000" algn="tl">
                    <a:srgbClr val="C0C0C0"/>
                  </a:outerShdw>
                </a:effectLst>
              </a:rPr>
              <a:t>数量作为唯一目标</a:t>
            </a:r>
            <a:r>
              <a:rPr lang="zh-CN" altLang="en-US" sz="2800" dirty="0" smtClean="0">
                <a:solidFill>
                  <a:srgbClr val="FF3300"/>
                </a:solidFill>
                <a:effectLst>
                  <a:outerShdw blurRad="38100" dist="38100" dir="2700000" algn="tl">
                    <a:srgbClr val="C0C0C0"/>
                  </a:outerShdw>
                </a:effectLst>
              </a:rPr>
              <a:t>。</a:t>
            </a:r>
            <a:endParaRPr lang="en-US" altLang="zh-CN" sz="2800" dirty="0" smtClean="0">
              <a:solidFill>
                <a:srgbClr val="FF3300"/>
              </a:solidFill>
              <a:effectLst>
                <a:outerShdw blurRad="38100" dist="38100" dir="2700000" algn="tl">
                  <a:srgbClr val="C0C0C0"/>
                </a:outerShdw>
              </a:effectLst>
            </a:endParaRPr>
          </a:p>
          <a:p>
            <a:pPr>
              <a:spcBef>
                <a:spcPct val="40000"/>
              </a:spcBef>
            </a:pPr>
            <a:r>
              <a:rPr lang="zh-CN" altLang="en-US" sz="2800" dirty="0" smtClean="0">
                <a:solidFill>
                  <a:srgbClr val="FF3300"/>
                </a:solidFill>
                <a:effectLst>
                  <a:outerShdw blurRad="38100" dist="38100" dir="2700000" algn="tl">
                    <a:srgbClr val="C0C0C0"/>
                  </a:outerShdw>
                </a:effectLst>
              </a:rPr>
              <a:t>目标包括：</a:t>
            </a:r>
            <a:r>
              <a:rPr lang="en-US" altLang="zh-CN" sz="2800" dirty="0" smtClean="0"/>
              <a:t>1</a:t>
            </a:r>
            <a:r>
              <a:rPr lang="zh-CN" altLang="zh-CN" sz="2800" dirty="0"/>
              <a:t>、论文论著</a:t>
            </a:r>
            <a:r>
              <a:rPr lang="en-US" altLang="zh-CN" sz="2800" dirty="0"/>
              <a:t> </a:t>
            </a:r>
            <a:r>
              <a:rPr lang="en-US" altLang="zh-CN" sz="2800" dirty="0" smtClean="0"/>
              <a:t> 2</a:t>
            </a:r>
            <a:r>
              <a:rPr lang="zh-CN" altLang="zh-CN" sz="2800" dirty="0"/>
              <a:t>、研究报告</a:t>
            </a:r>
            <a:r>
              <a:rPr lang="en-US" altLang="zh-CN" sz="2800" dirty="0"/>
              <a:t> </a:t>
            </a:r>
            <a:r>
              <a:rPr lang="en-US" altLang="zh-CN" sz="2800" dirty="0" smtClean="0"/>
              <a:t> 3</a:t>
            </a:r>
            <a:r>
              <a:rPr lang="zh-CN" altLang="zh-CN" sz="2800" dirty="0"/>
              <a:t>、</a:t>
            </a:r>
            <a:r>
              <a:rPr lang="zh-CN" altLang="zh-CN" sz="2800" dirty="0" smtClean="0"/>
              <a:t>新产品</a:t>
            </a:r>
            <a:r>
              <a:rPr lang="en-US" altLang="zh-CN" sz="2800" dirty="0" smtClean="0"/>
              <a:t>  4</a:t>
            </a:r>
            <a:r>
              <a:rPr lang="zh-CN" altLang="zh-CN" sz="2800" dirty="0"/>
              <a:t>、新设备</a:t>
            </a:r>
            <a:r>
              <a:rPr lang="en-US" altLang="zh-CN" sz="2800" dirty="0"/>
              <a:t> </a:t>
            </a:r>
            <a:endParaRPr lang="en-US" altLang="zh-CN" sz="2800" dirty="0" smtClean="0"/>
          </a:p>
          <a:p>
            <a:pPr>
              <a:spcBef>
                <a:spcPct val="40000"/>
              </a:spcBef>
            </a:pPr>
            <a:r>
              <a:rPr lang="en-US" altLang="zh-CN" sz="2800" dirty="0"/>
              <a:t> </a:t>
            </a:r>
            <a:r>
              <a:rPr lang="en-US" altLang="zh-CN" sz="2800" dirty="0" smtClean="0"/>
              <a:t>                   5</a:t>
            </a:r>
            <a:r>
              <a:rPr lang="zh-CN" altLang="zh-CN" sz="2800" dirty="0"/>
              <a:t>、新材料</a:t>
            </a:r>
            <a:r>
              <a:rPr lang="en-US" altLang="zh-CN" sz="2800" dirty="0"/>
              <a:t> </a:t>
            </a:r>
            <a:r>
              <a:rPr lang="en-US" altLang="zh-CN" sz="2800" dirty="0" smtClean="0"/>
              <a:t>  6</a:t>
            </a:r>
            <a:r>
              <a:rPr lang="zh-CN" altLang="zh-CN" sz="2800" dirty="0" smtClean="0"/>
              <a:t>、</a:t>
            </a:r>
            <a:r>
              <a:rPr lang="en-US" altLang="zh-CN" sz="2800" dirty="0" smtClean="0"/>
              <a:t> </a:t>
            </a:r>
            <a:r>
              <a:rPr lang="zh-CN" altLang="zh-CN" sz="2800" dirty="0" smtClean="0"/>
              <a:t>新</a:t>
            </a:r>
            <a:r>
              <a:rPr lang="zh-CN" altLang="zh-CN" sz="2800" dirty="0"/>
              <a:t>工艺或</a:t>
            </a:r>
            <a:r>
              <a:rPr lang="zh-CN" altLang="zh-CN" sz="2800" dirty="0" smtClean="0"/>
              <a:t>方法</a:t>
            </a:r>
            <a:r>
              <a:rPr lang="en-US" altLang="zh-CN" sz="2800" dirty="0" smtClean="0"/>
              <a:t> </a:t>
            </a:r>
            <a:r>
              <a:rPr lang="zh-CN" altLang="zh-CN" sz="2800" dirty="0" smtClean="0"/>
              <a:t> </a:t>
            </a:r>
            <a:r>
              <a:rPr lang="en-US" altLang="zh-CN" sz="2800" dirty="0"/>
              <a:t>7</a:t>
            </a:r>
            <a:r>
              <a:rPr lang="zh-CN" altLang="zh-CN" sz="2800" dirty="0"/>
              <a:t>、</a:t>
            </a:r>
            <a:r>
              <a:rPr lang="zh-CN" altLang="zh-CN" sz="2800" dirty="0" smtClean="0"/>
              <a:t>软件</a:t>
            </a:r>
            <a:r>
              <a:rPr lang="en-US" altLang="zh-CN" sz="2800" dirty="0" smtClean="0"/>
              <a:t>  </a:t>
            </a:r>
            <a:r>
              <a:rPr lang="en-US" altLang="zh-CN" sz="2800" dirty="0"/>
              <a:t>8</a:t>
            </a:r>
            <a:r>
              <a:rPr lang="zh-CN" altLang="zh-CN" sz="2800" dirty="0" smtClean="0"/>
              <a:t>、</a:t>
            </a:r>
            <a:r>
              <a:rPr lang="zh-CN" altLang="en-US" sz="2800" dirty="0" smtClean="0">
                <a:effectLst>
                  <a:outerShdw blurRad="38100" dist="38100" dir="2700000" algn="tl">
                    <a:srgbClr val="C0C0C0"/>
                  </a:outerShdw>
                </a:effectLst>
              </a:rPr>
              <a:t>专利</a:t>
            </a:r>
            <a:endParaRPr lang="zh-CN" altLang="en-US" sz="2800" dirty="0">
              <a:effectLst>
                <a:outerShdw blurRad="38100" dist="38100" dir="2700000" algn="tl">
                  <a:srgbClr val="C0C0C0"/>
                </a:outerShdw>
              </a:effectLst>
            </a:endParaRPr>
          </a:p>
          <a:p>
            <a:pPr>
              <a:spcBef>
                <a:spcPct val="40000"/>
              </a:spcBef>
            </a:pPr>
            <a:r>
              <a:rPr lang="zh-CN" altLang="en-US" sz="2800" dirty="0">
                <a:solidFill>
                  <a:srgbClr val="FF3300"/>
                </a:solidFill>
                <a:effectLst>
                  <a:outerShdw blurRad="38100" dist="38100" dir="2700000" algn="tl">
                    <a:srgbClr val="C0C0C0"/>
                  </a:outerShdw>
                </a:effectLst>
              </a:rPr>
              <a:t>    </a:t>
            </a:r>
            <a:endParaRPr lang="zh-CN" altLang="en-US" sz="2800" dirty="0">
              <a:solidFill>
                <a:srgbClr val="FF3300"/>
              </a:solidFill>
              <a:effectLst>
                <a:outerShdw blurRad="38100" dist="38100" dir="2700000" algn="tl">
                  <a:srgbClr val="C0C0C0"/>
                </a:outerShdw>
              </a:effectLst>
            </a:endParaRPr>
          </a:p>
          <a:p>
            <a:endParaRPr lang="zh-CN" altLang="en-US" dirty="0"/>
          </a:p>
          <a:p>
            <a:pPr>
              <a:spcBef>
                <a:spcPct val="40000"/>
              </a:spcBef>
            </a:pPr>
            <a:endParaRPr lang="en-US" altLang="zh-CN" sz="2800" dirty="0">
              <a:solidFill>
                <a:srgbClr val="FF3300"/>
              </a:solidFill>
              <a:effectLst>
                <a:outerShdw blurRad="38100" dist="38100" dir="2700000" algn="tl">
                  <a:srgbClr val="C0C0C0"/>
                </a:outerShdw>
              </a:effectLst>
            </a:endParaRPr>
          </a:p>
        </p:txBody>
      </p:sp>
      <p:sp>
        <p:nvSpPr>
          <p:cNvPr id="998436" name="Text Box 36"/>
          <p:cNvSpPr txBox="1">
            <a:spLocks noChangeArrowheads="1"/>
          </p:cNvSpPr>
          <p:nvPr/>
        </p:nvSpPr>
        <p:spPr bwMode="auto">
          <a:xfrm>
            <a:off x="3026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37" name="Text Box 37"/>
          <p:cNvSpPr txBox="1">
            <a:spLocks noChangeArrowheads="1"/>
          </p:cNvSpPr>
          <p:nvPr/>
        </p:nvSpPr>
        <p:spPr bwMode="auto">
          <a:xfrm>
            <a:off x="31281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38" name="Text Box 38"/>
          <p:cNvSpPr txBox="1">
            <a:spLocks noChangeArrowheads="1"/>
          </p:cNvSpPr>
          <p:nvPr/>
        </p:nvSpPr>
        <p:spPr bwMode="auto">
          <a:xfrm>
            <a:off x="19089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39" name="Text Box 39"/>
          <p:cNvSpPr txBox="1">
            <a:spLocks noChangeArrowheads="1"/>
          </p:cNvSpPr>
          <p:nvPr/>
        </p:nvSpPr>
        <p:spPr bwMode="auto">
          <a:xfrm>
            <a:off x="22137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40" name="Text Box 40"/>
          <p:cNvSpPr txBox="1">
            <a:spLocks noChangeArrowheads="1"/>
          </p:cNvSpPr>
          <p:nvPr/>
        </p:nvSpPr>
        <p:spPr bwMode="auto">
          <a:xfrm>
            <a:off x="2620109" y="4868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8441" name="Text Box 41"/>
          <p:cNvSpPr txBox="1">
            <a:spLocks noChangeArrowheads="1"/>
          </p:cNvSpPr>
          <p:nvPr/>
        </p:nvSpPr>
        <p:spPr bwMode="auto">
          <a:xfrm>
            <a:off x="689709" y="5707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41" name="矩形 40"/>
          <p:cNvSpPr/>
          <p:nvPr/>
        </p:nvSpPr>
        <p:spPr>
          <a:xfrm>
            <a:off x="650621" y="581891"/>
            <a:ext cx="5785805" cy="52322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四、项目设计</a:t>
            </a:r>
            <a:r>
              <a:rPr lang="en-US" altLang="zh-CN" sz="2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lang="zh-CN" altLang="en-US" sz="2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研究目标</a:t>
            </a:r>
            <a:endParaRPr lang="zh-CN" altLang="en-US" sz="2800" b="1" dirty="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endParaRPr>
          </a:p>
        </p:txBody>
      </p:sp>
    </p:spTree>
  </p:cSld>
  <p:clrMapOvr>
    <a:masterClrMapping/>
  </p:clrMapOvr>
  <p:transition spd="med">
    <p:cut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5" name="Rectangle 3"/>
          <p:cNvSpPr>
            <a:spLocks noChangeArrowheads="1"/>
          </p:cNvSpPr>
          <p:nvPr/>
        </p:nvSpPr>
        <p:spPr bwMode="auto">
          <a:xfrm>
            <a:off x="3962400" y="2243139"/>
            <a:ext cx="300082" cy="707886"/>
          </a:xfrm>
          <a:prstGeom prst="rect">
            <a:avLst/>
          </a:prstGeom>
          <a:noFill/>
          <a:ln>
            <a:noFill/>
          </a:ln>
          <a:effectLst/>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zh-CN" sz="4000">
                <a:effectLst>
                  <a:outerShdw blurRad="38100" dist="38100" dir="2700000" algn="tl">
                    <a:srgbClr val="C0C0C0"/>
                  </a:outerShdw>
                </a:effectLst>
                <a:ea typeface="黑体" panose="02010609060101010101" pitchFamily="49" charset="-122"/>
              </a:rPr>
              <a:t> </a:t>
            </a:r>
            <a:endParaRPr lang="en-US" altLang="zh-CN" sz="4000">
              <a:effectLst>
                <a:outerShdw blurRad="38100" dist="38100" dir="2700000" algn="tl">
                  <a:srgbClr val="C0C0C0"/>
                </a:outerShdw>
              </a:effectLst>
              <a:ea typeface="黑体" panose="02010609060101010101" pitchFamily="49" charset="-122"/>
            </a:endParaRPr>
          </a:p>
        </p:txBody>
      </p:sp>
      <p:sp>
        <p:nvSpPr>
          <p:cNvPr id="996356" name="Text Box 4"/>
          <p:cNvSpPr txBox="1">
            <a:spLocks noChangeArrowheads="1"/>
          </p:cNvSpPr>
          <p:nvPr/>
        </p:nvSpPr>
        <p:spPr bwMode="auto">
          <a:xfrm>
            <a:off x="283309" y="6192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a:solidFill>
                <a:schemeClr val="tx1"/>
              </a:solidFill>
            </a:endParaRPr>
          </a:p>
        </p:txBody>
      </p:sp>
      <p:sp>
        <p:nvSpPr>
          <p:cNvPr id="996357" name="Text Box 5"/>
          <p:cNvSpPr txBox="1">
            <a:spLocks noChangeArrowheads="1"/>
          </p:cNvSpPr>
          <p:nvPr/>
        </p:nvSpPr>
        <p:spPr bwMode="auto">
          <a:xfrm>
            <a:off x="80109" y="63452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i="1">
              <a:solidFill>
                <a:schemeClr val="tx1"/>
              </a:solidFill>
            </a:endParaRPr>
          </a:p>
        </p:txBody>
      </p:sp>
      <p:sp>
        <p:nvSpPr>
          <p:cNvPr id="996359" name="Text Box 7"/>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0" name="Text Box 8"/>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1" name="Text Box 9"/>
          <p:cNvSpPr txBox="1">
            <a:spLocks noChangeArrowheads="1"/>
          </p:cNvSpPr>
          <p:nvPr/>
        </p:nvSpPr>
        <p:spPr bwMode="auto">
          <a:xfrm>
            <a:off x="1502509" y="2506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2" name="Text Box 10"/>
          <p:cNvSpPr txBox="1">
            <a:spLocks noChangeArrowheads="1"/>
          </p:cNvSpPr>
          <p:nvPr/>
        </p:nvSpPr>
        <p:spPr bwMode="auto">
          <a:xfrm>
            <a:off x="791309" y="677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3" name="Text Box 11"/>
          <p:cNvSpPr txBox="1">
            <a:spLocks noChangeArrowheads="1"/>
          </p:cNvSpPr>
          <p:nvPr/>
        </p:nvSpPr>
        <p:spPr bwMode="auto">
          <a:xfrm>
            <a:off x="1502509" y="2201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4" name="Text Box 12"/>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5" name="Text Box 13"/>
          <p:cNvSpPr txBox="1">
            <a:spLocks noChangeArrowheads="1"/>
          </p:cNvSpPr>
          <p:nvPr/>
        </p:nvSpPr>
        <p:spPr bwMode="auto">
          <a:xfrm>
            <a:off x="2721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6" name="Text Box 14"/>
          <p:cNvSpPr txBox="1">
            <a:spLocks noChangeArrowheads="1"/>
          </p:cNvSpPr>
          <p:nvPr/>
        </p:nvSpPr>
        <p:spPr bwMode="auto">
          <a:xfrm>
            <a:off x="29249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7" name="Text Box 15"/>
          <p:cNvSpPr txBox="1">
            <a:spLocks noChangeArrowheads="1"/>
          </p:cNvSpPr>
          <p:nvPr/>
        </p:nvSpPr>
        <p:spPr bwMode="auto">
          <a:xfrm>
            <a:off x="2721709" y="3116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8" name="Text Box 16"/>
          <p:cNvSpPr txBox="1">
            <a:spLocks noChangeArrowheads="1"/>
          </p:cNvSpPr>
          <p:nvPr/>
        </p:nvSpPr>
        <p:spPr bwMode="auto">
          <a:xfrm>
            <a:off x="1502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69" name="Text Box 17"/>
          <p:cNvSpPr txBox="1">
            <a:spLocks noChangeArrowheads="1"/>
          </p:cNvSpPr>
          <p:nvPr/>
        </p:nvSpPr>
        <p:spPr bwMode="auto">
          <a:xfrm>
            <a:off x="2010509" y="3192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0" name="Text Box 18"/>
          <p:cNvSpPr txBox="1">
            <a:spLocks noChangeArrowheads="1"/>
          </p:cNvSpPr>
          <p:nvPr/>
        </p:nvSpPr>
        <p:spPr bwMode="auto">
          <a:xfrm>
            <a:off x="2213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1" name="Text Box 19"/>
          <p:cNvSpPr txBox="1">
            <a:spLocks noChangeArrowheads="1"/>
          </p:cNvSpPr>
          <p:nvPr/>
        </p:nvSpPr>
        <p:spPr bwMode="auto">
          <a:xfrm>
            <a:off x="3534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2" name="Text Box 20"/>
          <p:cNvSpPr txBox="1">
            <a:spLocks noChangeArrowheads="1"/>
          </p:cNvSpPr>
          <p:nvPr/>
        </p:nvSpPr>
        <p:spPr bwMode="auto">
          <a:xfrm>
            <a:off x="3229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3" name="Text Box 21"/>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4" name="Text Box 22"/>
          <p:cNvSpPr txBox="1">
            <a:spLocks noChangeArrowheads="1"/>
          </p:cNvSpPr>
          <p:nvPr/>
        </p:nvSpPr>
        <p:spPr bwMode="auto">
          <a:xfrm>
            <a:off x="4347309" y="2430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5" name="Text Box 23"/>
          <p:cNvSpPr txBox="1">
            <a:spLocks noChangeArrowheads="1"/>
          </p:cNvSpPr>
          <p:nvPr/>
        </p:nvSpPr>
        <p:spPr bwMode="auto">
          <a:xfrm>
            <a:off x="588109" y="34972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6" name="Text Box 24"/>
          <p:cNvSpPr txBox="1">
            <a:spLocks noChangeArrowheads="1"/>
          </p:cNvSpPr>
          <p:nvPr/>
        </p:nvSpPr>
        <p:spPr bwMode="auto">
          <a:xfrm>
            <a:off x="1299309" y="7540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7" name="Text Box 25"/>
          <p:cNvSpPr txBox="1">
            <a:spLocks noChangeArrowheads="1"/>
          </p:cNvSpPr>
          <p:nvPr/>
        </p:nvSpPr>
        <p:spPr bwMode="auto">
          <a:xfrm>
            <a:off x="1908909" y="1287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8" name="Text Box 26"/>
          <p:cNvSpPr txBox="1">
            <a:spLocks noChangeArrowheads="1"/>
          </p:cNvSpPr>
          <p:nvPr/>
        </p:nvSpPr>
        <p:spPr bwMode="auto">
          <a:xfrm>
            <a:off x="2518509" y="3802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79" name="Text Box 27"/>
          <p:cNvSpPr txBox="1">
            <a:spLocks noChangeArrowheads="1"/>
          </p:cNvSpPr>
          <p:nvPr/>
        </p:nvSpPr>
        <p:spPr bwMode="auto">
          <a:xfrm>
            <a:off x="2620109" y="4640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80" name="Text Box 28"/>
          <p:cNvSpPr txBox="1">
            <a:spLocks noChangeArrowheads="1"/>
          </p:cNvSpPr>
          <p:nvPr/>
        </p:nvSpPr>
        <p:spPr bwMode="auto">
          <a:xfrm>
            <a:off x="1908909" y="4335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81" name="Text Box 29"/>
          <p:cNvSpPr txBox="1">
            <a:spLocks noChangeArrowheads="1"/>
          </p:cNvSpPr>
          <p:nvPr/>
        </p:nvSpPr>
        <p:spPr bwMode="auto">
          <a:xfrm>
            <a:off x="2112109" y="3344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82" name="Text Box 30"/>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84" name="Text Box 32"/>
          <p:cNvSpPr txBox="1">
            <a:spLocks noChangeArrowheads="1"/>
          </p:cNvSpPr>
          <p:nvPr/>
        </p:nvSpPr>
        <p:spPr bwMode="auto">
          <a:xfrm>
            <a:off x="1604109" y="121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86" name="Text Box 34"/>
          <p:cNvSpPr txBox="1">
            <a:spLocks noChangeArrowheads="1"/>
          </p:cNvSpPr>
          <p:nvPr/>
        </p:nvSpPr>
        <p:spPr bwMode="auto">
          <a:xfrm>
            <a:off x="2518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6387" name="Text Box 35"/>
          <p:cNvSpPr txBox="1">
            <a:spLocks noChangeArrowheads="1"/>
          </p:cNvSpPr>
          <p:nvPr/>
        </p:nvSpPr>
        <p:spPr bwMode="auto">
          <a:xfrm>
            <a:off x="772840" y="1440151"/>
            <a:ext cx="1031630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anose="02020603050405020304" pitchFamily="18" charset="0"/>
                <a:ea typeface="宋体" panose="02010600030101010101" pitchFamily="2" charset="-122"/>
              </a:defRPr>
            </a:lvl1pPr>
            <a:lvl2pPr marL="914400" indent="-457200">
              <a:defRPr kumimoji="1" sz="2400">
                <a:solidFill>
                  <a:schemeClr val="tx1"/>
                </a:solidFill>
                <a:latin typeface="Times New Roman" panose="02020603050405020304" pitchFamily="18" charset="0"/>
                <a:ea typeface="宋体" panose="02010600030101010101" pitchFamily="2" charset="-122"/>
              </a:defRPr>
            </a:lvl2pPr>
            <a:lvl3pPr marL="1371600" indent="-457200">
              <a:defRPr kumimoji="1" sz="2400">
                <a:solidFill>
                  <a:schemeClr val="tx1"/>
                </a:solidFill>
                <a:latin typeface="Times New Roman" panose="02020603050405020304" pitchFamily="18" charset="0"/>
                <a:ea typeface="宋体" panose="02010600030101010101" pitchFamily="2" charset="-122"/>
              </a:defRPr>
            </a:lvl3pPr>
            <a:lvl4pPr marL="1828800" indent="-457200">
              <a:defRPr kumimoji="1" sz="2400">
                <a:solidFill>
                  <a:schemeClr val="tx1"/>
                </a:solidFill>
                <a:latin typeface="Times New Roman" panose="02020603050405020304" pitchFamily="18" charset="0"/>
                <a:ea typeface="宋体" panose="02010600030101010101" pitchFamily="2" charset="-122"/>
              </a:defRPr>
            </a:lvl4pPr>
            <a:lvl5pPr marL="2286000" indent="-457200">
              <a:defRPr kumimoji="1" sz="2400">
                <a:solidFill>
                  <a:schemeClr val="tx1"/>
                </a:solidFill>
                <a:latin typeface="Times New Roman" panose="02020603050405020304" pitchFamily="18" charset="0"/>
                <a:ea typeface="宋体" panose="02010600030101010101" pitchFamily="2" charset="-122"/>
              </a:defRPr>
            </a:lvl5pPr>
            <a:lvl6pPr marL="2743200" indent="-4572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3200400" indent="-4572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657600" indent="-4572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4114800" indent="-4572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nSpc>
                <a:spcPct val="150000"/>
              </a:lnSpc>
            </a:pPr>
            <a:r>
              <a:rPr lang="en-US" altLang="zh-CN" sz="2800" dirty="0">
                <a:solidFill>
                  <a:srgbClr val="FF3300"/>
                </a:solidFill>
                <a:latin typeface="宋体" panose="02010600030101010101" pitchFamily="2" charset="-122"/>
              </a:rPr>
              <a:t>★ </a:t>
            </a:r>
            <a:r>
              <a:rPr lang="zh-CN" altLang="en-US" sz="2800" dirty="0">
                <a:solidFill>
                  <a:srgbClr val="016CBA"/>
                </a:solidFill>
                <a:latin typeface="宋体" panose="02010600030101010101" pitchFamily="2" charset="-122"/>
              </a:rPr>
              <a:t>阐明需要解决什么问题；</a:t>
            </a:r>
            <a:endParaRPr lang="zh-CN" altLang="en-US" sz="2800" dirty="0">
              <a:solidFill>
                <a:srgbClr val="016CBA"/>
              </a:solidFill>
              <a:latin typeface="宋体" panose="02010600030101010101" pitchFamily="2" charset="-122"/>
            </a:endParaRPr>
          </a:p>
          <a:p>
            <a:pPr>
              <a:lnSpc>
                <a:spcPct val="150000"/>
              </a:lnSpc>
            </a:pPr>
            <a:r>
              <a:rPr lang="zh-CN" altLang="en-US" sz="2800" dirty="0">
                <a:solidFill>
                  <a:srgbClr val="FF3300"/>
                </a:solidFill>
                <a:latin typeface="宋体" panose="02010600030101010101" pitchFamily="2" charset="-122"/>
              </a:rPr>
              <a:t>★ </a:t>
            </a:r>
            <a:r>
              <a:rPr lang="zh-CN" altLang="en-US" sz="2800" dirty="0">
                <a:solidFill>
                  <a:srgbClr val="016CBA"/>
                </a:solidFill>
                <a:latin typeface="宋体" panose="02010600030101010101" pitchFamily="2" charset="-122"/>
              </a:rPr>
              <a:t>避免把关键科学问题与研究内容混为一谈；</a:t>
            </a:r>
            <a:endParaRPr lang="zh-CN" altLang="en-US" sz="2800" dirty="0">
              <a:solidFill>
                <a:srgbClr val="016CBA"/>
              </a:solidFill>
              <a:latin typeface="宋体" panose="02010600030101010101" pitchFamily="2" charset="-122"/>
            </a:endParaRPr>
          </a:p>
          <a:p>
            <a:pPr>
              <a:lnSpc>
                <a:spcPct val="150000"/>
              </a:lnSpc>
            </a:pPr>
            <a:r>
              <a:rPr lang="zh-CN" altLang="en-US" sz="2800" dirty="0">
                <a:solidFill>
                  <a:srgbClr val="FF3300"/>
                </a:solidFill>
                <a:latin typeface="宋体" panose="02010600030101010101" pitchFamily="2" charset="-122"/>
              </a:rPr>
              <a:t>★ </a:t>
            </a:r>
            <a:r>
              <a:rPr lang="zh-CN" altLang="en-US" sz="2800" dirty="0">
                <a:solidFill>
                  <a:srgbClr val="016CBA"/>
                </a:solidFill>
                <a:latin typeface="宋体" panose="02010600030101010101" pitchFamily="2" charset="-122"/>
              </a:rPr>
              <a:t>关键科学问题是纲，研究内容应围绕</a:t>
            </a:r>
            <a:r>
              <a:rPr lang="zh-CN" altLang="en-US" sz="2800" dirty="0" smtClean="0">
                <a:solidFill>
                  <a:srgbClr val="016CBA"/>
                </a:solidFill>
                <a:latin typeface="宋体" panose="02010600030101010101" pitchFamily="2" charset="-122"/>
              </a:rPr>
              <a:t>关键科学</a:t>
            </a:r>
            <a:r>
              <a:rPr lang="zh-CN" altLang="en-US" sz="2800" dirty="0">
                <a:solidFill>
                  <a:srgbClr val="016CBA"/>
                </a:solidFill>
                <a:latin typeface="宋体" panose="02010600030101010101" pitchFamily="2" charset="-122"/>
              </a:rPr>
              <a:t>问题而设置；</a:t>
            </a:r>
            <a:r>
              <a:rPr lang="zh-CN" altLang="en-US" sz="2800" dirty="0">
                <a:solidFill>
                  <a:srgbClr val="FF3300"/>
                </a:solidFill>
                <a:latin typeface="宋体" panose="02010600030101010101" pitchFamily="2" charset="-122"/>
              </a:rPr>
              <a:t> </a:t>
            </a:r>
            <a:endParaRPr lang="zh-CN" altLang="en-US" sz="2800" dirty="0">
              <a:solidFill>
                <a:srgbClr val="FF3300"/>
              </a:solidFill>
              <a:latin typeface="宋体" panose="02010600030101010101" pitchFamily="2" charset="-122"/>
            </a:endParaRPr>
          </a:p>
          <a:p>
            <a:pPr>
              <a:lnSpc>
                <a:spcPct val="150000"/>
              </a:lnSpc>
            </a:pPr>
            <a:r>
              <a:rPr lang="zh-CN" altLang="en-US" sz="2800" dirty="0">
                <a:solidFill>
                  <a:srgbClr val="FF3300"/>
                </a:solidFill>
                <a:latin typeface="宋体" panose="02010600030101010101" pitchFamily="2" charset="-122"/>
              </a:rPr>
              <a:t>★ </a:t>
            </a:r>
            <a:r>
              <a:rPr lang="zh-CN" altLang="en-US" sz="2800" dirty="0">
                <a:solidFill>
                  <a:srgbClr val="016CBA"/>
                </a:solidFill>
                <a:latin typeface="宋体" panose="02010600030101010101" pitchFamily="2" charset="-122"/>
              </a:rPr>
              <a:t>关键科学问题是项目之魂，需要精心提炼。</a:t>
            </a:r>
            <a:endParaRPr lang="zh-CN" altLang="en-US" sz="2800" dirty="0">
              <a:solidFill>
                <a:srgbClr val="016CBA"/>
              </a:solidFill>
              <a:latin typeface="宋体" panose="02010600030101010101" pitchFamily="2" charset="-122"/>
            </a:endParaRPr>
          </a:p>
          <a:p>
            <a:endParaRPr lang="en-US" altLang="zh-CN" sz="2800" dirty="0">
              <a:solidFill>
                <a:srgbClr val="FF3300"/>
              </a:solidFill>
              <a:effectLst>
                <a:outerShdw blurRad="38100" dist="38100" dir="2700000" algn="tl">
                  <a:srgbClr val="C0C0C0"/>
                </a:outerShdw>
              </a:effectLst>
              <a:latin typeface="宋体" panose="02010600030101010101" pitchFamily="2" charset="-122"/>
            </a:endParaRPr>
          </a:p>
        </p:txBody>
      </p:sp>
      <p:sp>
        <p:nvSpPr>
          <p:cNvPr id="996388" name="Text Box 36"/>
          <p:cNvSpPr txBox="1">
            <a:spLocks noChangeArrowheads="1"/>
          </p:cNvSpPr>
          <p:nvPr/>
        </p:nvSpPr>
        <p:spPr bwMode="auto">
          <a:xfrm>
            <a:off x="3026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36" name="矩形 35"/>
          <p:cNvSpPr/>
          <p:nvPr/>
        </p:nvSpPr>
        <p:spPr>
          <a:xfrm>
            <a:off x="662497" y="581891"/>
            <a:ext cx="7958989" cy="52322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latin typeface="宋体" panose="02010600030101010101" pitchFamily="2" charset="-122"/>
                <a:ea typeface="宋体" panose="02010600030101010101" pitchFamily="2" charset="-122"/>
              </a:rPr>
              <a:t>四、项目设计</a:t>
            </a:r>
            <a:r>
              <a:rPr lang="en-US" altLang="zh-CN" sz="2800" b="1" dirty="0" smtClean="0">
                <a:solidFill>
                  <a:srgbClr val="FF0000"/>
                </a:solidFill>
                <a:latin typeface="宋体" panose="02010600030101010101" pitchFamily="2" charset="-122"/>
                <a:ea typeface="宋体" panose="02010600030101010101" pitchFamily="2" charset="-122"/>
              </a:rPr>
              <a:t>——</a:t>
            </a:r>
            <a:r>
              <a:rPr lang="zh-CN" altLang="en-US" sz="2800" b="1" dirty="0" smtClean="0">
                <a:solidFill>
                  <a:srgbClr val="FF0000"/>
                </a:solidFill>
                <a:latin typeface="宋体" panose="02010600030101010101" pitchFamily="2" charset="-122"/>
                <a:ea typeface="宋体" panose="02010600030101010101" pitchFamily="2" charset="-122"/>
              </a:rPr>
              <a:t>拟解决的关键科学问题</a:t>
            </a:r>
            <a:endParaRPr lang="zh-CN" altLang="en-US" sz="2800" b="1"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spd="med">
    <p:cut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ChangeArrowheads="1"/>
          </p:cNvSpPr>
          <p:nvPr/>
        </p:nvSpPr>
        <p:spPr bwMode="auto">
          <a:xfrm>
            <a:off x="3962400" y="2243139"/>
            <a:ext cx="300082" cy="707886"/>
          </a:xfrm>
          <a:prstGeom prst="rect">
            <a:avLst/>
          </a:prstGeom>
          <a:noFill/>
          <a:ln>
            <a:noFill/>
          </a:ln>
          <a:effectLst/>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zh-CN" sz="4000">
                <a:effectLst>
                  <a:outerShdw blurRad="38100" dist="38100" dir="2700000" algn="tl">
                    <a:srgbClr val="C0C0C0"/>
                  </a:outerShdw>
                </a:effectLst>
                <a:ea typeface="黑体" panose="02010609060101010101" pitchFamily="49" charset="-122"/>
              </a:rPr>
              <a:t> </a:t>
            </a:r>
            <a:endParaRPr lang="en-US" altLang="zh-CN" sz="4000">
              <a:effectLst>
                <a:outerShdw blurRad="38100" dist="38100" dir="2700000" algn="tl">
                  <a:srgbClr val="C0C0C0"/>
                </a:outerShdw>
              </a:effectLst>
              <a:ea typeface="黑体" panose="02010609060101010101" pitchFamily="49" charset="-122"/>
            </a:endParaRPr>
          </a:p>
        </p:txBody>
      </p:sp>
      <p:sp>
        <p:nvSpPr>
          <p:cNvPr id="991235" name="Text Box 3"/>
          <p:cNvSpPr txBox="1">
            <a:spLocks noChangeArrowheads="1"/>
          </p:cNvSpPr>
          <p:nvPr/>
        </p:nvSpPr>
        <p:spPr bwMode="auto">
          <a:xfrm>
            <a:off x="283309" y="6192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a:solidFill>
                <a:schemeClr val="tx1"/>
              </a:solidFill>
            </a:endParaRPr>
          </a:p>
        </p:txBody>
      </p:sp>
      <p:sp>
        <p:nvSpPr>
          <p:cNvPr id="991236" name="Text Box 4"/>
          <p:cNvSpPr txBox="1">
            <a:spLocks noChangeArrowheads="1"/>
          </p:cNvSpPr>
          <p:nvPr/>
        </p:nvSpPr>
        <p:spPr bwMode="auto">
          <a:xfrm>
            <a:off x="80109" y="63452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i="1">
              <a:solidFill>
                <a:schemeClr val="tx1"/>
              </a:solidFill>
            </a:endParaRPr>
          </a:p>
        </p:txBody>
      </p:sp>
      <p:sp>
        <p:nvSpPr>
          <p:cNvPr id="991238" name="Text Box 6"/>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39" name="Text Box 7"/>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0" name="Text Box 8"/>
          <p:cNvSpPr txBox="1">
            <a:spLocks noChangeArrowheads="1"/>
          </p:cNvSpPr>
          <p:nvPr/>
        </p:nvSpPr>
        <p:spPr bwMode="auto">
          <a:xfrm>
            <a:off x="1502509" y="2506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1" name="Text Box 9"/>
          <p:cNvSpPr txBox="1">
            <a:spLocks noChangeArrowheads="1"/>
          </p:cNvSpPr>
          <p:nvPr/>
        </p:nvSpPr>
        <p:spPr bwMode="auto">
          <a:xfrm>
            <a:off x="791309" y="677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2" name="Text Box 10"/>
          <p:cNvSpPr txBox="1">
            <a:spLocks noChangeArrowheads="1"/>
          </p:cNvSpPr>
          <p:nvPr/>
        </p:nvSpPr>
        <p:spPr bwMode="auto">
          <a:xfrm>
            <a:off x="1502509" y="2201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3" name="Text Box 11"/>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4" name="Text Box 12"/>
          <p:cNvSpPr txBox="1">
            <a:spLocks noChangeArrowheads="1"/>
          </p:cNvSpPr>
          <p:nvPr/>
        </p:nvSpPr>
        <p:spPr bwMode="auto">
          <a:xfrm>
            <a:off x="2721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5" name="Text Box 13"/>
          <p:cNvSpPr txBox="1">
            <a:spLocks noChangeArrowheads="1"/>
          </p:cNvSpPr>
          <p:nvPr/>
        </p:nvSpPr>
        <p:spPr bwMode="auto">
          <a:xfrm>
            <a:off x="29249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6" name="Text Box 14"/>
          <p:cNvSpPr txBox="1">
            <a:spLocks noChangeArrowheads="1"/>
          </p:cNvSpPr>
          <p:nvPr/>
        </p:nvSpPr>
        <p:spPr bwMode="auto">
          <a:xfrm>
            <a:off x="2721709" y="3116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7" name="Text Box 15"/>
          <p:cNvSpPr txBox="1">
            <a:spLocks noChangeArrowheads="1"/>
          </p:cNvSpPr>
          <p:nvPr/>
        </p:nvSpPr>
        <p:spPr bwMode="auto">
          <a:xfrm>
            <a:off x="1502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8" name="Text Box 16"/>
          <p:cNvSpPr txBox="1">
            <a:spLocks noChangeArrowheads="1"/>
          </p:cNvSpPr>
          <p:nvPr/>
        </p:nvSpPr>
        <p:spPr bwMode="auto">
          <a:xfrm>
            <a:off x="2010509" y="3192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49" name="Text Box 17"/>
          <p:cNvSpPr txBox="1">
            <a:spLocks noChangeArrowheads="1"/>
          </p:cNvSpPr>
          <p:nvPr/>
        </p:nvSpPr>
        <p:spPr bwMode="auto">
          <a:xfrm>
            <a:off x="2213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0" name="Text Box 18"/>
          <p:cNvSpPr txBox="1">
            <a:spLocks noChangeArrowheads="1"/>
          </p:cNvSpPr>
          <p:nvPr/>
        </p:nvSpPr>
        <p:spPr bwMode="auto">
          <a:xfrm>
            <a:off x="3534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1" name="Text Box 19"/>
          <p:cNvSpPr txBox="1">
            <a:spLocks noChangeArrowheads="1"/>
          </p:cNvSpPr>
          <p:nvPr/>
        </p:nvSpPr>
        <p:spPr bwMode="auto">
          <a:xfrm>
            <a:off x="3229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2" name="Text Box 20"/>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3" name="Text Box 21"/>
          <p:cNvSpPr txBox="1">
            <a:spLocks noChangeArrowheads="1"/>
          </p:cNvSpPr>
          <p:nvPr/>
        </p:nvSpPr>
        <p:spPr bwMode="auto">
          <a:xfrm>
            <a:off x="4347309" y="2430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4" name="Text Box 22"/>
          <p:cNvSpPr txBox="1">
            <a:spLocks noChangeArrowheads="1"/>
          </p:cNvSpPr>
          <p:nvPr/>
        </p:nvSpPr>
        <p:spPr bwMode="auto">
          <a:xfrm>
            <a:off x="588109" y="34972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5" name="Text Box 23"/>
          <p:cNvSpPr txBox="1">
            <a:spLocks noChangeArrowheads="1"/>
          </p:cNvSpPr>
          <p:nvPr/>
        </p:nvSpPr>
        <p:spPr bwMode="auto">
          <a:xfrm>
            <a:off x="1299309" y="7540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6" name="Text Box 24"/>
          <p:cNvSpPr txBox="1">
            <a:spLocks noChangeArrowheads="1"/>
          </p:cNvSpPr>
          <p:nvPr/>
        </p:nvSpPr>
        <p:spPr bwMode="auto">
          <a:xfrm>
            <a:off x="1908909" y="1287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7" name="Text Box 25"/>
          <p:cNvSpPr txBox="1">
            <a:spLocks noChangeArrowheads="1"/>
          </p:cNvSpPr>
          <p:nvPr/>
        </p:nvSpPr>
        <p:spPr bwMode="auto">
          <a:xfrm>
            <a:off x="2518509" y="3802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59" name="Text Box 27"/>
          <p:cNvSpPr txBox="1">
            <a:spLocks noChangeArrowheads="1"/>
          </p:cNvSpPr>
          <p:nvPr/>
        </p:nvSpPr>
        <p:spPr bwMode="auto">
          <a:xfrm>
            <a:off x="1908909" y="4335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60" name="Text Box 28"/>
          <p:cNvSpPr txBox="1">
            <a:spLocks noChangeArrowheads="1"/>
          </p:cNvSpPr>
          <p:nvPr/>
        </p:nvSpPr>
        <p:spPr bwMode="auto">
          <a:xfrm>
            <a:off x="2112109" y="3344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62" name="Text Box 30"/>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64" name="Text Box 32"/>
          <p:cNvSpPr txBox="1">
            <a:spLocks noChangeArrowheads="1"/>
          </p:cNvSpPr>
          <p:nvPr/>
        </p:nvSpPr>
        <p:spPr bwMode="auto">
          <a:xfrm>
            <a:off x="1604109" y="121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67" name="Text Box 35"/>
          <p:cNvSpPr txBox="1">
            <a:spLocks noChangeArrowheads="1"/>
          </p:cNvSpPr>
          <p:nvPr/>
        </p:nvSpPr>
        <p:spPr bwMode="auto">
          <a:xfrm>
            <a:off x="2518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1269" name="Text Box 37"/>
          <p:cNvSpPr txBox="1">
            <a:spLocks noChangeArrowheads="1"/>
          </p:cNvSpPr>
          <p:nvPr/>
        </p:nvSpPr>
        <p:spPr bwMode="auto">
          <a:xfrm>
            <a:off x="976039" y="1579851"/>
            <a:ext cx="9886401"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300" dirty="0">
                <a:solidFill>
                  <a:schemeClr val="bg1"/>
                </a:solidFill>
                <a:effectLst>
                  <a:outerShdw blurRad="38100" dist="38100" dir="2700000" algn="tl">
                    <a:srgbClr val="C0C0C0"/>
                  </a:outerShdw>
                </a:effectLst>
              </a:rPr>
              <a:t>     </a:t>
            </a:r>
            <a:r>
              <a:rPr lang="zh-CN" altLang="en-US" sz="2800" dirty="0">
                <a:effectLst>
                  <a:outerShdw blurRad="38100" dist="38100" dir="2700000" algn="tl">
                    <a:srgbClr val="C0C0C0"/>
                  </a:outerShdw>
                </a:effectLst>
                <a:latin typeface="黑体" panose="02010609060101010101" pitchFamily="49" charset="-122"/>
                <a:ea typeface="黑体" panose="02010609060101010101" pitchFamily="49" charset="-122"/>
              </a:rPr>
              <a:t>回答做什么</a:t>
            </a:r>
            <a:r>
              <a:rPr lang="zh-CN" altLang="en-US" sz="2800" dirty="0">
                <a:effectLst>
                  <a:outerShdw blurRad="38100" dist="38100" dir="2700000" algn="tl">
                    <a:srgbClr val="C0C0C0"/>
                  </a:outerShdw>
                </a:effectLst>
                <a:ea typeface="黑体" panose="02010609060101010101" pitchFamily="49" charset="-122"/>
              </a:rPr>
              <a:t>？</a:t>
            </a:r>
            <a:endParaRPr lang="zh-CN" altLang="en-US" sz="2800" dirty="0">
              <a:solidFill>
                <a:schemeClr val="hlink"/>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  </a:t>
            </a:r>
            <a:endParaRPr lang="zh-CN" altLang="en-US"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 </a:t>
            </a:r>
            <a:r>
              <a:rPr lang="zh-CN" altLang="en-US" sz="2800" dirty="0">
                <a:solidFill>
                  <a:srgbClr val="FF0000"/>
                </a:solidFill>
              </a:rPr>
              <a:t>★</a:t>
            </a:r>
            <a:r>
              <a:rPr lang="zh-CN" altLang="en-US" sz="2800" dirty="0"/>
              <a:t>  </a:t>
            </a:r>
            <a:r>
              <a:rPr lang="zh-CN" altLang="en-US" sz="2800" dirty="0">
                <a:latin typeface="宋体" panose="02010600030101010101" pitchFamily="2" charset="-122"/>
              </a:rPr>
              <a:t>列出你想做的事</a:t>
            </a:r>
            <a:r>
              <a:rPr lang="zh-CN" altLang="en-US" sz="2800" dirty="0" smtClean="0">
                <a:latin typeface="宋体" panose="02010600030101010101" pitchFamily="2" charset="-122"/>
              </a:rPr>
              <a:t>。</a:t>
            </a:r>
            <a:endParaRPr lang="en-US" altLang="zh-CN" sz="2800" dirty="0" smtClean="0">
              <a:latin typeface="宋体" panose="02010600030101010101" pitchFamily="2" charset="-122"/>
            </a:endParaRPr>
          </a:p>
          <a:p>
            <a:endParaRPr lang="zh-CN" altLang="en-US" sz="2800" dirty="0">
              <a:latin typeface="宋体" panose="02010600030101010101" pitchFamily="2" charset="-122"/>
            </a:endParaRPr>
          </a:p>
          <a:p>
            <a:r>
              <a:rPr lang="zh-CN" altLang="en-US" sz="2800" dirty="0" smtClean="0">
                <a:latin typeface="宋体" panose="02010600030101010101" pitchFamily="2" charset="-122"/>
              </a:rPr>
              <a:t> </a:t>
            </a:r>
            <a:r>
              <a:rPr lang="zh-CN" altLang="en-US" sz="2800" dirty="0" smtClean="0">
                <a:solidFill>
                  <a:srgbClr val="FF0000"/>
                </a:solidFill>
              </a:rPr>
              <a:t>★</a:t>
            </a:r>
            <a:r>
              <a:rPr lang="zh-CN" altLang="en-US" sz="2800" dirty="0" smtClean="0">
                <a:latin typeface="宋体" panose="02010600030101010101" pitchFamily="2" charset="-122"/>
              </a:rPr>
              <a:t> 避</a:t>
            </a:r>
            <a:r>
              <a:rPr lang="zh-CN" altLang="en-US" sz="2800" dirty="0">
                <a:latin typeface="宋体" panose="02010600030101010101" pitchFamily="2" charset="-122"/>
              </a:rPr>
              <a:t>免把手段与方法说的多</a:t>
            </a:r>
            <a:r>
              <a:rPr lang="zh-CN" altLang="en-US" sz="2800" dirty="0" smtClean="0">
                <a:latin typeface="宋体" panose="02010600030101010101" pitchFamily="2" charset="-122"/>
              </a:rPr>
              <a:t>，而</a:t>
            </a:r>
            <a:r>
              <a:rPr lang="zh-CN" altLang="en-US" sz="2800" dirty="0">
                <a:latin typeface="宋体" panose="02010600030101010101" pitchFamily="2" charset="-122"/>
              </a:rPr>
              <a:t>具体做什么表述不够。</a:t>
            </a:r>
            <a:endParaRPr lang="zh-CN" altLang="en-US" sz="2800" dirty="0">
              <a:latin typeface="宋体" panose="02010600030101010101" pitchFamily="2" charset="-122"/>
            </a:endParaRPr>
          </a:p>
          <a:p>
            <a:r>
              <a:rPr lang="zh-CN" altLang="en-US" sz="2800" dirty="0">
                <a:latin typeface="宋体" panose="02010600030101010101" pitchFamily="2" charset="-122"/>
              </a:rPr>
              <a:t>        </a:t>
            </a:r>
            <a:endParaRPr lang="zh-CN" altLang="en-US" sz="2800" dirty="0">
              <a:latin typeface="宋体" panose="02010600030101010101" pitchFamily="2" charset="-122"/>
            </a:endParaRPr>
          </a:p>
          <a:p>
            <a:endParaRPr lang="en-US" altLang="zh-CN" sz="2800" dirty="0">
              <a:latin typeface="宋体" panose="02010600030101010101" pitchFamily="2" charset="-122"/>
            </a:endParaRPr>
          </a:p>
        </p:txBody>
      </p:sp>
      <p:sp>
        <p:nvSpPr>
          <p:cNvPr id="32" name="矩形 31"/>
          <p:cNvSpPr/>
          <p:nvPr/>
        </p:nvSpPr>
        <p:spPr>
          <a:xfrm>
            <a:off x="662496" y="581891"/>
            <a:ext cx="5726429" cy="52322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latin typeface="宋体" panose="02010600030101010101" pitchFamily="2" charset="-122"/>
                <a:ea typeface="宋体" panose="02010600030101010101" pitchFamily="2" charset="-122"/>
              </a:rPr>
              <a:t>四、项目设计</a:t>
            </a:r>
            <a:r>
              <a:rPr lang="en-US" altLang="zh-CN" sz="2800" b="1" dirty="0" smtClean="0">
                <a:solidFill>
                  <a:srgbClr val="FF0000"/>
                </a:solidFill>
                <a:latin typeface="宋体" panose="02010600030101010101" pitchFamily="2" charset="-122"/>
                <a:ea typeface="宋体" panose="02010600030101010101" pitchFamily="2" charset="-122"/>
              </a:rPr>
              <a:t>——</a:t>
            </a:r>
            <a:r>
              <a:rPr lang="zh-CN" altLang="en-US" sz="2800" b="1" dirty="0" smtClean="0">
                <a:solidFill>
                  <a:srgbClr val="FF0000"/>
                </a:solidFill>
                <a:latin typeface="宋体" panose="02010600030101010101" pitchFamily="2" charset="-122"/>
                <a:ea typeface="宋体" panose="02010600030101010101" pitchFamily="2" charset="-122"/>
              </a:rPr>
              <a:t>研究目标</a:t>
            </a:r>
            <a:endParaRPr lang="zh-CN" altLang="en-US" sz="2800" b="1"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spd="med">
    <p:cut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bwMode="auto">
          <a:xfrm>
            <a:off x="179553" y="1543815"/>
            <a:ext cx="5440362" cy="4659313"/>
          </a:xfrm>
          <a:custGeom>
            <a:avLst/>
            <a:gdLst>
              <a:gd name="T0" fmla="*/ 0 w 3668"/>
              <a:gd name="T1" fmla="*/ 2147483647 h 3785"/>
              <a:gd name="T2" fmla="*/ 2147483647 w 3668"/>
              <a:gd name="T3" fmla="*/ 2147483647 h 3785"/>
              <a:gd name="T4" fmla="*/ 2147483647 w 3668"/>
              <a:gd name="T5" fmla="*/ 2147483647 h 3785"/>
              <a:gd name="T6" fmla="*/ 2147483647 w 3668"/>
              <a:gd name="T7" fmla="*/ 2147483647 h 3785"/>
              <a:gd name="T8" fmla="*/ 2147483647 w 3668"/>
              <a:gd name="T9" fmla="*/ 2147483647 h 3785"/>
              <a:gd name="T10" fmla="*/ 2147483647 w 3668"/>
              <a:gd name="T11" fmla="*/ 2147483647 h 3785"/>
              <a:gd name="T12" fmla="*/ 2147483647 w 3668"/>
              <a:gd name="T13" fmla="*/ 2147483647 h 3785"/>
              <a:gd name="T14" fmla="*/ 2147483647 w 3668"/>
              <a:gd name="T15" fmla="*/ 2147483647 h 3785"/>
              <a:gd name="T16" fmla="*/ 2147483647 w 3668"/>
              <a:gd name="T17" fmla="*/ 2147483647 h 3785"/>
              <a:gd name="T18" fmla="*/ 2147483647 w 3668"/>
              <a:gd name="T19" fmla="*/ 2147483647 h 3785"/>
              <a:gd name="T20" fmla="*/ 2147483647 w 3668"/>
              <a:gd name="T21" fmla="*/ 2147483647 h 3785"/>
              <a:gd name="T22" fmla="*/ 2147483647 w 3668"/>
              <a:gd name="T23" fmla="*/ 2147483647 h 3785"/>
              <a:gd name="T24" fmla="*/ 2147483647 w 3668"/>
              <a:gd name="T25" fmla="*/ 2147483647 h 3785"/>
              <a:gd name="T26" fmla="*/ 2147483647 w 3668"/>
              <a:gd name="T27" fmla="*/ 2147483647 h 3785"/>
              <a:gd name="T28" fmla="*/ 2147483647 w 3668"/>
              <a:gd name="T29" fmla="*/ 0 h 3785"/>
              <a:gd name="T30" fmla="*/ 2147483647 w 3668"/>
              <a:gd name="T31" fmla="*/ 2147483647 h 3785"/>
              <a:gd name="T32" fmla="*/ 2147483647 w 3668"/>
              <a:gd name="T33" fmla="*/ 2147483647 h 3785"/>
              <a:gd name="T34" fmla="*/ 2147483647 w 3668"/>
              <a:gd name="T35" fmla="*/ 2147483647 h 3785"/>
              <a:gd name="T36" fmla="*/ 2147483647 w 3668"/>
              <a:gd name="T37" fmla="*/ 2147483647 h 3785"/>
              <a:gd name="T38" fmla="*/ 2147483647 w 3668"/>
              <a:gd name="T39" fmla="*/ 2147483647 h 3785"/>
              <a:gd name="T40" fmla="*/ 2147483647 w 3668"/>
              <a:gd name="T41" fmla="*/ 2147483647 h 3785"/>
              <a:gd name="T42" fmla="*/ 2147483647 w 3668"/>
              <a:gd name="T43" fmla="*/ 2147483647 h 3785"/>
              <a:gd name="T44" fmla="*/ 2147483647 w 3668"/>
              <a:gd name="T45" fmla="*/ 2147483647 h 3785"/>
              <a:gd name="T46" fmla="*/ 2147483647 w 3668"/>
              <a:gd name="T47" fmla="*/ 2147483647 h 3785"/>
              <a:gd name="T48" fmla="*/ 2147483647 w 3668"/>
              <a:gd name="T49" fmla="*/ 2147483647 h 3785"/>
              <a:gd name="T50" fmla="*/ 2147483647 w 3668"/>
              <a:gd name="T51" fmla="*/ 2147483647 h 3785"/>
              <a:gd name="T52" fmla="*/ 2147483647 w 3668"/>
              <a:gd name="T53" fmla="*/ 2147483647 h 3785"/>
              <a:gd name="T54" fmla="*/ 2147483647 w 3668"/>
              <a:gd name="T55" fmla="*/ 2147483647 h 3785"/>
              <a:gd name="T56" fmla="*/ 0 w 3668"/>
              <a:gd name="T57" fmla="*/ 2147483647 h 3785"/>
              <a:gd name="T58" fmla="*/ 0 w 3668"/>
              <a:gd name="T59" fmla="*/ 2147483647 h 3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8"/>
              <a:gd name="T91" fmla="*/ 0 h 3785"/>
              <a:gd name="T92" fmla="*/ 3668 w 3668"/>
              <a:gd name="T93" fmla="*/ 3785 h 3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8" h="3785">
                <a:moveTo>
                  <a:pt x="0" y="2742"/>
                </a:moveTo>
                <a:lnTo>
                  <a:pt x="253" y="2556"/>
                </a:lnTo>
                <a:lnTo>
                  <a:pt x="515" y="2395"/>
                </a:lnTo>
                <a:lnTo>
                  <a:pt x="798" y="2223"/>
                </a:lnTo>
                <a:lnTo>
                  <a:pt x="1152" y="2000"/>
                </a:lnTo>
                <a:lnTo>
                  <a:pt x="1587" y="1728"/>
                </a:lnTo>
                <a:lnTo>
                  <a:pt x="1869" y="1525"/>
                </a:lnTo>
                <a:lnTo>
                  <a:pt x="2061" y="1394"/>
                </a:lnTo>
                <a:lnTo>
                  <a:pt x="2324" y="1182"/>
                </a:lnTo>
                <a:lnTo>
                  <a:pt x="2557" y="980"/>
                </a:lnTo>
                <a:lnTo>
                  <a:pt x="2769" y="768"/>
                </a:lnTo>
                <a:lnTo>
                  <a:pt x="2941" y="606"/>
                </a:lnTo>
                <a:lnTo>
                  <a:pt x="3193" y="353"/>
                </a:lnTo>
                <a:lnTo>
                  <a:pt x="3011" y="252"/>
                </a:lnTo>
                <a:lnTo>
                  <a:pt x="3648" y="0"/>
                </a:lnTo>
                <a:lnTo>
                  <a:pt x="3668" y="687"/>
                </a:lnTo>
                <a:lnTo>
                  <a:pt x="3466" y="525"/>
                </a:lnTo>
                <a:lnTo>
                  <a:pt x="3213" y="828"/>
                </a:lnTo>
                <a:lnTo>
                  <a:pt x="2910" y="1202"/>
                </a:lnTo>
                <a:lnTo>
                  <a:pt x="2698" y="1515"/>
                </a:lnTo>
                <a:lnTo>
                  <a:pt x="2597" y="1738"/>
                </a:lnTo>
                <a:lnTo>
                  <a:pt x="2496" y="1970"/>
                </a:lnTo>
                <a:lnTo>
                  <a:pt x="2435" y="2182"/>
                </a:lnTo>
                <a:lnTo>
                  <a:pt x="2375" y="2384"/>
                </a:lnTo>
                <a:lnTo>
                  <a:pt x="2264" y="2779"/>
                </a:lnTo>
                <a:lnTo>
                  <a:pt x="2183" y="3152"/>
                </a:lnTo>
                <a:lnTo>
                  <a:pt x="2122" y="3445"/>
                </a:lnTo>
                <a:lnTo>
                  <a:pt x="2042" y="3785"/>
                </a:lnTo>
                <a:lnTo>
                  <a:pt x="0" y="3785"/>
                </a:lnTo>
                <a:lnTo>
                  <a:pt x="0" y="2742"/>
                </a:lnTo>
                <a:close/>
              </a:path>
            </a:pathLst>
          </a:custGeom>
          <a:gradFill rotWithShape="1">
            <a:gsLst>
              <a:gs pos="0">
                <a:schemeClr val="bg1">
                  <a:lumMod val="75000"/>
                </a:schemeClr>
              </a:gs>
              <a:gs pos="100000">
                <a:srgbClr val="FFFFFF">
                  <a:alpha val="0"/>
                </a:srgbClr>
              </a:gs>
            </a:gsLst>
            <a:lin ang="5400000" scaled="1"/>
          </a:gradFill>
          <a:ln w="9525">
            <a:noFill/>
            <a:round/>
          </a:ln>
        </p:spPr>
        <p:txBody>
          <a:bodyPr wrap="none" lIns="83831" tIns="41916" rIns="83831" bIns="41916" anchor="ctr"/>
          <a:lstStyle/>
          <a:p>
            <a:pPr algn="ctr" defTabSz="967740">
              <a:defRPr/>
            </a:pPr>
            <a:endParaRPr lang="zh-CN" altLang="en-US" sz="1700" b="1" kern="0">
              <a:solidFill>
                <a:srgbClr val="000000"/>
              </a:solidFill>
              <a:latin typeface="微软雅黑" panose="020B0503020204020204" charset="-122"/>
              <a:ea typeface="微软雅黑" panose="020B0503020204020204" charset="-122"/>
            </a:endParaRPr>
          </a:p>
        </p:txBody>
      </p:sp>
      <p:sp>
        <p:nvSpPr>
          <p:cNvPr id="3" name="圆角矩形 2"/>
          <p:cNvSpPr/>
          <p:nvPr/>
        </p:nvSpPr>
        <p:spPr>
          <a:xfrm>
            <a:off x="1709903" y="4401315"/>
            <a:ext cx="2122487" cy="392113"/>
          </a:xfrm>
          <a:prstGeom prst="roundRect">
            <a:avLst/>
          </a:prstGeom>
          <a:solidFill>
            <a:srgbClr val="006D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740" fontAlgn="auto">
              <a:spcBef>
                <a:spcPts val="0"/>
              </a:spcBef>
              <a:spcAft>
                <a:spcPts val="0"/>
              </a:spcAft>
              <a:defRPr/>
            </a:pPr>
            <a:r>
              <a:rPr lang="zh-CN" altLang="zh-CN" sz="2000" b="1" dirty="0" smtClean="0"/>
              <a:t>研究</a:t>
            </a:r>
            <a:r>
              <a:rPr lang="en-US" altLang="zh-CN" sz="2000" b="1" dirty="0"/>
              <a:t>(research )</a:t>
            </a:r>
            <a:endParaRPr lang="zh-CN" altLang="en-US" sz="2000" b="1" dirty="0">
              <a:latin typeface="微软雅黑" panose="020B0503020204020204" charset="-122"/>
            </a:endParaRPr>
          </a:p>
        </p:txBody>
      </p:sp>
      <p:sp>
        <p:nvSpPr>
          <p:cNvPr id="4" name="圆角矩形 3"/>
          <p:cNvSpPr/>
          <p:nvPr/>
        </p:nvSpPr>
        <p:spPr>
          <a:xfrm>
            <a:off x="2600490" y="3553590"/>
            <a:ext cx="2122488" cy="393700"/>
          </a:xfrm>
          <a:prstGeom prst="roundRect">
            <a:avLst/>
          </a:prstGeom>
          <a:solidFill>
            <a:srgbClr val="006D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740" fontAlgn="auto">
              <a:spcBef>
                <a:spcPts val="0"/>
              </a:spcBef>
              <a:spcAft>
                <a:spcPts val="0"/>
              </a:spcAft>
              <a:defRPr/>
            </a:pPr>
            <a:r>
              <a:rPr lang="zh-CN" altLang="zh-CN" sz="2000" b="1" dirty="0"/>
              <a:t>应用（</a:t>
            </a:r>
            <a:r>
              <a:rPr lang="en-US" altLang="zh-CN" sz="2000" b="1" dirty="0"/>
              <a:t>use</a:t>
            </a:r>
            <a:r>
              <a:rPr lang="zh-CN" altLang="zh-CN" sz="2000" b="1" dirty="0" smtClean="0"/>
              <a:t>）</a:t>
            </a:r>
            <a:endParaRPr lang="zh-CN" altLang="en-US" sz="2000" b="1" dirty="0">
              <a:latin typeface="微软雅黑" panose="020B0503020204020204" charset="-122"/>
            </a:endParaRPr>
          </a:p>
        </p:txBody>
      </p:sp>
      <p:sp>
        <p:nvSpPr>
          <p:cNvPr id="5" name="圆角矩形 4"/>
          <p:cNvSpPr/>
          <p:nvPr/>
        </p:nvSpPr>
        <p:spPr>
          <a:xfrm>
            <a:off x="3262478" y="2737615"/>
            <a:ext cx="2122487" cy="39370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740" fontAlgn="auto">
              <a:spcBef>
                <a:spcPts val="0"/>
              </a:spcBef>
              <a:spcAft>
                <a:spcPts val="0"/>
              </a:spcAft>
              <a:defRPr/>
            </a:pPr>
            <a:r>
              <a:rPr lang="zh-CN" altLang="zh-CN" sz="2000" b="1" dirty="0" smtClean="0">
                <a:solidFill>
                  <a:schemeClr val="bg1"/>
                </a:solidFill>
              </a:rPr>
              <a:t>效益</a:t>
            </a:r>
            <a:r>
              <a:rPr lang="en-US" altLang="zh-CN" sz="2000" b="1" dirty="0">
                <a:solidFill>
                  <a:schemeClr val="bg1"/>
                </a:solidFill>
              </a:rPr>
              <a:t>(</a:t>
            </a:r>
            <a:r>
              <a:rPr lang="en-US" altLang="zh-CN" sz="2000" b="1" dirty="0" err="1" smtClean="0">
                <a:solidFill>
                  <a:schemeClr val="bg1"/>
                </a:solidFill>
                <a:hlinkClick r:id="rId1"/>
              </a:rPr>
              <a:t>b</a:t>
            </a:r>
            <a:r>
              <a:rPr lang="en-US" altLang="zh-CN" sz="2000" b="1" dirty="0" err="1" smtClean="0">
                <a:solidFill>
                  <a:schemeClr val="bg1"/>
                </a:solidFill>
              </a:rPr>
              <a:t>benefit</a:t>
            </a:r>
            <a:r>
              <a:rPr lang="en-US" altLang="zh-CN" sz="2000" b="1" dirty="0" smtClean="0">
                <a:solidFill>
                  <a:schemeClr val="bg1"/>
                </a:solidFill>
              </a:rPr>
              <a:t>)</a:t>
            </a:r>
            <a:endParaRPr lang="zh-CN" altLang="en-US" sz="2000" b="1" dirty="0">
              <a:solidFill>
                <a:schemeClr val="bg1"/>
              </a:solidFill>
              <a:latin typeface="微软雅黑" panose="020B0503020204020204" charset="-122"/>
            </a:endParaRPr>
          </a:p>
        </p:txBody>
      </p:sp>
      <p:sp>
        <p:nvSpPr>
          <p:cNvPr id="6" name="圆角矩形 5"/>
          <p:cNvSpPr/>
          <p:nvPr/>
        </p:nvSpPr>
        <p:spPr>
          <a:xfrm>
            <a:off x="4007015" y="1966090"/>
            <a:ext cx="2122488" cy="393700"/>
          </a:xfrm>
          <a:prstGeom prst="roundRect">
            <a:avLst/>
          </a:prstGeom>
          <a:solidFill>
            <a:srgbClr val="005A9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740">
              <a:defRPr/>
            </a:pPr>
            <a:r>
              <a:rPr lang="zh-CN" altLang="zh-CN" sz="2000" b="1" dirty="0" smtClean="0"/>
              <a:t>联合</a:t>
            </a:r>
            <a:r>
              <a:rPr lang="zh-CN" altLang="zh-CN" sz="2000" b="1" dirty="0"/>
              <a:t>（</a:t>
            </a:r>
            <a:r>
              <a:rPr lang="en-US" altLang="zh-CN" sz="2000" b="1" dirty="0"/>
              <a:t>ally</a:t>
            </a:r>
            <a:r>
              <a:rPr lang="zh-CN" altLang="zh-CN" sz="2000" b="1" dirty="0" smtClean="0"/>
              <a:t>）</a:t>
            </a:r>
            <a:endParaRPr lang="zh-CN" altLang="en-US" sz="2000" b="1" dirty="0">
              <a:latin typeface="微软雅黑" panose="020B0503020204020204" charset="-122"/>
            </a:endParaRPr>
          </a:p>
        </p:txBody>
      </p:sp>
      <p:sp>
        <p:nvSpPr>
          <p:cNvPr id="7" name="圆角矩形 6"/>
          <p:cNvSpPr/>
          <p:nvPr/>
        </p:nvSpPr>
        <p:spPr>
          <a:xfrm>
            <a:off x="866940" y="5176015"/>
            <a:ext cx="2122488" cy="393700"/>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740" fontAlgn="auto">
              <a:spcBef>
                <a:spcPts val="0"/>
              </a:spcBef>
              <a:spcAft>
                <a:spcPts val="0"/>
              </a:spcAft>
              <a:defRPr/>
            </a:pPr>
            <a:r>
              <a:rPr lang="zh-CN" altLang="zh-CN" sz="2000" b="1" dirty="0" smtClean="0">
                <a:solidFill>
                  <a:schemeClr val="accent1">
                    <a:lumMod val="75000"/>
                  </a:schemeClr>
                </a:solidFill>
              </a:rPr>
              <a:t>能力</a:t>
            </a:r>
            <a:r>
              <a:rPr lang="en-US" altLang="zh-CN" sz="2000" b="1" dirty="0">
                <a:solidFill>
                  <a:schemeClr val="accent1">
                    <a:lumMod val="75000"/>
                  </a:schemeClr>
                </a:solidFill>
              </a:rPr>
              <a:t>(ability)</a:t>
            </a:r>
            <a:endParaRPr lang="zh-CN" altLang="en-US" sz="2000" b="1" dirty="0">
              <a:solidFill>
                <a:schemeClr val="accent1">
                  <a:lumMod val="75000"/>
                </a:schemeClr>
              </a:solidFill>
              <a:latin typeface="微软雅黑" panose="020B0503020204020204" charset="-122"/>
            </a:endParaRPr>
          </a:p>
        </p:txBody>
      </p:sp>
      <p:sp>
        <p:nvSpPr>
          <p:cNvPr id="8" name="矩形 7"/>
          <p:cNvSpPr/>
          <p:nvPr/>
        </p:nvSpPr>
        <p:spPr>
          <a:xfrm>
            <a:off x="4007016" y="5150615"/>
            <a:ext cx="4380240" cy="392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6DF0"/>
            </a:solidFill>
            <a:prstDash val="dash"/>
          </a:ln>
        </p:spPr>
        <p:txBody>
          <a:bodyPr wrap="square" lIns="83831" tIns="41916" rIns="83831" bIns="41916">
            <a:spAutoFit/>
          </a:bodyPr>
          <a:lstStyle/>
          <a:p>
            <a:pPr algn="ctr" defTabSz="967740" fontAlgn="auto">
              <a:spcBef>
                <a:spcPts val="0"/>
              </a:spcBef>
              <a:spcAft>
                <a:spcPts val="0"/>
              </a:spcAft>
              <a:defRPr/>
            </a:pPr>
            <a:r>
              <a:rPr lang="zh-CN" altLang="zh-CN" sz="2000" b="1" dirty="0"/>
              <a:t>尝试学生学—用—创梯次性教育</a:t>
            </a:r>
            <a:endParaRPr lang="zh-CN" altLang="en-US" sz="2000" b="1" dirty="0">
              <a:solidFill>
                <a:schemeClr val="accent5">
                  <a:lumMod val="50000"/>
                </a:schemeClr>
              </a:solidFill>
              <a:latin typeface="微软雅黑" panose="020B0503020204020204" charset="-122"/>
              <a:ea typeface="微软雅黑" panose="020B0503020204020204" charset="-122"/>
            </a:endParaRPr>
          </a:p>
        </p:txBody>
      </p:sp>
      <p:sp>
        <p:nvSpPr>
          <p:cNvPr id="9" name="矩形 8"/>
          <p:cNvSpPr/>
          <p:nvPr/>
        </p:nvSpPr>
        <p:spPr>
          <a:xfrm>
            <a:off x="4567403" y="4318765"/>
            <a:ext cx="4403176" cy="392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6DF0"/>
            </a:solidFill>
            <a:prstDash val="dash"/>
          </a:ln>
        </p:spPr>
        <p:txBody>
          <a:bodyPr wrap="square" lIns="83831" tIns="41916" rIns="83831" bIns="41916">
            <a:spAutoFit/>
          </a:bodyPr>
          <a:lstStyle/>
          <a:p>
            <a:pPr algn="ctr" defTabSz="967740">
              <a:defRPr/>
            </a:pPr>
            <a:r>
              <a:rPr lang="zh-CN" altLang="zh-CN" sz="2000" b="1" dirty="0" smtClean="0"/>
              <a:t>建设</a:t>
            </a:r>
            <a:r>
              <a:rPr lang="zh-CN" altLang="zh-CN" sz="2000" b="1" dirty="0"/>
              <a:t>教师教—能—益互促进</a:t>
            </a:r>
            <a:r>
              <a:rPr lang="zh-CN" altLang="zh-CN" sz="2000" b="1" dirty="0" smtClean="0"/>
              <a:t>平台</a:t>
            </a:r>
            <a:endParaRPr lang="zh-CN" altLang="en-US" sz="2000" b="1" dirty="0">
              <a:solidFill>
                <a:schemeClr val="accent5">
                  <a:lumMod val="50000"/>
                </a:schemeClr>
              </a:solidFill>
              <a:latin typeface="微软雅黑" panose="020B0503020204020204" charset="-122"/>
              <a:ea typeface="微软雅黑" panose="020B0503020204020204" charset="-122"/>
            </a:endParaRPr>
          </a:p>
        </p:txBody>
      </p:sp>
      <p:sp>
        <p:nvSpPr>
          <p:cNvPr id="10" name="矩形 9"/>
          <p:cNvSpPr/>
          <p:nvPr/>
        </p:nvSpPr>
        <p:spPr>
          <a:xfrm>
            <a:off x="5111915" y="3486915"/>
            <a:ext cx="4331630" cy="392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6DF0"/>
            </a:solidFill>
            <a:prstDash val="dash"/>
          </a:ln>
        </p:spPr>
        <p:txBody>
          <a:bodyPr wrap="square" lIns="83831" tIns="41916" rIns="83831" bIns="41916">
            <a:spAutoFit/>
          </a:bodyPr>
          <a:lstStyle/>
          <a:p>
            <a:pPr algn="ctr" defTabSz="967740">
              <a:defRPr/>
            </a:pPr>
            <a:r>
              <a:rPr lang="zh-CN" altLang="zh-CN" sz="2000" b="1" dirty="0" smtClean="0"/>
              <a:t>打造</a:t>
            </a:r>
            <a:r>
              <a:rPr lang="zh-CN" altLang="zh-CN" sz="2000" b="1" dirty="0"/>
              <a:t>校校联—补—促共发展</a:t>
            </a:r>
            <a:r>
              <a:rPr lang="zh-CN" altLang="zh-CN" sz="2000" b="1" dirty="0" smtClean="0"/>
              <a:t>基地</a:t>
            </a:r>
            <a:endParaRPr lang="zh-CN" altLang="en-US" sz="2000" b="1" dirty="0">
              <a:solidFill>
                <a:schemeClr val="accent5">
                  <a:lumMod val="50000"/>
                </a:schemeClr>
              </a:solidFill>
              <a:latin typeface="微软雅黑" panose="020B0503020204020204" charset="-122"/>
              <a:ea typeface="微软雅黑" panose="020B0503020204020204" charset="-122"/>
            </a:endParaRPr>
          </a:p>
        </p:txBody>
      </p:sp>
      <p:sp>
        <p:nvSpPr>
          <p:cNvPr id="11" name="矩形 10"/>
          <p:cNvSpPr/>
          <p:nvPr/>
        </p:nvSpPr>
        <p:spPr>
          <a:xfrm>
            <a:off x="5763339" y="2737615"/>
            <a:ext cx="4310828" cy="392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6DF0"/>
            </a:solidFill>
            <a:prstDash val="dash"/>
          </a:ln>
        </p:spPr>
        <p:txBody>
          <a:bodyPr wrap="square" lIns="83831" tIns="41916" rIns="83831" bIns="41916">
            <a:spAutoFit/>
          </a:bodyPr>
          <a:lstStyle/>
          <a:p>
            <a:pPr algn="ctr" defTabSz="967740">
              <a:defRPr/>
            </a:pPr>
            <a:r>
              <a:rPr lang="zh-CN" altLang="zh-CN" sz="2000" b="1" dirty="0" smtClean="0"/>
              <a:t>构建</a:t>
            </a:r>
            <a:r>
              <a:rPr lang="zh-CN" altLang="zh-CN" sz="2000" b="1" dirty="0"/>
              <a:t>学院校—所—厂相结合</a:t>
            </a:r>
            <a:r>
              <a:rPr lang="zh-CN" altLang="zh-CN" sz="2000" b="1" dirty="0" smtClean="0"/>
              <a:t>模式</a:t>
            </a:r>
            <a:endParaRPr lang="zh-CN" altLang="en-US" sz="2000" b="1" dirty="0">
              <a:solidFill>
                <a:schemeClr val="accent5">
                  <a:lumMod val="50000"/>
                </a:schemeClr>
              </a:solidFill>
              <a:latin typeface="微软雅黑" panose="020B0503020204020204" charset="-122"/>
              <a:ea typeface="微软雅黑" panose="020B0503020204020204" charset="-122"/>
            </a:endParaRPr>
          </a:p>
        </p:txBody>
      </p:sp>
      <p:sp>
        <p:nvSpPr>
          <p:cNvPr id="12" name="矩形 11"/>
          <p:cNvSpPr/>
          <p:nvPr/>
        </p:nvSpPr>
        <p:spPr>
          <a:xfrm>
            <a:off x="6528787" y="1882655"/>
            <a:ext cx="4302123" cy="39242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6DF0"/>
            </a:solidFill>
            <a:prstDash val="dash"/>
          </a:ln>
        </p:spPr>
        <p:txBody>
          <a:bodyPr wrap="square" lIns="83831" tIns="41916" rIns="83831" bIns="41916">
            <a:spAutoFit/>
          </a:bodyPr>
          <a:lstStyle/>
          <a:p>
            <a:pPr algn="ctr" defTabSz="967740" fontAlgn="auto">
              <a:spcBef>
                <a:spcPts val="0"/>
              </a:spcBef>
              <a:spcAft>
                <a:spcPts val="0"/>
              </a:spcAft>
              <a:defRPr/>
            </a:pPr>
            <a:r>
              <a:rPr lang="zh-CN" altLang="zh-CN" sz="2000" b="1" dirty="0" smtClean="0"/>
              <a:t>探索</a:t>
            </a:r>
            <a:r>
              <a:rPr lang="zh-CN" altLang="zh-CN" sz="2000" b="1" dirty="0"/>
              <a:t>高职产—学—研可持续道路</a:t>
            </a:r>
            <a:endParaRPr lang="zh-CN" altLang="en-US" sz="2000" b="1" dirty="0"/>
          </a:p>
        </p:txBody>
      </p:sp>
      <p:sp>
        <p:nvSpPr>
          <p:cNvPr id="14" name="矩形 13"/>
          <p:cNvSpPr/>
          <p:nvPr/>
        </p:nvSpPr>
        <p:spPr>
          <a:xfrm>
            <a:off x="1022327" y="1883841"/>
            <a:ext cx="1811714" cy="523220"/>
          </a:xfrm>
          <a:prstGeom prst="rect">
            <a:avLst/>
          </a:prstGeom>
          <a:solidFill>
            <a:schemeClr val="accent1"/>
          </a:solidFill>
          <a:ln w="3175" cap="sq" cmpd="thickThin">
            <a:solidFill>
              <a:schemeClr val="tx1"/>
            </a:solidFill>
          </a:ln>
          <a:scene3d>
            <a:camera prst="orthographicFront"/>
            <a:lightRig rig="threePt" dir="t">
              <a:rot lat="0" lon="0" rev="1200000"/>
            </a:lightRig>
          </a:scene3d>
          <a:sp3d prstMaterial="plastic">
            <a:bevelT w="12700"/>
            <a:bevelB prst="relaxedInset"/>
          </a:sp3d>
        </p:spPr>
        <p:txBody>
          <a:bodyPr wrap="none">
            <a:spAutoFit/>
          </a:bodyPr>
          <a:lstStyle/>
          <a:p>
            <a:r>
              <a:rPr lang="zh-CN" altLang="zh-CN" sz="2800" b="1" dirty="0">
                <a:solidFill>
                  <a:prstClr val="black"/>
                </a:solidFill>
                <a:latin typeface="+mn-ea"/>
              </a:rPr>
              <a:t>“</a:t>
            </a:r>
            <a:r>
              <a:rPr lang="en-US" altLang="zh-CN" sz="2800" b="1" dirty="0" err="1">
                <a:solidFill>
                  <a:prstClr val="black"/>
                </a:solidFill>
                <a:latin typeface="+mn-ea"/>
              </a:rPr>
              <a:t>aruba</a:t>
            </a:r>
            <a:r>
              <a:rPr lang="zh-CN" altLang="zh-CN" sz="2800" b="1" dirty="0" smtClean="0">
                <a:solidFill>
                  <a:prstClr val="black"/>
                </a:solidFill>
                <a:latin typeface="+mn-ea"/>
              </a:rPr>
              <a:t>”</a:t>
            </a:r>
            <a:endParaRPr lang="zh-CN" altLang="en-US" sz="2800" dirty="0"/>
          </a:p>
        </p:txBody>
      </p:sp>
      <p:sp>
        <p:nvSpPr>
          <p:cNvPr id="15" name="矩形 14"/>
          <p:cNvSpPr/>
          <p:nvPr/>
        </p:nvSpPr>
        <p:spPr>
          <a:xfrm>
            <a:off x="875771" y="561256"/>
            <a:ext cx="3254417" cy="523220"/>
          </a:xfrm>
          <a:prstGeom prst="rect">
            <a:avLst/>
          </a:prstGeom>
        </p:spPr>
        <p:txBody>
          <a:bodyPr wrap="none">
            <a:spAutoFit/>
          </a:bodyPr>
          <a:lstStyle/>
          <a:p>
            <a:r>
              <a:rPr lang="zh-CN" altLang="en-US" sz="2800" b="1" dirty="0" smtClean="0">
                <a:solidFill>
                  <a:prstClr val="black"/>
                </a:solidFill>
                <a:latin typeface="+mn-ea"/>
              </a:rPr>
              <a:t>一、</a:t>
            </a:r>
            <a:r>
              <a:rPr lang="zh-CN" altLang="zh-CN" sz="2800" b="1" dirty="0" smtClean="0">
                <a:solidFill>
                  <a:prstClr val="black"/>
                </a:solidFill>
                <a:latin typeface="+mn-ea"/>
              </a:rPr>
              <a:t>“</a:t>
            </a:r>
            <a:r>
              <a:rPr lang="en-US" altLang="zh-CN" sz="2800" b="1" dirty="0" err="1">
                <a:solidFill>
                  <a:prstClr val="black"/>
                </a:solidFill>
                <a:latin typeface="+mn-ea"/>
              </a:rPr>
              <a:t>aruba</a:t>
            </a:r>
            <a:r>
              <a:rPr lang="zh-CN" altLang="zh-CN" sz="2800" b="1" dirty="0" smtClean="0">
                <a:solidFill>
                  <a:prstClr val="black"/>
                </a:solidFill>
                <a:latin typeface="+mn-ea"/>
              </a:rPr>
              <a:t>”</a:t>
            </a:r>
            <a:r>
              <a:rPr lang="zh-CN" altLang="en-US" sz="2800" b="1" dirty="0" smtClean="0">
                <a:solidFill>
                  <a:prstClr val="black"/>
                </a:solidFill>
                <a:latin typeface="+mn-ea"/>
              </a:rPr>
              <a:t>概述</a:t>
            </a:r>
            <a:endParaRPr lang="zh-CN" altLang="en-US" sz="2800" b="1" dirty="0">
              <a:latin typeface="+mn-ea"/>
            </a:endParaRPr>
          </a:p>
        </p:txBody>
      </p:sp>
      <p:sp>
        <p:nvSpPr>
          <p:cNvPr id="13" name="矩形 12"/>
          <p:cNvSpPr/>
          <p:nvPr/>
        </p:nvSpPr>
        <p:spPr>
          <a:xfrm>
            <a:off x="2834041" y="6231296"/>
            <a:ext cx="5368777" cy="369332"/>
          </a:xfrm>
          <a:prstGeom prst="rect">
            <a:avLst/>
          </a:prstGeom>
        </p:spPr>
        <p:txBody>
          <a:bodyPr wrap="none">
            <a:spAutoFit/>
          </a:bodyPr>
          <a:lstStyle/>
          <a:p>
            <a:r>
              <a:rPr lang="en-US" altLang="zh-CN" dirty="0" smtClean="0"/>
              <a:t>    </a:t>
            </a:r>
            <a:r>
              <a:rPr lang="zh-CN" altLang="zh-CN" dirty="0" smtClean="0"/>
              <a:t>可行</a:t>
            </a:r>
            <a:r>
              <a:rPr lang="zh-CN" altLang="zh-CN" dirty="0"/>
              <a:t>、有效、可持续的</a:t>
            </a:r>
            <a:r>
              <a:rPr lang="en-US" altLang="zh-CN" dirty="0"/>
              <a:t>“</a:t>
            </a:r>
            <a:r>
              <a:rPr lang="zh-CN" altLang="zh-CN" dirty="0"/>
              <a:t>产—学—</a:t>
            </a:r>
            <a:r>
              <a:rPr lang="zh-CN" altLang="zh-CN" dirty="0" smtClean="0"/>
              <a:t>研</a:t>
            </a:r>
            <a:r>
              <a:rPr lang="en-US" altLang="zh-CN" dirty="0" smtClean="0"/>
              <a:t>—</a:t>
            </a:r>
            <a:r>
              <a:rPr lang="zh-CN" altLang="en-US" dirty="0" smtClean="0"/>
              <a:t>用</a:t>
            </a:r>
            <a:r>
              <a:rPr lang="en-US" altLang="zh-CN" dirty="0" smtClean="0"/>
              <a:t>”</a:t>
            </a:r>
            <a:r>
              <a:rPr lang="zh-CN" altLang="zh-CN" dirty="0" smtClean="0"/>
              <a:t>发展</a:t>
            </a:r>
            <a:r>
              <a:rPr lang="zh-CN" altLang="en-US" dirty="0" smtClean="0"/>
              <a:t>模式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ppt_x"/>
                                          </p:val>
                                        </p:tav>
                                        <p:tav tm="100000">
                                          <p:val>
                                            <p:strVal val="#ppt_x"/>
                                          </p:val>
                                        </p:tav>
                                      </p:tavLst>
                                    </p:anim>
                                    <p:anim calcmode="lin" valueType="num">
                                      <p:cBhvr additive="base">
                                        <p:cTn id="6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1"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ppt_x"/>
                                          </p:val>
                                        </p:tav>
                                        <p:tav tm="100000">
                                          <p:val>
                                            <p:strVal val="#ppt_x"/>
                                          </p:val>
                                        </p:tav>
                                      </p:tavLst>
                                    </p:anim>
                                    <p:anim calcmode="lin" valueType="num">
                                      <p:cBhvr additive="base">
                                        <p:cTn id="6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1" name="Rectangle 2051"/>
          <p:cNvSpPr>
            <a:spLocks noChangeArrowheads="1"/>
          </p:cNvSpPr>
          <p:nvPr/>
        </p:nvSpPr>
        <p:spPr bwMode="auto">
          <a:xfrm>
            <a:off x="3962400" y="2243139"/>
            <a:ext cx="300082" cy="707886"/>
          </a:xfrm>
          <a:prstGeom prst="rect">
            <a:avLst/>
          </a:prstGeom>
          <a:noFill/>
          <a:ln>
            <a:noFill/>
          </a:ln>
          <a:effectLst/>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zh-CN" sz="4000">
                <a:effectLst>
                  <a:outerShdw blurRad="38100" dist="38100" dir="2700000" algn="tl">
                    <a:srgbClr val="C0C0C0"/>
                  </a:outerShdw>
                </a:effectLst>
                <a:ea typeface="黑体" panose="02010609060101010101" pitchFamily="49" charset="-122"/>
              </a:rPr>
              <a:t> </a:t>
            </a:r>
            <a:endParaRPr lang="en-US" altLang="zh-CN" sz="4000">
              <a:effectLst>
                <a:outerShdw blurRad="38100" dist="38100" dir="2700000" algn="tl">
                  <a:srgbClr val="C0C0C0"/>
                </a:outerShdw>
              </a:effectLst>
              <a:ea typeface="黑体" panose="02010609060101010101" pitchFamily="49" charset="-122"/>
            </a:endParaRPr>
          </a:p>
        </p:txBody>
      </p:sp>
      <p:sp>
        <p:nvSpPr>
          <p:cNvPr id="1000452" name="Text Box 2052"/>
          <p:cNvSpPr txBox="1">
            <a:spLocks noChangeArrowheads="1"/>
          </p:cNvSpPr>
          <p:nvPr/>
        </p:nvSpPr>
        <p:spPr bwMode="auto">
          <a:xfrm>
            <a:off x="283309" y="6192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a:solidFill>
                <a:schemeClr val="tx1"/>
              </a:solidFill>
            </a:endParaRPr>
          </a:p>
        </p:txBody>
      </p:sp>
      <p:sp>
        <p:nvSpPr>
          <p:cNvPr id="1000453" name="Text Box 2053"/>
          <p:cNvSpPr txBox="1">
            <a:spLocks noChangeArrowheads="1"/>
          </p:cNvSpPr>
          <p:nvPr/>
        </p:nvSpPr>
        <p:spPr bwMode="auto">
          <a:xfrm>
            <a:off x="80109" y="63452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i="1">
              <a:solidFill>
                <a:schemeClr val="tx1"/>
              </a:solidFill>
            </a:endParaRPr>
          </a:p>
        </p:txBody>
      </p:sp>
      <p:sp>
        <p:nvSpPr>
          <p:cNvPr id="1000455" name="Text Box 2055"/>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56" name="Text Box 2056"/>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57" name="Text Box 2057"/>
          <p:cNvSpPr txBox="1">
            <a:spLocks noChangeArrowheads="1"/>
          </p:cNvSpPr>
          <p:nvPr/>
        </p:nvSpPr>
        <p:spPr bwMode="auto">
          <a:xfrm>
            <a:off x="1502509" y="2506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58" name="Text Box 2058"/>
          <p:cNvSpPr txBox="1">
            <a:spLocks noChangeArrowheads="1"/>
          </p:cNvSpPr>
          <p:nvPr/>
        </p:nvSpPr>
        <p:spPr bwMode="auto">
          <a:xfrm>
            <a:off x="791309" y="677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59" name="Text Box 2059"/>
          <p:cNvSpPr txBox="1">
            <a:spLocks noChangeArrowheads="1"/>
          </p:cNvSpPr>
          <p:nvPr/>
        </p:nvSpPr>
        <p:spPr bwMode="auto">
          <a:xfrm>
            <a:off x="1502509" y="2201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0" name="Text Box 2060"/>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1" name="Text Box 2061"/>
          <p:cNvSpPr txBox="1">
            <a:spLocks noChangeArrowheads="1"/>
          </p:cNvSpPr>
          <p:nvPr/>
        </p:nvSpPr>
        <p:spPr bwMode="auto">
          <a:xfrm>
            <a:off x="2721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2" name="Text Box 2062"/>
          <p:cNvSpPr txBox="1">
            <a:spLocks noChangeArrowheads="1"/>
          </p:cNvSpPr>
          <p:nvPr/>
        </p:nvSpPr>
        <p:spPr bwMode="auto">
          <a:xfrm>
            <a:off x="29249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3" name="Text Box 2063"/>
          <p:cNvSpPr txBox="1">
            <a:spLocks noChangeArrowheads="1"/>
          </p:cNvSpPr>
          <p:nvPr/>
        </p:nvSpPr>
        <p:spPr bwMode="auto">
          <a:xfrm>
            <a:off x="2721709" y="3116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4" name="Text Box 2064"/>
          <p:cNvSpPr txBox="1">
            <a:spLocks noChangeArrowheads="1"/>
          </p:cNvSpPr>
          <p:nvPr/>
        </p:nvSpPr>
        <p:spPr bwMode="auto">
          <a:xfrm>
            <a:off x="1502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5" name="Text Box 2065"/>
          <p:cNvSpPr txBox="1">
            <a:spLocks noChangeArrowheads="1"/>
          </p:cNvSpPr>
          <p:nvPr/>
        </p:nvSpPr>
        <p:spPr bwMode="auto">
          <a:xfrm>
            <a:off x="2010509" y="3192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6" name="Text Box 2066"/>
          <p:cNvSpPr txBox="1">
            <a:spLocks noChangeArrowheads="1"/>
          </p:cNvSpPr>
          <p:nvPr/>
        </p:nvSpPr>
        <p:spPr bwMode="auto">
          <a:xfrm>
            <a:off x="2213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7" name="Text Box 2067"/>
          <p:cNvSpPr txBox="1">
            <a:spLocks noChangeArrowheads="1"/>
          </p:cNvSpPr>
          <p:nvPr/>
        </p:nvSpPr>
        <p:spPr bwMode="auto">
          <a:xfrm>
            <a:off x="3534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8" name="Text Box 2068"/>
          <p:cNvSpPr txBox="1">
            <a:spLocks noChangeArrowheads="1"/>
          </p:cNvSpPr>
          <p:nvPr/>
        </p:nvSpPr>
        <p:spPr bwMode="auto">
          <a:xfrm>
            <a:off x="3229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69" name="Text Box 2069"/>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70" name="Text Box 2070"/>
          <p:cNvSpPr txBox="1">
            <a:spLocks noChangeArrowheads="1"/>
          </p:cNvSpPr>
          <p:nvPr/>
        </p:nvSpPr>
        <p:spPr bwMode="auto">
          <a:xfrm>
            <a:off x="4347309" y="2430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72" name="Text Box 2072"/>
          <p:cNvSpPr txBox="1">
            <a:spLocks noChangeArrowheads="1"/>
          </p:cNvSpPr>
          <p:nvPr/>
        </p:nvSpPr>
        <p:spPr bwMode="auto">
          <a:xfrm>
            <a:off x="1299309" y="7540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73" name="Text Box 2073"/>
          <p:cNvSpPr txBox="1">
            <a:spLocks noChangeArrowheads="1"/>
          </p:cNvSpPr>
          <p:nvPr/>
        </p:nvSpPr>
        <p:spPr bwMode="auto">
          <a:xfrm>
            <a:off x="1908909" y="1287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74" name="Text Box 2074"/>
          <p:cNvSpPr txBox="1">
            <a:spLocks noChangeArrowheads="1"/>
          </p:cNvSpPr>
          <p:nvPr/>
        </p:nvSpPr>
        <p:spPr bwMode="auto">
          <a:xfrm>
            <a:off x="2518509" y="3802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75" name="Text Box 2075"/>
          <p:cNvSpPr txBox="1">
            <a:spLocks noChangeArrowheads="1"/>
          </p:cNvSpPr>
          <p:nvPr/>
        </p:nvSpPr>
        <p:spPr bwMode="auto">
          <a:xfrm>
            <a:off x="2620109" y="4640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76" name="Text Box 2076"/>
          <p:cNvSpPr txBox="1">
            <a:spLocks noChangeArrowheads="1"/>
          </p:cNvSpPr>
          <p:nvPr/>
        </p:nvSpPr>
        <p:spPr bwMode="auto">
          <a:xfrm>
            <a:off x="1908909" y="4335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77" name="Text Box 2077"/>
          <p:cNvSpPr txBox="1">
            <a:spLocks noChangeArrowheads="1"/>
          </p:cNvSpPr>
          <p:nvPr/>
        </p:nvSpPr>
        <p:spPr bwMode="auto">
          <a:xfrm>
            <a:off x="2112109" y="3344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78" name="Text Box 2078"/>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80" name="Text Box 2080"/>
          <p:cNvSpPr txBox="1">
            <a:spLocks noChangeArrowheads="1"/>
          </p:cNvSpPr>
          <p:nvPr/>
        </p:nvSpPr>
        <p:spPr bwMode="auto">
          <a:xfrm>
            <a:off x="1604109" y="121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82" name="Text Box 2082"/>
          <p:cNvSpPr txBox="1">
            <a:spLocks noChangeArrowheads="1"/>
          </p:cNvSpPr>
          <p:nvPr/>
        </p:nvSpPr>
        <p:spPr bwMode="auto">
          <a:xfrm>
            <a:off x="2518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83" name="Text Box 2083"/>
          <p:cNvSpPr txBox="1">
            <a:spLocks noChangeArrowheads="1"/>
          </p:cNvSpPr>
          <p:nvPr/>
        </p:nvSpPr>
        <p:spPr bwMode="auto">
          <a:xfrm>
            <a:off x="952797" y="1454151"/>
            <a:ext cx="10477203"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dirty="0">
                <a:effectLst>
                  <a:outerShdw blurRad="38100" dist="38100" dir="2700000" algn="tl">
                    <a:srgbClr val="C0C0C0"/>
                  </a:outerShdw>
                </a:effectLst>
                <a:ea typeface="黑体" panose="02010609060101010101" pitchFamily="49" charset="-122"/>
              </a:rPr>
              <a:t>回答怎么样去做。</a:t>
            </a:r>
            <a:endParaRPr lang="zh-CN" altLang="en-US" sz="2800" dirty="0">
              <a:effectLst>
                <a:outerShdw blurRad="38100" dist="38100" dir="2700000" algn="tl">
                  <a:srgbClr val="C0C0C0"/>
                </a:outerShdw>
              </a:effectLst>
              <a:ea typeface="黑体" panose="02010609060101010101" pitchFamily="49" charset="-122"/>
            </a:endParaRPr>
          </a:p>
          <a:p>
            <a:endParaRPr lang="zh-CN" altLang="en-US" dirty="0">
              <a:latin typeface="宋体" panose="02010600030101010101" pitchFamily="2" charset="-122"/>
            </a:endParaRPr>
          </a:p>
          <a:p>
            <a:pPr>
              <a:lnSpc>
                <a:spcPct val="150000"/>
              </a:lnSpc>
            </a:pPr>
            <a:r>
              <a:rPr lang="zh-CN" altLang="en-US" sz="2800" dirty="0">
                <a:solidFill>
                  <a:srgbClr val="FF0000"/>
                </a:solidFill>
                <a:latin typeface="宋体" panose="02010600030101010101" pitchFamily="2" charset="-122"/>
              </a:rPr>
              <a:t>★</a:t>
            </a:r>
            <a:r>
              <a:rPr lang="zh-CN" altLang="en-US" sz="2800" dirty="0">
                <a:latin typeface="宋体" panose="02010600030101010101" pitchFamily="2" charset="-122"/>
              </a:rPr>
              <a:t> 研究工作所采取的具体方法、步骤与手段；</a:t>
            </a:r>
            <a:endParaRPr lang="zh-CN" altLang="en-US" sz="2800" dirty="0">
              <a:latin typeface="宋体" panose="02010600030101010101" pitchFamily="2" charset="-122"/>
            </a:endParaRPr>
          </a:p>
          <a:p>
            <a:pPr>
              <a:lnSpc>
                <a:spcPct val="150000"/>
              </a:lnSpc>
            </a:pPr>
            <a:r>
              <a:rPr lang="zh-CN" altLang="en-US" sz="2800" dirty="0">
                <a:solidFill>
                  <a:srgbClr val="FF0000"/>
                </a:solidFill>
                <a:latin typeface="宋体" panose="02010600030101010101" pitchFamily="2" charset="-122"/>
              </a:rPr>
              <a:t>★</a:t>
            </a:r>
            <a:r>
              <a:rPr lang="zh-CN" altLang="en-US" sz="2800" dirty="0">
                <a:latin typeface="宋体" panose="02010600030101010101" pitchFamily="2" charset="-122"/>
              </a:rPr>
              <a:t> 方法设计应科学、合理，严密、可行；</a:t>
            </a:r>
            <a:endParaRPr lang="zh-CN" altLang="en-US" sz="2800" dirty="0">
              <a:latin typeface="宋体" panose="02010600030101010101" pitchFamily="2" charset="-122"/>
            </a:endParaRPr>
          </a:p>
          <a:p>
            <a:pPr>
              <a:lnSpc>
                <a:spcPct val="150000"/>
              </a:lnSpc>
            </a:pPr>
            <a:r>
              <a:rPr lang="zh-CN" altLang="en-US" sz="2800" dirty="0">
                <a:solidFill>
                  <a:srgbClr val="FF0000"/>
                </a:solidFill>
                <a:latin typeface="宋体" panose="02010600030101010101" pitchFamily="2" charset="-122"/>
              </a:rPr>
              <a:t>★</a:t>
            </a:r>
            <a:r>
              <a:rPr lang="zh-CN" altLang="en-US" sz="2800" dirty="0">
                <a:latin typeface="宋体" panose="02010600030101010101" pitchFamily="2" charset="-122"/>
              </a:rPr>
              <a:t> 步骤要清晰、完整；</a:t>
            </a:r>
            <a:endParaRPr lang="zh-CN" altLang="en-US" sz="2800" dirty="0">
              <a:latin typeface="宋体" panose="02010600030101010101" pitchFamily="2" charset="-122"/>
            </a:endParaRPr>
          </a:p>
          <a:p>
            <a:pPr>
              <a:lnSpc>
                <a:spcPct val="150000"/>
              </a:lnSpc>
            </a:pPr>
            <a:r>
              <a:rPr lang="zh-CN" altLang="en-US" sz="2800" dirty="0">
                <a:solidFill>
                  <a:srgbClr val="FF0000"/>
                </a:solidFill>
                <a:latin typeface="宋体" panose="02010600030101010101" pitchFamily="2" charset="-122"/>
              </a:rPr>
              <a:t>★</a:t>
            </a:r>
            <a:r>
              <a:rPr lang="zh-CN" altLang="en-US" sz="2800" dirty="0">
                <a:latin typeface="宋体" panose="02010600030101010101" pitchFamily="2" charset="-122"/>
              </a:rPr>
              <a:t> 手段要先进。</a:t>
            </a:r>
            <a:endParaRPr lang="zh-CN" altLang="en-US" sz="2800" dirty="0">
              <a:latin typeface="宋体" panose="02010600030101010101" pitchFamily="2" charset="-122"/>
            </a:endParaRPr>
          </a:p>
          <a:p>
            <a:endParaRPr lang="en-US" altLang="zh-CN" sz="2800" dirty="0">
              <a:latin typeface="宋体" panose="02010600030101010101" pitchFamily="2" charset="-122"/>
            </a:endParaRPr>
          </a:p>
        </p:txBody>
      </p:sp>
      <p:sp>
        <p:nvSpPr>
          <p:cNvPr id="1000484" name="Text Box 2084"/>
          <p:cNvSpPr txBox="1">
            <a:spLocks noChangeArrowheads="1"/>
          </p:cNvSpPr>
          <p:nvPr/>
        </p:nvSpPr>
        <p:spPr bwMode="auto">
          <a:xfrm>
            <a:off x="3026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86" name="Text Box 2086"/>
          <p:cNvSpPr txBox="1">
            <a:spLocks noChangeArrowheads="1"/>
          </p:cNvSpPr>
          <p:nvPr/>
        </p:nvSpPr>
        <p:spPr bwMode="auto">
          <a:xfrm>
            <a:off x="19089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87" name="Text Box 2087"/>
          <p:cNvSpPr txBox="1">
            <a:spLocks noChangeArrowheads="1"/>
          </p:cNvSpPr>
          <p:nvPr/>
        </p:nvSpPr>
        <p:spPr bwMode="auto">
          <a:xfrm>
            <a:off x="22137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88" name="Text Box 2088"/>
          <p:cNvSpPr txBox="1">
            <a:spLocks noChangeArrowheads="1"/>
          </p:cNvSpPr>
          <p:nvPr/>
        </p:nvSpPr>
        <p:spPr bwMode="auto">
          <a:xfrm>
            <a:off x="2620109" y="4868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89" name="Text Box 2089"/>
          <p:cNvSpPr txBox="1">
            <a:spLocks noChangeArrowheads="1"/>
          </p:cNvSpPr>
          <p:nvPr/>
        </p:nvSpPr>
        <p:spPr bwMode="auto">
          <a:xfrm>
            <a:off x="689709" y="5707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0491" name="Text Box 2091"/>
          <p:cNvSpPr txBox="1">
            <a:spLocks noChangeArrowheads="1"/>
          </p:cNvSpPr>
          <p:nvPr/>
        </p:nvSpPr>
        <p:spPr bwMode="auto">
          <a:xfrm>
            <a:off x="1604109" y="3649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39" name="矩形 38"/>
          <p:cNvSpPr/>
          <p:nvPr/>
        </p:nvSpPr>
        <p:spPr>
          <a:xfrm>
            <a:off x="662497" y="581891"/>
            <a:ext cx="7448350" cy="52322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latin typeface="宋体" panose="02010600030101010101" pitchFamily="2" charset="-122"/>
                <a:ea typeface="宋体" panose="02010600030101010101" pitchFamily="2" charset="-122"/>
              </a:rPr>
              <a:t>四、项目设计</a:t>
            </a:r>
            <a:r>
              <a:rPr lang="en-US" altLang="zh-CN" sz="2800" b="1" dirty="0" smtClean="0">
                <a:solidFill>
                  <a:srgbClr val="FF0000"/>
                </a:solidFill>
                <a:latin typeface="宋体" panose="02010600030101010101" pitchFamily="2" charset="-122"/>
                <a:ea typeface="宋体" panose="02010600030101010101" pitchFamily="2" charset="-122"/>
              </a:rPr>
              <a:t>——</a:t>
            </a:r>
            <a:r>
              <a:rPr lang="zh-CN" altLang="en-US" sz="2800" b="1" dirty="0" smtClean="0">
                <a:solidFill>
                  <a:srgbClr val="FF0000"/>
                </a:solidFill>
                <a:latin typeface="宋体" panose="02010600030101010101" pitchFamily="2" charset="-122"/>
                <a:ea typeface="宋体" panose="02010600030101010101" pitchFamily="2" charset="-122"/>
              </a:rPr>
              <a:t>研究方案（包括技术路线图</a:t>
            </a:r>
            <a:r>
              <a:rPr lang="zh-CN" altLang="en-US" sz="2800" dirty="0" smtClean="0">
                <a:solidFill>
                  <a:srgbClr val="FF0000"/>
                </a:solidFill>
                <a:latin typeface="宋体" panose="02010600030101010101" pitchFamily="2" charset="-122"/>
                <a:ea typeface="宋体" panose="02010600030101010101" pitchFamily="2" charset="-122"/>
              </a:rPr>
              <a:t>）</a:t>
            </a:r>
            <a:endParaRPr lang="zh-CN" altLang="en-US" sz="2800"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spd="med">
    <p:cut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9" name="Rectangle 3"/>
          <p:cNvSpPr>
            <a:spLocks noChangeArrowheads="1"/>
          </p:cNvSpPr>
          <p:nvPr/>
        </p:nvSpPr>
        <p:spPr bwMode="auto">
          <a:xfrm>
            <a:off x="3962400" y="2243139"/>
            <a:ext cx="300082" cy="707886"/>
          </a:xfrm>
          <a:prstGeom prst="rect">
            <a:avLst/>
          </a:prstGeom>
          <a:noFill/>
          <a:ln>
            <a:noFill/>
          </a:ln>
          <a:effectLst/>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zh-CN" sz="4000">
                <a:effectLst>
                  <a:outerShdw blurRad="38100" dist="38100" dir="2700000" algn="tl">
                    <a:srgbClr val="C0C0C0"/>
                  </a:outerShdw>
                </a:effectLst>
                <a:ea typeface="黑体" panose="02010609060101010101" pitchFamily="49" charset="-122"/>
              </a:rPr>
              <a:t> </a:t>
            </a:r>
            <a:endParaRPr lang="en-US" altLang="zh-CN" sz="4000">
              <a:effectLst>
                <a:outerShdw blurRad="38100" dist="38100" dir="2700000" algn="tl">
                  <a:srgbClr val="C0C0C0"/>
                </a:outerShdw>
              </a:effectLst>
              <a:ea typeface="黑体" panose="02010609060101010101" pitchFamily="49" charset="-122"/>
            </a:endParaRPr>
          </a:p>
        </p:txBody>
      </p:sp>
      <p:sp>
        <p:nvSpPr>
          <p:cNvPr id="997380" name="Text Box 4"/>
          <p:cNvSpPr txBox="1">
            <a:spLocks noChangeArrowheads="1"/>
          </p:cNvSpPr>
          <p:nvPr/>
        </p:nvSpPr>
        <p:spPr bwMode="auto">
          <a:xfrm>
            <a:off x="283309" y="6192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a:solidFill>
                <a:schemeClr val="tx1"/>
              </a:solidFill>
            </a:endParaRPr>
          </a:p>
        </p:txBody>
      </p:sp>
      <p:sp>
        <p:nvSpPr>
          <p:cNvPr id="997381" name="Text Box 5"/>
          <p:cNvSpPr txBox="1">
            <a:spLocks noChangeArrowheads="1"/>
          </p:cNvSpPr>
          <p:nvPr/>
        </p:nvSpPr>
        <p:spPr bwMode="auto">
          <a:xfrm>
            <a:off x="80109" y="63452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i="1">
              <a:solidFill>
                <a:schemeClr val="tx1"/>
              </a:solidFill>
            </a:endParaRPr>
          </a:p>
        </p:txBody>
      </p:sp>
      <p:sp>
        <p:nvSpPr>
          <p:cNvPr id="997383" name="Text Box 7"/>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84" name="Text Box 8"/>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85" name="Text Box 9"/>
          <p:cNvSpPr txBox="1">
            <a:spLocks noChangeArrowheads="1"/>
          </p:cNvSpPr>
          <p:nvPr/>
        </p:nvSpPr>
        <p:spPr bwMode="auto">
          <a:xfrm>
            <a:off x="1502509" y="2506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86" name="Text Box 10"/>
          <p:cNvSpPr txBox="1">
            <a:spLocks noChangeArrowheads="1"/>
          </p:cNvSpPr>
          <p:nvPr/>
        </p:nvSpPr>
        <p:spPr bwMode="auto">
          <a:xfrm>
            <a:off x="791309" y="677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87" name="Text Box 11"/>
          <p:cNvSpPr txBox="1">
            <a:spLocks noChangeArrowheads="1"/>
          </p:cNvSpPr>
          <p:nvPr/>
        </p:nvSpPr>
        <p:spPr bwMode="auto">
          <a:xfrm>
            <a:off x="1502509" y="2201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88" name="Text Box 12"/>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89" name="Text Box 13"/>
          <p:cNvSpPr txBox="1">
            <a:spLocks noChangeArrowheads="1"/>
          </p:cNvSpPr>
          <p:nvPr/>
        </p:nvSpPr>
        <p:spPr bwMode="auto">
          <a:xfrm>
            <a:off x="2721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0" name="Text Box 14"/>
          <p:cNvSpPr txBox="1">
            <a:spLocks noChangeArrowheads="1"/>
          </p:cNvSpPr>
          <p:nvPr/>
        </p:nvSpPr>
        <p:spPr bwMode="auto">
          <a:xfrm>
            <a:off x="29249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1" name="Text Box 15"/>
          <p:cNvSpPr txBox="1">
            <a:spLocks noChangeArrowheads="1"/>
          </p:cNvSpPr>
          <p:nvPr/>
        </p:nvSpPr>
        <p:spPr bwMode="auto">
          <a:xfrm>
            <a:off x="2721709" y="3116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2" name="Text Box 16"/>
          <p:cNvSpPr txBox="1">
            <a:spLocks noChangeArrowheads="1"/>
          </p:cNvSpPr>
          <p:nvPr/>
        </p:nvSpPr>
        <p:spPr bwMode="auto">
          <a:xfrm>
            <a:off x="1502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3" name="Text Box 17"/>
          <p:cNvSpPr txBox="1">
            <a:spLocks noChangeArrowheads="1"/>
          </p:cNvSpPr>
          <p:nvPr/>
        </p:nvSpPr>
        <p:spPr bwMode="auto">
          <a:xfrm>
            <a:off x="2010509" y="3192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4" name="Text Box 18"/>
          <p:cNvSpPr txBox="1">
            <a:spLocks noChangeArrowheads="1"/>
          </p:cNvSpPr>
          <p:nvPr/>
        </p:nvSpPr>
        <p:spPr bwMode="auto">
          <a:xfrm>
            <a:off x="2213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5" name="Text Box 19"/>
          <p:cNvSpPr txBox="1">
            <a:spLocks noChangeArrowheads="1"/>
          </p:cNvSpPr>
          <p:nvPr/>
        </p:nvSpPr>
        <p:spPr bwMode="auto">
          <a:xfrm>
            <a:off x="3534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6" name="Text Box 20"/>
          <p:cNvSpPr txBox="1">
            <a:spLocks noChangeArrowheads="1"/>
          </p:cNvSpPr>
          <p:nvPr/>
        </p:nvSpPr>
        <p:spPr bwMode="auto">
          <a:xfrm>
            <a:off x="3229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7" name="Text Box 21"/>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8" name="Text Box 22"/>
          <p:cNvSpPr txBox="1">
            <a:spLocks noChangeArrowheads="1"/>
          </p:cNvSpPr>
          <p:nvPr/>
        </p:nvSpPr>
        <p:spPr bwMode="auto">
          <a:xfrm>
            <a:off x="4347309" y="2430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399" name="Text Box 23"/>
          <p:cNvSpPr txBox="1">
            <a:spLocks noChangeArrowheads="1"/>
          </p:cNvSpPr>
          <p:nvPr/>
        </p:nvSpPr>
        <p:spPr bwMode="auto">
          <a:xfrm>
            <a:off x="588109" y="34972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00" name="Text Box 24"/>
          <p:cNvSpPr txBox="1">
            <a:spLocks noChangeArrowheads="1"/>
          </p:cNvSpPr>
          <p:nvPr/>
        </p:nvSpPr>
        <p:spPr bwMode="auto">
          <a:xfrm>
            <a:off x="1299309" y="7540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01" name="Text Box 25"/>
          <p:cNvSpPr txBox="1">
            <a:spLocks noChangeArrowheads="1"/>
          </p:cNvSpPr>
          <p:nvPr/>
        </p:nvSpPr>
        <p:spPr bwMode="auto">
          <a:xfrm>
            <a:off x="1908909" y="1287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02" name="Text Box 26"/>
          <p:cNvSpPr txBox="1">
            <a:spLocks noChangeArrowheads="1"/>
          </p:cNvSpPr>
          <p:nvPr/>
        </p:nvSpPr>
        <p:spPr bwMode="auto">
          <a:xfrm>
            <a:off x="2518509" y="3802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03" name="Text Box 27"/>
          <p:cNvSpPr txBox="1">
            <a:spLocks noChangeArrowheads="1"/>
          </p:cNvSpPr>
          <p:nvPr/>
        </p:nvSpPr>
        <p:spPr bwMode="auto">
          <a:xfrm>
            <a:off x="2620109" y="4640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05" name="Text Box 29"/>
          <p:cNvSpPr txBox="1">
            <a:spLocks noChangeArrowheads="1"/>
          </p:cNvSpPr>
          <p:nvPr/>
        </p:nvSpPr>
        <p:spPr bwMode="auto">
          <a:xfrm>
            <a:off x="2112109" y="3344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06" name="Text Box 30"/>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08" name="Text Box 32"/>
          <p:cNvSpPr txBox="1">
            <a:spLocks noChangeArrowheads="1"/>
          </p:cNvSpPr>
          <p:nvPr/>
        </p:nvSpPr>
        <p:spPr bwMode="auto">
          <a:xfrm>
            <a:off x="1604109" y="121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10" name="Text Box 34"/>
          <p:cNvSpPr txBox="1">
            <a:spLocks noChangeArrowheads="1"/>
          </p:cNvSpPr>
          <p:nvPr/>
        </p:nvSpPr>
        <p:spPr bwMode="auto">
          <a:xfrm>
            <a:off x="2518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11" name="Text Box 35"/>
          <p:cNvSpPr txBox="1">
            <a:spLocks noChangeArrowheads="1"/>
          </p:cNvSpPr>
          <p:nvPr/>
        </p:nvSpPr>
        <p:spPr bwMode="auto">
          <a:xfrm>
            <a:off x="874440" y="1548101"/>
            <a:ext cx="7784123"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800" dirty="0">
                <a:effectLst>
                  <a:outerShdw blurRad="38100" dist="38100" dir="2700000" algn="tl">
                    <a:srgbClr val="C0C0C0"/>
                  </a:outerShdw>
                </a:effectLst>
                <a:ea typeface="黑体" panose="02010609060101010101" pitchFamily="49" charset="-122"/>
              </a:rPr>
              <a:t>与众不同、独到之处。</a:t>
            </a:r>
            <a:endParaRPr lang="zh-CN" altLang="en-US" sz="2800" dirty="0">
              <a:effectLst>
                <a:outerShdw blurRad="38100" dist="38100" dir="2700000" algn="tl">
                  <a:srgbClr val="C0C0C0"/>
                </a:outerShdw>
              </a:effectLst>
              <a:ea typeface="黑体" panose="02010609060101010101" pitchFamily="49" charset="-122"/>
            </a:endParaRPr>
          </a:p>
          <a:p>
            <a:endParaRPr lang="zh-CN" altLang="en-US" sz="2200" dirty="0"/>
          </a:p>
          <a:p>
            <a:pPr>
              <a:lnSpc>
                <a:spcPct val="150000"/>
              </a:lnSpc>
            </a:pPr>
            <a:r>
              <a:rPr lang="zh-CN" altLang="en-US" sz="2800" dirty="0">
                <a:solidFill>
                  <a:srgbClr val="FF0000"/>
                </a:solidFill>
              </a:rPr>
              <a:t>★</a:t>
            </a:r>
            <a:r>
              <a:rPr lang="zh-CN" altLang="en-US" sz="2800" dirty="0"/>
              <a:t>  </a:t>
            </a:r>
            <a:r>
              <a:rPr lang="zh-CN" altLang="en-US" sz="2800" dirty="0">
                <a:latin typeface="宋体" panose="02010600030101010101" pitchFamily="2" charset="-122"/>
              </a:rPr>
              <a:t>思路、内容、方法创新；</a:t>
            </a:r>
            <a:endParaRPr lang="zh-CN" altLang="en-US" sz="2800" dirty="0">
              <a:latin typeface="宋体" panose="02010600030101010101" pitchFamily="2" charset="-122"/>
            </a:endParaRPr>
          </a:p>
          <a:p>
            <a:pPr>
              <a:lnSpc>
                <a:spcPct val="150000"/>
              </a:lnSpc>
            </a:pPr>
            <a:r>
              <a:rPr lang="zh-CN" altLang="en-US" sz="2800" dirty="0">
                <a:solidFill>
                  <a:srgbClr val="FF0000"/>
                </a:solidFill>
                <a:latin typeface="宋体" panose="02010600030101010101" pitchFamily="2" charset="-122"/>
              </a:rPr>
              <a:t>★</a:t>
            </a:r>
            <a:r>
              <a:rPr lang="zh-CN" altLang="en-US" sz="2800" dirty="0">
                <a:latin typeface="宋体" panose="02010600030101010101" pitchFamily="2" charset="-122"/>
              </a:rPr>
              <a:t> 新的认识、发现、发明等。</a:t>
            </a:r>
            <a:endParaRPr lang="zh-CN" altLang="en-US" sz="2800" dirty="0">
              <a:latin typeface="宋体" panose="02010600030101010101" pitchFamily="2" charset="-122"/>
            </a:endParaRPr>
          </a:p>
        </p:txBody>
      </p:sp>
      <p:sp>
        <p:nvSpPr>
          <p:cNvPr id="997412" name="Text Box 36"/>
          <p:cNvSpPr txBox="1">
            <a:spLocks noChangeArrowheads="1"/>
          </p:cNvSpPr>
          <p:nvPr/>
        </p:nvSpPr>
        <p:spPr bwMode="auto">
          <a:xfrm>
            <a:off x="3026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14" name="Text Box 38"/>
          <p:cNvSpPr txBox="1">
            <a:spLocks noChangeArrowheads="1"/>
          </p:cNvSpPr>
          <p:nvPr/>
        </p:nvSpPr>
        <p:spPr bwMode="auto">
          <a:xfrm>
            <a:off x="31281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16" name="Text Box 40"/>
          <p:cNvSpPr txBox="1">
            <a:spLocks noChangeArrowheads="1"/>
          </p:cNvSpPr>
          <p:nvPr/>
        </p:nvSpPr>
        <p:spPr bwMode="auto">
          <a:xfrm>
            <a:off x="19089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18" name="Text Box 42"/>
          <p:cNvSpPr txBox="1">
            <a:spLocks noChangeArrowheads="1"/>
          </p:cNvSpPr>
          <p:nvPr/>
        </p:nvSpPr>
        <p:spPr bwMode="auto">
          <a:xfrm>
            <a:off x="22137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20" name="Text Box 44"/>
          <p:cNvSpPr txBox="1">
            <a:spLocks noChangeArrowheads="1"/>
          </p:cNvSpPr>
          <p:nvPr/>
        </p:nvSpPr>
        <p:spPr bwMode="auto">
          <a:xfrm>
            <a:off x="2620109" y="4868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997422" name="Text Box 46"/>
          <p:cNvSpPr txBox="1">
            <a:spLocks noChangeArrowheads="1"/>
          </p:cNvSpPr>
          <p:nvPr/>
        </p:nvSpPr>
        <p:spPr bwMode="auto">
          <a:xfrm>
            <a:off x="689709" y="5707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40" name="矩形 39"/>
          <p:cNvSpPr/>
          <p:nvPr/>
        </p:nvSpPr>
        <p:spPr>
          <a:xfrm>
            <a:off x="674373" y="593767"/>
            <a:ext cx="7293971" cy="53439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latin typeface="宋体" panose="02010600030101010101" pitchFamily="2" charset="-122"/>
                <a:ea typeface="宋体" panose="02010600030101010101" pitchFamily="2" charset="-122"/>
              </a:rPr>
              <a:t>四、项目设计</a:t>
            </a:r>
            <a:r>
              <a:rPr lang="en-US" altLang="zh-CN" sz="2800" b="1" dirty="0" smtClean="0">
                <a:solidFill>
                  <a:srgbClr val="FF0000"/>
                </a:solidFill>
                <a:latin typeface="宋体" panose="02010600030101010101" pitchFamily="2" charset="-122"/>
                <a:ea typeface="宋体" panose="02010600030101010101" pitchFamily="2" charset="-122"/>
              </a:rPr>
              <a:t>——</a:t>
            </a:r>
            <a:r>
              <a:rPr lang="zh-CN" altLang="en-US" sz="2800" b="1" dirty="0" smtClean="0">
                <a:solidFill>
                  <a:srgbClr val="FF0000"/>
                </a:solidFill>
                <a:latin typeface="宋体" panose="02010600030101010101" pitchFamily="2" charset="-122"/>
                <a:ea typeface="宋体" panose="02010600030101010101" pitchFamily="2" charset="-122"/>
              </a:rPr>
              <a:t>特色与创新点</a:t>
            </a:r>
            <a:endParaRPr lang="zh-CN" altLang="en-US" sz="2800" b="1"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spd="med">
    <p:cut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6" name="Rectangle 3078"/>
          <p:cNvSpPr>
            <a:spLocks noChangeArrowheads="1"/>
          </p:cNvSpPr>
          <p:nvPr/>
        </p:nvSpPr>
        <p:spPr bwMode="auto">
          <a:xfrm>
            <a:off x="1108033" y="1647497"/>
            <a:ext cx="7971692" cy="4031873"/>
          </a:xfrm>
          <a:prstGeom prst="rect">
            <a:avLst/>
          </a:prstGeom>
          <a:noFill/>
          <a:ln>
            <a:noFill/>
          </a:ln>
          <a:effectLst/>
          <a:extLst>
            <a:ext uri="{909E8E84-426E-40DD-AFC4-6F175D3DCCD1}">
              <a14:hiddenFill xmlns:a14="http://schemas.microsoft.com/office/drawing/2010/main">
                <a:solidFill>
                  <a:srgbClr val="3333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dirty="0"/>
              <a:t> </a:t>
            </a:r>
            <a:endParaRPr lang="en-US" altLang="zh-CN" dirty="0"/>
          </a:p>
          <a:p>
            <a:r>
              <a:rPr lang="zh-CN" altLang="en-US" sz="2800" dirty="0">
                <a:effectLst>
                  <a:outerShdw blurRad="38100" dist="38100" dir="2700000" algn="tl">
                    <a:srgbClr val="C0C0C0"/>
                  </a:outerShdw>
                </a:effectLst>
                <a:ea typeface="黑体" panose="02010609060101010101" pitchFamily="49" charset="-122"/>
              </a:rPr>
              <a:t>可从以下几个方面进行论述：</a:t>
            </a:r>
            <a:endParaRPr lang="zh-CN" altLang="en-US" sz="2800" dirty="0">
              <a:effectLst>
                <a:outerShdw blurRad="38100" dist="38100" dir="2700000" algn="tl">
                  <a:srgbClr val="C0C0C0"/>
                </a:outerShdw>
              </a:effectLst>
              <a:ea typeface="黑体" panose="02010609060101010101" pitchFamily="49" charset="-122"/>
            </a:endParaRPr>
          </a:p>
          <a:p>
            <a:r>
              <a:rPr lang="zh-CN" altLang="en-US" sz="2800" dirty="0"/>
              <a:t> </a:t>
            </a:r>
            <a:endParaRPr lang="zh-CN" altLang="en-US" sz="2800" dirty="0"/>
          </a:p>
          <a:p>
            <a:pPr>
              <a:lnSpc>
                <a:spcPct val="150000"/>
              </a:lnSpc>
            </a:pPr>
            <a:r>
              <a:rPr lang="zh-CN" altLang="en-US" sz="2800" dirty="0"/>
              <a:t> </a:t>
            </a:r>
            <a:r>
              <a:rPr lang="zh-CN" altLang="en-US" sz="2800" dirty="0" smtClean="0">
                <a:solidFill>
                  <a:srgbClr val="FF0000"/>
                </a:solidFill>
              </a:rPr>
              <a:t>★ </a:t>
            </a:r>
            <a:r>
              <a:rPr lang="zh-CN" altLang="en-US" sz="2800" dirty="0" smtClean="0"/>
              <a:t>结</a:t>
            </a:r>
            <a:r>
              <a:rPr lang="zh-CN" altLang="en-US" sz="2800" dirty="0"/>
              <a:t>合研究目标进行阐述；</a:t>
            </a:r>
            <a:endParaRPr lang="zh-CN" altLang="en-US" sz="2800" dirty="0"/>
          </a:p>
          <a:p>
            <a:pPr>
              <a:lnSpc>
                <a:spcPct val="150000"/>
              </a:lnSpc>
            </a:pPr>
            <a:r>
              <a:rPr lang="zh-CN" altLang="en-US" sz="2800" dirty="0"/>
              <a:t> </a:t>
            </a:r>
            <a:r>
              <a:rPr lang="zh-CN" altLang="en-US" sz="2800" dirty="0" smtClean="0">
                <a:solidFill>
                  <a:srgbClr val="FF0000"/>
                </a:solidFill>
              </a:rPr>
              <a:t>★ </a:t>
            </a:r>
            <a:r>
              <a:rPr lang="zh-CN" altLang="en-US" sz="2800" dirty="0" smtClean="0"/>
              <a:t>发</a:t>
            </a:r>
            <a:r>
              <a:rPr lang="zh-CN" altLang="en-US" sz="2800" dirty="0"/>
              <a:t>表论文，获得专利、成果奖；</a:t>
            </a:r>
            <a:endParaRPr lang="zh-CN" altLang="en-US" sz="2800" dirty="0"/>
          </a:p>
          <a:p>
            <a:pPr>
              <a:lnSpc>
                <a:spcPct val="150000"/>
              </a:lnSpc>
            </a:pPr>
            <a:r>
              <a:rPr lang="zh-CN" altLang="en-US" sz="2800" dirty="0"/>
              <a:t> </a:t>
            </a:r>
            <a:r>
              <a:rPr lang="zh-CN" altLang="en-US" sz="2800" dirty="0" smtClean="0">
                <a:solidFill>
                  <a:srgbClr val="FF0000"/>
                </a:solidFill>
              </a:rPr>
              <a:t>★ </a:t>
            </a:r>
            <a:r>
              <a:rPr lang="zh-CN" altLang="en-US" sz="2800" dirty="0" smtClean="0"/>
              <a:t>人</a:t>
            </a:r>
            <a:r>
              <a:rPr lang="zh-CN" altLang="en-US" sz="2800" dirty="0"/>
              <a:t>才培养。</a:t>
            </a:r>
            <a:endParaRPr lang="zh-CN" altLang="en-US" sz="2800" dirty="0"/>
          </a:p>
          <a:p>
            <a:endParaRPr lang="zh-CN" altLang="en-US" sz="2800" dirty="0"/>
          </a:p>
          <a:p>
            <a:r>
              <a:rPr lang="zh-CN" altLang="en-US" sz="2800" dirty="0"/>
              <a:t> </a:t>
            </a:r>
            <a:endParaRPr lang="zh-CN" altLang="en-US" sz="2800" dirty="0"/>
          </a:p>
        </p:txBody>
      </p:sp>
      <p:sp>
        <p:nvSpPr>
          <p:cNvPr id="5" name="矩形 4"/>
          <p:cNvSpPr/>
          <p:nvPr/>
        </p:nvSpPr>
        <p:spPr>
          <a:xfrm>
            <a:off x="876254" y="855026"/>
            <a:ext cx="7293971" cy="53439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latin typeface="宋体" panose="02010600030101010101" pitchFamily="2" charset="-122"/>
                <a:ea typeface="宋体" panose="02010600030101010101" pitchFamily="2" charset="-122"/>
              </a:rPr>
              <a:t>四、项目设计</a:t>
            </a:r>
            <a:r>
              <a:rPr lang="en-US" altLang="zh-CN" sz="2800" b="1" dirty="0" smtClean="0">
                <a:solidFill>
                  <a:srgbClr val="FF0000"/>
                </a:solidFill>
                <a:latin typeface="宋体" panose="02010600030101010101" pitchFamily="2" charset="-122"/>
                <a:ea typeface="宋体" panose="02010600030101010101" pitchFamily="2" charset="-122"/>
              </a:rPr>
              <a:t>——</a:t>
            </a:r>
            <a:r>
              <a:rPr lang="zh-CN" altLang="en-US" sz="2800" b="1" dirty="0" smtClean="0">
                <a:solidFill>
                  <a:srgbClr val="FF0000"/>
                </a:solidFill>
                <a:latin typeface="宋体" panose="02010600030101010101" pitchFamily="2" charset="-122"/>
                <a:ea typeface="宋体" panose="02010600030101010101" pitchFamily="2" charset="-122"/>
              </a:rPr>
              <a:t>预期研究成果</a:t>
            </a:r>
            <a:endParaRPr lang="zh-CN" altLang="en-US" sz="2800" b="1" dirty="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9" name="Text Box 5"/>
          <p:cNvSpPr txBox="1">
            <a:spLocks noChangeArrowheads="1"/>
          </p:cNvSpPr>
          <p:nvPr/>
        </p:nvSpPr>
        <p:spPr bwMode="auto">
          <a:xfrm>
            <a:off x="930569" y="1844567"/>
            <a:ext cx="9173308" cy="472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dirty="0">
                <a:latin typeface="宋体" panose="02010600030101010101" pitchFamily="2" charset="-122"/>
              </a:rPr>
              <a:t> </a:t>
            </a:r>
            <a:r>
              <a:rPr lang="en-US" altLang="zh-CN" sz="2800" dirty="0">
                <a:solidFill>
                  <a:srgbClr val="FF0000"/>
                </a:solidFill>
                <a:latin typeface="宋体" panose="02010600030101010101" pitchFamily="2" charset="-122"/>
              </a:rPr>
              <a:t>★</a:t>
            </a:r>
            <a:r>
              <a:rPr lang="en-US" altLang="zh-CN" sz="2800" dirty="0">
                <a:latin typeface="宋体" panose="02010600030101010101" pitchFamily="2" charset="-122"/>
              </a:rPr>
              <a:t> </a:t>
            </a:r>
            <a:r>
              <a:rPr lang="zh-CN" altLang="en-US" sz="2800" dirty="0">
                <a:latin typeface="宋体" panose="02010600030101010101" pitchFamily="2" charset="-122"/>
              </a:rPr>
              <a:t>与本项目有关的前期研究工作；</a:t>
            </a:r>
            <a:endParaRPr lang="zh-CN" altLang="en-US" sz="2800" dirty="0">
              <a:latin typeface="宋体" panose="02010600030101010101" pitchFamily="2" charset="-122"/>
            </a:endParaRPr>
          </a:p>
          <a:p>
            <a:r>
              <a:rPr lang="zh-CN" altLang="en-US" sz="2800" dirty="0">
                <a:latin typeface="宋体" panose="02010600030101010101" pitchFamily="2" charset="-122"/>
              </a:rPr>
              <a:t> </a:t>
            </a:r>
            <a:endParaRPr lang="zh-CN" altLang="en-US" sz="2800" dirty="0">
              <a:latin typeface="宋体" panose="02010600030101010101" pitchFamily="2" charset="-122"/>
            </a:endParaRPr>
          </a:p>
          <a:p>
            <a:r>
              <a:rPr lang="zh-CN" altLang="en-US" sz="2800" dirty="0" smtClean="0">
                <a:latin typeface="宋体" panose="02010600030101010101" pitchFamily="2" charset="-122"/>
              </a:rPr>
              <a:t> </a:t>
            </a:r>
            <a:r>
              <a:rPr lang="zh-CN" altLang="en-US" sz="2800" dirty="0" smtClean="0">
                <a:solidFill>
                  <a:srgbClr val="FF0000"/>
                </a:solidFill>
                <a:latin typeface="宋体" panose="02010600030101010101" pitchFamily="2" charset="-122"/>
              </a:rPr>
              <a:t>★</a:t>
            </a:r>
            <a:r>
              <a:rPr lang="zh-CN" altLang="en-US" sz="2800" dirty="0" smtClean="0">
                <a:latin typeface="宋体" panose="02010600030101010101" pitchFamily="2" charset="-122"/>
              </a:rPr>
              <a:t> </a:t>
            </a:r>
            <a:r>
              <a:rPr lang="zh-CN" altLang="en-US" sz="2800" dirty="0">
                <a:latin typeface="宋体" panose="02010600030101010101" pitchFamily="2" charset="-122"/>
              </a:rPr>
              <a:t>已具备开展此项目的条件</a:t>
            </a:r>
            <a:r>
              <a:rPr lang="zh-CN" altLang="en-US" sz="2800" dirty="0" smtClean="0">
                <a:latin typeface="宋体" panose="02010600030101010101" pitchFamily="2" charset="-122"/>
              </a:rPr>
              <a:t>：</a:t>
            </a:r>
            <a:endParaRPr lang="en-US" altLang="zh-CN" sz="2800" dirty="0" smtClean="0">
              <a:latin typeface="宋体" panose="02010600030101010101" pitchFamily="2" charset="-122"/>
            </a:endParaRPr>
          </a:p>
          <a:p>
            <a:r>
              <a:rPr lang="zh-CN" altLang="en-US" sz="2800" dirty="0" smtClean="0">
                <a:latin typeface="宋体" panose="02010600030101010101" pitchFamily="2" charset="-122"/>
              </a:rPr>
              <a:t>         校企合作情况</a:t>
            </a:r>
            <a:endParaRPr lang="en-US" altLang="zh-CN" sz="2800" dirty="0" smtClean="0">
              <a:latin typeface="宋体" panose="02010600030101010101" pitchFamily="2" charset="-122"/>
            </a:endParaRPr>
          </a:p>
          <a:p>
            <a:r>
              <a:rPr lang="zh-CN" altLang="en-US" sz="2800" dirty="0" smtClean="0">
                <a:latin typeface="宋体" panose="02010600030101010101" pitchFamily="2" charset="-122"/>
              </a:rPr>
              <a:t>         研究人员</a:t>
            </a:r>
            <a:endParaRPr lang="en-US" altLang="zh-CN" sz="2800" dirty="0" smtClean="0">
              <a:latin typeface="宋体" panose="02010600030101010101" pitchFamily="2" charset="-122"/>
            </a:endParaRPr>
          </a:p>
          <a:p>
            <a:r>
              <a:rPr lang="zh-CN" altLang="en-US" sz="2800" dirty="0" smtClean="0">
                <a:latin typeface="宋体" panose="02010600030101010101" pitchFamily="2" charset="-122"/>
              </a:rPr>
              <a:t>         仪器设备</a:t>
            </a:r>
            <a:endParaRPr lang="en-US" altLang="zh-CN" sz="2800" dirty="0" smtClean="0">
              <a:latin typeface="宋体" panose="02010600030101010101" pitchFamily="2" charset="-122"/>
            </a:endParaRPr>
          </a:p>
          <a:p>
            <a:r>
              <a:rPr lang="zh-CN" altLang="en-US" sz="2800" dirty="0" smtClean="0">
                <a:latin typeface="宋体" panose="02010600030101010101" pitchFamily="2" charset="-122"/>
              </a:rPr>
              <a:t>         成果转化</a:t>
            </a:r>
            <a:endParaRPr lang="zh-CN" altLang="en-US" sz="2800" dirty="0">
              <a:latin typeface="宋体" panose="02010600030101010101" pitchFamily="2" charset="-122"/>
            </a:endParaRPr>
          </a:p>
          <a:p>
            <a:endParaRPr lang="zh-CN" altLang="en-US" dirty="0">
              <a:solidFill>
                <a:schemeClr val="tx1"/>
              </a:solidFill>
            </a:endParaRPr>
          </a:p>
          <a:p>
            <a:endParaRPr lang="zh-CN" altLang="en-US" sz="2800" dirty="0">
              <a:latin typeface="宋体" panose="02010600030101010101" pitchFamily="2" charset="-122"/>
            </a:endParaRPr>
          </a:p>
          <a:p>
            <a:r>
              <a:rPr lang="zh-CN" altLang="en-US" dirty="0">
                <a:latin typeface="宋体" panose="02010600030101010101" pitchFamily="2" charset="-122"/>
              </a:rPr>
              <a:t> </a:t>
            </a:r>
            <a:endParaRPr lang="zh-CN" altLang="en-US" sz="2300" dirty="0">
              <a:effectLst>
                <a:outerShdw blurRad="38100" dist="38100" dir="2700000" algn="tl">
                  <a:srgbClr val="C0C0C0"/>
                </a:outerShdw>
              </a:effectLst>
            </a:endParaRPr>
          </a:p>
          <a:p>
            <a:r>
              <a:rPr lang="zh-CN" altLang="en-US" dirty="0">
                <a:latin typeface="宋体" panose="02010600030101010101" pitchFamily="2" charset="-122"/>
              </a:rPr>
              <a:t> </a:t>
            </a:r>
            <a:endParaRPr lang="zh-CN" altLang="en-US" dirty="0">
              <a:effectLst>
                <a:outerShdw blurRad="38100" dist="38100" dir="2700000" algn="tl">
                  <a:srgbClr val="C0C0C0"/>
                </a:outerShdw>
              </a:effectLst>
            </a:endParaRPr>
          </a:p>
          <a:p>
            <a:endParaRPr lang="en-US" altLang="zh-CN" sz="2300" dirty="0">
              <a:effectLst>
                <a:outerShdw blurRad="38100" dist="38100" dir="2700000" algn="tl">
                  <a:srgbClr val="C0C0C0"/>
                </a:outerShdw>
              </a:effectLst>
            </a:endParaRPr>
          </a:p>
        </p:txBody>
      </p:sp>
      <p:sp>
        <p:nvSpPr>
          <p:cNvPr id="5" name="矩形 4"/>
          <p:cNvSpPr/>
          <p:nvPr/>
        </p:nvSpPr>
        <p:spPr>
          <a:xfrm>
            <a:off x="876253" y="890652"/>
            <a:ext cx="7293971" cy="53439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latin typeface="宋体" panose="02010600030101010101" pitchFamily="2" charset="-122"/>
                <a:ea typeface="宋体" panose="02010600030101010101" pitchFamily="2" charset="-122"/>
              </a:rPr>
              <a:t>四、项目设计</a:t>
            </a:r>
            <a:r>
              <a:rPr lang="en-US" altLang="zh-CN" sz="2800" b="1" dirty="0" smtClean="0">
                <a:solidFill>
                  <a:srgbClr val="FF0000"/>
                </a:solidFill>
                <a:latin typeface="宋体" panose="02010600030101010101" pitchFamily="2" charset="-122"/>
                <a:ea typeface="宋体" panose="02010600030101010101" pitchFamily="2" charset="-122"/>
              </a:rPr>
              <a:t>——</a:t>
            </a:r>
            <a:r>
              <a:rPr lang="zh-CN" altLang="en-US" sz="2800" b="1" dirty="0" smtClean="0">
                <a:solidFill>
                  <a:srgbClr val="FF0000"/>
                </a:solidFill>
                <a:latin typeface="宋体" panose="02010600030101010101" pitchFamily="2" charset="-122"/>
                <a:ea typeface="宋体" panose="02010600030101010101" pitchFamily="2" charset="-122"/>
              </a:rPr>
              <a:t>研究基础与工作条件</a:t>
            </a:r>
            <a:endParaRPr lang="zh-CN" altLang="en-US" sz="2800" b="1" dirty="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1" name="Rectangle 3"/>
          <p:cNvSpPr>
            <a:spLocks noGrp="1" noChangeArrowheads="1"/>
          </p:cNvSpPr>
          <p:nvPr>
            <p:ph type="body" idx="1"/>
          </p:nvPr>
        </p:nvSpPr>
        <p:spPr>
          <a:xfrm>
            <a:off x="1022872" y="1853379"/>
            <a:ext cx="8526585" cy="2684462"/>
          </a:xfrm>
        </p:spPr>
        <p:txBody>
          <a:bodyPr/>
          <a:lstStyle/>
          <a:p>
            <a:pPr>
              <a:buFont typeface="Wingdings" panose="05000000000000000000" pitchFamily="2" charset="2"/>
              <a:buNone/>
            </a:pPr>
            <a:r>
              <a:rPr lang="en-US" altLang="zh-CN" sz="2800" b="1" dirty="0" smtClean="0">
                <a:solidFill>
                  <a:srgbClr val="FF3300"/>
                </a:solidFill>
              </a:rPr>
              <a:t>★ </a:t>
            </a:r>
            <a:r>
              <a:rPr lang="zh-CN" altLang="en-US" sz="2800" b="1" dirty="0" smtClean="0">
                <a:solidFill>
                  <a:schemeClr val="hlink"/>
                </a:solidFill>
              </a:rPr>
              <a:t>阐</a:t>
            </a:r>
            <a:r>
              <a:rPr lang="zh-CN" altLang="en-US" sz="2800" b="1" dirty="0">
                <a:solidFill>
                  <a:schemeClr val="hlink"/>
                </a:solidFill>
              </a:rPr>
              <a:t>述各年度完成的研究内容</a:t>
            </a:r>
            <a:r>
              <a:rPr lang="zh-CN" altLang="en-US" sz="2800" b="1" dirty="0">
                <a:solidFill>
                  <a:srgbClr val="FF3300"/>
                </a:solidFill>
              </a:rPr>
              <a:t>与</a:t>
            </a:r>
            <a:r>
              <a:rPr lang="zh-CN" altLang="en-US" sz="2800" b="1" dirty="0">
                <a:solidFill>
                  <a:srgbClr val="FF3300"/>
                </a:solidFill>
                <a:effectLst>
                  <a:outerShdw blurRad="38100" dist="38100" dir="2700000" algn="tl">
                    <a:srgbClr val="C0C0C0"/>
                  </a:outerShdw>
                </a:effectLst>
              </a:rPr>
              <a:t>目标；</a:t>
            </a:r>
            <a:endParaRPr lang="zh-CN" altLang="en-US" sz="2800" b="1" dirty="0">
              <a:solidFill>
                <a:schemeClr val="hlink"/>
              </a:solidFill>
            </a:endParaRPr>
          </a:p>
          <a:p>
            <a:pPr>
              <a:buFont typeface="Wingdings" panose="05000000000000000000" pitchFamily="2" charset="2"/>
              <a:buNone/>
            </a:pPr>
            <a:endParaRPr lang="zh-CN" altLang="en-US" b="1" dirty="0">
              <a:solidFill>
                <a:srgbClr val="FF3300"/>
              </a:solidFill>
            </a:endParaRPr>
          </a:p>
          <a:p>
            <a:pPr>
              <a:buFont typeface="Wingdings" panose="05000000000000000000" pitchFamily="2" charset="2"/>
              <a:buNone/>
            </a:pPr>
            <a:r>
              <a:rPr lang="zh-CN" altLang="en-US" sz="2800" b="1" dirty="0" smtClean="0">
                <a:solidFill>
                  <a:srgbClr val="FF3300"/>
                </a:solidFill>
              </a:rPr>
              <a:t>★ 年</a:t>
            </a:r>
            <a:r>
              <a:rPr lang="zh-CN" altLang="en-US" sz="2800" b="1" dirty="0">
                <a:solidFill>
                  <a:srgbClr val="FF3300"/>
                </a:solidFill>
              </a:rPr>
              <a:t>度研究计划应具体、合理。</a:t>
            </a:r>
            <a:endParaRPr lang="zh-CN" altLang="en-US" sz="2800" b="1" dirty="0">
              <a:solidFill>
                <a:schemeClr val="hlink"/>
              </a:solidFill>
            </a:endParaRPr>
          </a:p>
          <a:p>
            <a:pPr>
              <a:buFont typeface="Wingdings" panose="05000000000000000000" pitchFamily="2" charset="2"/>
              <a:buNone/>
            </a:pPr>
            <a:endParaRPr lang="zh-CN" altLang="en-US" sz="2800" b="1" dirty="0">
              <a:solidFill>
                <a:schemeClr val="hlink"/>
              </a:solidFill>
            </a:endParaRPr>
          </a:p>
          <a:p>
            <a:pPr>
              <a:buFont typeface="Wingdings" panose="05000000000000000000" pitchFamily="2" charset="2"/>
              <a:buNone/>
            </a:pPr>
            <a:endParaRPr lang="en-US" altLang="zh-CN" b="1" dirty="0">
              <a:solidFill>
                <a:schemeClr val="hlink"/>
              </a:solidFill>
            </a:endParaRPr>
          </a:p>
        </p:txBody>
      </p:sp>
      <p:sp>
        <p:nvSpPr>
          <p:cNvPr id="5" name="矩形 4"/>
          <p:cNvSpPr/>
          <p:nvPr/>
        </p:nvSpPr>
        <p:spPr>
          <a:xfrm>
            <a:off x="864378" y="866902"/>
            <a:ext cx="7293971" cy="53439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latin typeface="宋体" panose="02010600030101010101" pitchFamily="2" charset="-122"/>
                <a:ea typeface="宋体" panose="02010600030101010101" pitchFamily="2" charset="-122"/>
              </a:rPr>
              <a:t>四、项目设计</a:t>
            </a:r>
            <a:r>
              <a:rPr lang="en-US" altLang="zh-CN" sz="2800" b="1" dirty="0" smtClean="0">
                <a:solidFill>
                  <a:srgbClr val="FF0000"/>
                </a:solidFill>
                <a:latin typeface="宋体" panose="02010600030101010101" pitchFamily="2" charset="-122"/>
                <a:ea typeface="宋体" panose="02010600030101010101" pitchFamily="2" charset="-122"/>
              </a:rPr>
              <a:t>——</a:t>
            </a:r>
            <a:r>
              <a:rPr lang="zh-CN" altLang="en-US" sz="2800" b="1" dirty="0" smtClean="0">
                <a:solidFill>
                  <a:srgbClr val="FF0000"/>
                </a:solidFill>
                <a:latin typeface="宋体" panose="02010600030101010101" pitchFamily="2" charset="-122"/>
                <a:ea typeface="宋体" panose="02010600030101010101" pitchFamily="2" charset="-122"/>
              </a:rPr>
              <a:t>年度计划</a:t>
            </a:r>
            <a:endParaRPr lang="zh-CN" altLang="en-US" sz="2800" b="1" dirty="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5" name="Rectangle 3"/>
          <p:cNvSpPr>
            <a:spLocks noChangeArrowheads="1"/>
          </p:cNvSpPr>
          <p:nvPr/>
        </p:nvSpPr>
        <p:spPr bwMode="auto">
          <a:xfrm>
            <a:off x="3962400" y="2243139"/>
            <a:ext cx="300082" cy="707886"/>
          </a:xfrm>
          <a:prstGeom prst="rect">
            <a:avLst/>
          </a:prstGeom>
          <a:noFill/>
          <a:ln>
            <a:noFill/>
          </a:ln>
          <a:effectLst/>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zh-CN" sz="4000">
                <a:effectLst>
                  <a:outerShdw blurRad="38100" dist="38100" dir="2700000" algn="tl">
                    <a:srgbClr val="C0C0C0"/>
                  </a:outerShdw>
                </a:effectLst>
                <a:ea typeface="黑体" panose="02010609060101010101" pitchFamily="49" charset="-122"/>
              </a:rPr>
              <a:t> </a:t>
            </a:r>
            <a:endParaRPr lang="en-US" altLang="zh-CN" sz="4000">
              <a:effectLst>
                <a:outerShdw blurRad="38100" dist="38100" dir="2700000" algn="tl">
                  <a:srgbClr val="C0C0C0"/>
                </a:outerShdw>
              </a:effectLst>
              <a:ea typeface="黑体" panose="02010609060101010101" pitchFamily="49" charset="-122"/>
            </a:endParaRPr>
          </a:p>
        </p:txBody>
      </p:sp>
      <p:sp>
        <p:nvSpPr>
          <p:cNvPr id="1001476" name="Text Box 4"/>
          <p:cNvSpPr txBox="1">
            <a:spLocks noChangeArrowheads="1"/>
          </p:cNvSpPr>
          <p:nvPr/>
        </p:nvSpPr>
        <p:spPr bwMode="auto">
          <a:xfrm>
            <a:off x="283309" y="6192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a:solidFill>
                <a:schemeClr val="tx1"/>
              </a:solidFill>
            </a:endParaRPr>
          </a:p>
        </p:txBody>
      </p:sp>
      <p:sp>
        <p:nvSpPr>
          <p:cNvPr id="1001477" name="Text Box 5"/>
          <p:cNvSpPr txBox="1">
            <a:spLocks noChangeArrowheads="1"/>
          </p:cNvSpPr>
          <p:nvPr/>
        </p:nvSpPr>
        <p:spPr bwMode="auto">
          <a:xfrm>
            <a:off x="80109" y="63452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i="1">
              <a:solidFill>
                <a:schemeClr val="tx1"/>
              </a:solidFill>
            </a:endParaRPr>
          </a:p>
        </p:txBody>
      </p:sp>
      <p:sp>
        <p:nvSpPr>
          <p:cNvPr id="1001479" name="Text Box 7"/>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0" name="Text Box 8"/>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1" name="Text Box 9"/>
          <p:cNvSpPr txBox="1">
            <a:spLocks noChangeArrowheads="1"/>
          </p:cNvSpPr>
          <p:nvPr/>
        </p:nvSpPr>
        <p:spPr bwMode="auto">
          <a:xfrm>
            <a:off x="1502509" y="2506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2" name="Text Box 10"/>
          <p:cNvSpPr txBox="1">
            <a:spLocks noChangeArrowheads="1"/>
          </p:cNvSpPr>
          <p:nvPr/>
        </p:nvSpPr>
        <p:spPr bwMode="auto">
          <a:xfrm>
            <a:off x="791309" y="677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3" name="Text Box 11"/>
          <p:cNvSpPr txBox="1">
            <a:spLocks noChangeArrowheads="1"/>
          </p:cNvSpPr>
          <p:nvPr/>
        </p:nvSpPr>
        <p:spPr bwMode="auto">
          <a:xfrm>
            <a:off x="1502509" y="2201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4" name="Text Box 12"/>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5" name="Text Box 13"/>
          <p:cNvSpPr txBox="1">
            <a:spLocks noChangeArrowheads="1"/>
          </p:cNvSpPr>
          <p:nvPr/>
        </p:nvSpPr>
        <p:spPr bwMode="auto">
          <a:xfrm>
            <a:off x="2721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6" name="Text Box 14"/>
          <p:cNvSpPr txBox="1">
            <a:spLocks noChangeArrowheads="1"/>
          </p:cNvSpPr>
          <p:nvPr/>
        </p:nvSpPr>
        <p:spPr bwMode="auto">
          <a:xfrm>
            <a:off x="29249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7" name="Text Box 15"/>
          <p:cNvSpPr txBox="1">
            <a:spLocks noChangeArrowheads="1"/>
          </p:cNvSpPr>
          <p:nvPr/>
        </p:nvSpPr>
        <p:spPr bwMode="auto">
          <a:xfrm>
            <a:off x="2721709" y="3116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88" name="Text Box 16"/>
          <p:cNvSpPr txBox="1">
            <a:spLocks noChangeArrowheads="1"/>
          </p:cNvSpPr>
          <p:nvPr/>
        </p:nvSpPr>
        <p:spPr bwMode="auto">
          <a:xfrm>
            <a:off x="1502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0" name="Text Box 18"/>
          <p:cNvSpPr txBox="1">
            <a:spLocks noChangeArrowheads="1"/>
          </p:cNvSpPr>
          <p:nvPr/>
        </p:nvSpPr>
        <p:spPr bwMode="auto">
          <a:xfrm>
            <a:off x="2213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1" name="Text Box 19"/>
          <p:cNvSpPr txBox="1">
            <a:spLocks noChangeArrowheads="1"/>
          </p:cNvSpPr>
          <p:nvPr/>
        </p:nvSpPr>
        <p:spPr bwMode="auto">
          <a:xfrm>
            <a:off x="3534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2" name="Text Box 20"/>
          <p:cNvSpPr txBox="1">
            <a:spLocks noChangeArrowheads="1"/>
          </p:cNvSpPr>
          <p:nvPr/>
        </p:nvSpPr>
        <p:spPr bwMode="auto">
          <a:xfrm>
            <a:off x="3229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3" name="Text Box 21"/>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4" name="Text Box 22"/>
          <p:cNvSpPr txBox="1">
            <a:spLocks noChangeArrowheads="1"/>
          </p:cNvSpPr>
          <p:nvPr/>
        </p:nvSpPr>
        <p:spPr bwMode="auto">
          <a:xfrm>
            <a:off x="4347309" y="2430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5" name="Text Box 23"/>
          <p:cNvSpPr txBox="1">
            <a:spLocks noChangeArrowheads="1"/>
          </p:cNvSpPr>
          <p:nvPr/>
        </p:nvSpPr>
        <p:spPr bwMode="auto">
          <a:xfrm>
            <a:off x="588109" y="34972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6" name="Text Box 24"/>
          <p:cNvSpPr txBox="1">
            <a:spLocks noChangeArrowheads="1"/>
          </p:cNvSpPr>
          <p:nvPr/>
        </p:nvSpPr>
        <p:spPr bwMode="auto">
          <a:xfrm>
            <a:off x="1299309" y="7540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7" name="Text Box 25"/>
          <p:cNvSpPr txBox="1">
            <a:spLocks noChangeArrowheads="1"/>
          </p:cNvSpPr>
          <p:nvPr/>
        </p:nvSpPr>
        <p:spPr bwMode="auto">
          <a:xfrm>
            <a:off x="1908909" y="1287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499" name="Text Box 27"/>
          <p:cNvSpPr txBox="1">
            <a:spLocks noChangeArrowheads="1"/>
          </p:cNvSpPr>
          <p:nvPr/>
        </p:nvSpPr>
        <p:spPr bwMode="auto">
          <a:xfrm>
            <a:off x="2620109" y="4640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00" name="Text Box 28"/>
          <p:cNvSpPr txBox="1">
            <a:spLocks noChangeArrowheads="1"/>
          </p:cNvSpPr>
          <p:nvPr/>
        </p:nvSpPr>
        <p:spPr bwMode="auto">
          <a:xfrm>
            <a:off x="1908909" y="4335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02" name="Text Box 30"/>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04" name="Text Box 32"/>
          <p:cNvSpPr txBox="1">
            <a:spLocks noChangeArrowheads="1"/>
          </p:cNvSpPr>
          <p:nvPr/>
        </p:nvSpPr>
        <p:spPr bwMode="auto">
          <a:xfrm>
            <a:off x="1604109" y="121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06" name="Text Box 34"/>
          <p:cNvSpPr txBox="1">
            <a:spLocks noChangeArrowheads="1"/>
          </p:cNvSpPr>
          <p:nvPr/>
        </p:nvSpPr>
        <p:spPr bwMode="auto">
          <a:xfrm>
            <a:off x="2518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07" name="Text Box 35"/>
          <p:cNvSpPr txBox="1">
            <a:spLocks noChangeArrowheads="1"/>
          </p:cNvSpPr>
          <p:nvPr/>
        </p:nvSpPr>
        <p:spPr bwMode="auto">
          <a:xfrm>
            <a:off x="976040" y="1562387"/>
            <a:ext cx="9855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800" dirty="0">
                <a:effectLst>
                  <a:outerShdw blurRad="38100" dist="38100" dir="2700000" algn="tl">
                    <a:srgbClr val="C0C0C0"/>
                  </a:outerShdw>
                </a:effectLst>
                <a:ea typeface="黑体" panose="02010609060101010101" pitchFamily="49" charset="-122"/>
              </a:rPr>
              <a:t>回答需要花费多少钱 </a:t>
            </a:r>
            <a:r>
              <a:rPr lang="en-US" altLang="zh-CN" sz="2800" dirty="0">
                <a:effectLst>
                  <a:outerShdw blurRad="38100" dist="38100" dir="2700000" algn="tl">
                    <a:srgbClr val="C0C0C0"/>
                  </a:outerShdw>
                </a:effectLst>
                <a:ea typeface="黑体" panose="02010609060101010101" pitchFamily="49" charset="-122"/>
              </a:rPr>
              <a:t>, </a:t>
            </a:r>
            <a:r>
              <a:rPr lang="zh-CN" altLang="en-US" sz="2800" dirty="0">
                <a:effectLst>
                  <a:outerShdw blurRad="38100" dist="38100" dir="2700000" algn="tl">
                    <a:srgbClr val="C0C0C0"/>
                  </a:outerShdw>
                </a:effectLst>
                <a:ea typeface="黑体" panose="02010609060101010101" pitchFamily="49" charset="-122"/>
              </a:rPr>
              <a:t>如何花费。</a:t>
            </a:r>
            <a:endParaRPr lang="zh-CN" altLang="en-US" sz="2800" dirty="0">
              <a:effectLst>
                <a:outerShdw blurRad="38100" dist="38100" dir="2700000" algn="tl">
                  <a:srgbClr val="C0C0C0"/>
                </a:outerShdw>
              </a:effectLst>
              <a:ea typeface="黑体" panose="02010609060101010101" pitchFamily="49" charset="-122"/>
            </a:endParaRPr>
          </a:p>
          <a:p>
            <a:endParaRPr lang="zh-CN" altLang="en-US" sz="2800" dirty="0">
              <a:effectLst>
                <a:outerShdw blurRad="38100" dist="38100" dir="2700000" algn="tl">
                  <a:srgbClr val="C0C0C0"/>
                </a:outerShdw>
              </a:effectLst>
            </a:endParaRPr>
          </a:p>
          <a:p>
            <a:r>
              <a:rPr lang="zh-CN" altLang="en-US" sz="2800" dirty="0">
                <a:solidFill>
                  <a:srgbClr val="FF0000"/>
                </a:solidFill>
                <a:latin typeface="宋体" panose="02010600030101010101" pitchFamily="2" charset="-122"/>
              </a:rPr>
              <a:t>★</a:t>
            </a:r>
            <a:r>
              <a:rPr lang="zh-CN" altLang="en-US" sz="2800" dirty="0">
                <a:latin typeface="宋体" panose="02010600030101010101" pitchFamily="2" charset="-122"/>
              </a:rPr>
              <a:t> </a:t>
            </a:r>
            <a:r>
              <a:rPr lang="zh-CN" altLang="en-US" sz="2800" dirty="0">
                <a:solidFill>
                  <a:srgbClr val="7030A0"/>
                </a:solidFill>
                <a:latin typeface="宋体" panose="02010600030101010101" pitchFamily="2" charset="-122"/>
              </a:rPr>
              <a:t>经费要与所开展的研究工作相适应。</a:t>
            </a:r>
            <a:endParaRPr lang="zh-CN" altLang="en-US" sz="2800" dirty="0">
              <a:solidFill>
                <a:srgbClr val="7030A0"/>
              </a:solidFill>
              <a:latin typeface="宋体" panose="02010600030101010101" pitchFamily="2" charset="-122"/>
            </a:endParaRPr>
          </a:p>
          <a:p>
            <a:endParaRPr lang="zh-CN" altLang="en-US" sz="2800" dirty="0">
              <a:latin typeface="宋体" panose="02010600030101010101" pitchFamily="2" charset="-122"/>
            </a:endParaRPr>
          </a:p>
          <a:p>
            <a:r>
              <a:rPr lang="zh-CN" altLang="en-US" sz="2800" dirty="0">
                <a:solidFill>
                  <a:srgbClr val="FF0000"/>
                </a:solidFill>
                <a:latin typeface="宋体" panose="02010600030101010101" pitchFamily="2" charset="-122"/>
              </a:rPr>
              <a:t>★</a:t>
            </a:r>
            <a:r>
              <a:rPr lang="zh-CN" altLang="en-US" sz="2800" dirty="0">
                <a:latin typeface="宋体" panose="02010600030101010101" pitchFamily="2" charset="-122"/>
              </a:rPr>
              <a:t> </a:t>
            </a:r>
            <a:r>
              <a:rPr lang="zh-CN" altLang="en-US" sz="2800" dirty="0">
                <a:solidFill>
                  <a:srgbClr val="7030A0"/>
                </a:solidFill>
                <a:latin typeface="宋体" panose="02010600030101010101" pitchFamily="2" charset="-122"/>
              </a:rPr>
              <a:t>预算要合理。</a:t>
            </a:r>
            <a:endParaRPr lang="zh-CN" altLang="en-US" sz="2800" dirty="0">
              <a:solidFill>
                <a:srgbClr val="7030A0"/>
              </a:solidFill>
              <a:latin typeface="宋体" panose="02010600030101010101" pitchFamily="2" charset="-122"/>
            </a:endParaRPr>
          </a:p>
        </p:txBody>
      </p:sp>
      <p:sp>
        <p:nvSpPr>
          <p:cNvPr id="1001508" name="Text Box 36"/>
          <p:cNvSpPr txBox="1">
            <a:spLocks noChangeArrowheads="1"/>
          </p:cNvSpPr>
          <p:nvPr/>
        </p:nvSpPr>
        <p:spPr bwMode="auto">
          <a:xfrm>
            <a:off x="3026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09" name="Text Box 37"/>
          <p:cNvSpPr txBox="1">
            <a:spLocks noChangeArrowheads="1"/>
          </p:cNvSpPr>
          <p:nvPr/>
        </p:nvSpPr>
        <p:spPr bwMode="auto">
          <a:xfrm>
            <a:off x="31281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10" name="Text Box 38"/>
          <p:cNvSpPr txBox="1">
            <a:spLocks noChangeArrowheads="1"/>
          </p:cNvSpPr>
          <p:nvPr/>
        </p:nvSpPr>
        <p:spPr bwMode="auto">
          <a:xfrm>
            <a:off x="19089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11" name="Text Box 39"/>
          <p:cNvSpPr txBox="1">
            <a:spLocks noChangeArrowheads="1"/>
          </p:cNvSpPr>
          <p:nvPr/>
        </p:nvSpPr>
        <p:spPr bwMode="auto">
          <a:xfrm>
            <a:off x="22137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12" name="Text Box 40"/>
          <p:cNvSpPr txBox="1">
            <a:spLocks noChangeArrowheads="1"/>
          </p:cNvSpPr>
          <p:nvPr/>
        </p:nvSpPr>
        <p:spPr bwMode="auto">
          <a:xfrm>
            <a:off x="2620109" y="4868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13" name="Text Box 41"/>
          <p:cNvSpPr txBox="1">
            <a:spLocks noChangeArrowheads="1"/>
          </p:cNvSpPr>
          <p:nvPr/>
        </p:nvSpPr>
        <p:spPr bwMode="auto">
          <a:xfrm>
            <a:off x="689709" y="5707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15" name="Text Box 43"/>
          <p:cNvSpPr txBox="1">
            <a:spLocks noChangeArrowheads="1"/>
          </p:cNvSpPr>
          <p:nvPr/>
        </p:nvSpPr>
        <p:spPr bwMode="auto">
          <a:xfrm>
            <a:off x="1604109" y="3649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1516" name="Text Box 44"/>
          <p:cNvSpPr txBox="1">
            <a:spLocks noChangeArrowheads="1"/>
          </p:cNvSpPr>
          <p:nvPr/>
        </p:nvSpPr>
        <p:spPr bwMode="auto">
          <a:xfrm>
            <a:off x="1604109" y="4183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40" name="矩形 39"/>
          <p:cNvSpPr/>
          <p:nvPr/>
        </p:nvSpPr>
        <p:spPr>
          <a:xfrm>
            <a:off x="662498" y="570018"/>
            <a:ext cx="7293971" cy="53439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latin typeface="宋体" panose="02010600030101010101" pitchFamily="2" charset="-122"/>
                <a:ea typeface="宋体" panose="02010600030101010101" pitchFamily="2" charset="-122"/>
              </a:rPr>
              <a:t>四、项目设计</a:t>
            </a:r>
            <a:r>
              <a:rPr lang="en-US" altLang="zh-CN" sz="2800" b="1" dirty="0" smtClean="0">
                <a:solidFill>
                  <a:srgbClr val="FF0000"/>
                </a:solidFill>
                <a:latin typeface="宋体" panose="02010600030101010101" pitchFamily="2" charset="-122"/>
                <a:ea typeface="宋体" panose="02010600030101010101" pitchFamily="2" charset="-122"/>
              </a:rPr>
              <a:t>——</a:t>
            </a:r>
            <a:r>
              <a:rPr lang="zh-CN" altLang="en-US" sz="2800" b="1" dirty="0" smtClean="0">
                <a:solidFill>
                  <a:srgbClr val="FF0000"/>
                </a:solidFill>
                <a:latin typeface="宋体" panose="02010600030101010101" pitchFamily="2" charset="-122"/>
                <a:ea typeface="宋体" panose="02010600030101010101" pitchFamily="2" charset="-122"/>
              </a:rPr>
              <a:t>经费预算</a:t>
            </a:r>
            <a:endParaRPr lang="zh-CN" altLang="en-US" sz="2800" b="1"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spd="med">
    <p:cut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9" name="Rectangle 3"/>
          <p:cNvSpPr>
            <a:spLocks noChangeArrowheads="1"/>
          </p:cNvSpPr>
          <p:nvPr/>
        </p:nvSpPr>
        <p:spPr bwMode="auto">
          <a:xfrm>
            <a:off x="3962400" y="2243139"/>
            <a:ext cx="300082" cy="707886"/>
          </a:xfrm>
          <a:prstGeom prst="rect">
            <a:avLst/>
          </a:prstGeom>
          <a:noFill/>
          <a:ln>
            <a:noFill/>
          </a:ln>
          <a:effectLst/>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zh-CN" sz="4000">
                <a:effectLst>
                  <a:outerShdw blurRad="38100" dist="38100" dir="2700000" algn="tl">
                    <a:srgbClr val="C0C0C0"/>
                  </a:outerShdw>
                </a:effectLst>
                <a:ea typeface="黑体" panose="02010609060101010101" pitchFamily="49" charset="-122"/>
              </a:rPr>
              <a:t> </a:t>
            </a:r>
            <a:endParaRPr lang="en-US" altLang="zh-CN" sz="4000">
              <a:effectLst>
                <a:outerShdw blurRad="38100" dist="38100" dir="2700000" algn="tl">
                  <a:srgbClr val="C0C0C0"/>
                </a:outerShdw>
              </a:effectLst>
              <a:ea typeface="黑体" panose="02010609060101010101" pitchFamily="49" charset="-122"/>
            </a:endParaRPr>
          </a:p>
        </p:txBody>
      </p:sp>
      <p:sp>
        <p:nvSpPr>
          <p:cNvPr id="1002500" name="Text Box 4"/>
          <p:cNvSpPr txBox="1">
            <a:spLocks noChangeArrowheads="1"/>
          </p:cNvSpPr>
          <p:nvPr/>
        </p:nvSpPr>
        <p:spPr bwMode="auto">
          <a:xfrm>
            <a:off x="283309" y="6192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a:solidFill>
                <a:schemeClr val="tx1"/>
              </a:solidFill>
            </a:endParaRPr>
          </a:p>
        </p:txBody>
      </p:sp>
      <p:sp>
        <p:nvSpPr>
          <p:cNvPr id="1002501" name="Text Box 5"/>
          <p:cNvSpPr txBox="1">
            <a:spLocks noChangeArrowheads="1"/>
          </p:cNvSpPr>
          <p:nvPr/>
        </p:nvSpPr>
        <p:spPr bwMode="auto">
          <a:xfrm>
            <a:off x="80109" y="63452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b="0" i="1">
              <a:solidFill>
                <a:schemeClr val="tx1"/>
              </a:solidFill>
            </a:endParaRPr>
          </a:p>
        </p:txBody>
      </p:sp>
      <p:sp>
        <p:nvSpPr>
          <p:cNvPr id="1002503" name="Text Box 7"/>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04" name="Text Box 8"/>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05" name="Text Box 9"/>
          <p:cNvSpPr txBox="1">
            <a:spLocks noChangeArrowheads="1"/>
          </p:cNvSpPr>
          <p:nvPr/>
        </p:nvSpPr>
        <p:spPr bwMode="auto">
          <a:xfrm>
            <a:off x="1502509" y="2506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06" name="Text Box 10"/>
          <p:cNvSpPr txBox="1">
            <a:spLocks noChangeArrowheads="1"/>
          </p:cNvSpPr>
          <p:nvPr/>
        </p:nvSpPr>
        <p:spPr bwMode="auto">
          <a:xfrm>
            <a:off x="791309" y="677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07" name="Text Box 11"/>
          <p:cNvSpPr txBox="1">
            <a:spLocks noChangeArrowheads="1"/>
          </p:cNvSpPr>
          <p:nvPr/>
        </p:nvSpPr>
        <p:spPr bwMode="auto">
          <a:xfrm>
            <a:off x="1502509" y="2201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08" name="Text Box 12"/>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09" name="Text Box 13"/>
          <p:cNvSpPr txBox="1">
            <a:spLocks noChangeArrowheads="1"/>
          </p:cNvSpPr>
          <p:nvPr/>
        </p:nvSpPr>
        <p:spPr bwMode="auto">
          <a:xfrm>
            <a:off x="2721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0" name="Text Box 14"/>
          <p:cNvSpPr txBox="1">
            <a:spLocks noChangeArrowheads="1"/>
          </p:cNvSpPr>
          <p:nvPr/>
        </p:nvSpPr>
        <p:spPr bwMode="auto">
          <a:xfrm>
            <a:off x="29249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1" name="Text Box 15"/>
          <p:cNvSpPr txBox="1">
            <a:spLocks noChangeArrowheads="1"/>
          </p:cNvSpPr>
          <p:nvPr/>
        </p:nvSpPr>
        <p:spPr bwMode="auto">
          <a:xfrm>
            <a:off x="2721709" y="3116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2" name="Text Box 16"/>
          <p:cNvSpPr txBox="1">
            <a:spLocks noChangeArrowheads="1"/>
          </p:cNvSpPr>
          <p:nvPr/>
        </p:nvSpPr>
        <p:spPr bwMode="auto">
          <a:xfrm>
            <a:off x="1502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3" name="Text Box 17"/>
          <p:cNvSpPr txBox="1">
            <a:spLocks noChangeArrowheads="1"/>
          </p:cNvSpPr>
          <p:nvPr/>
        </p:nvSpPr>
        <p:spPr bwMode="auto">
          <a:xfrm>
            <a:off x="2010509" y="3192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4" name="Text Box 18"/>
          <p:cNvSpPr txBox="1">
            <a:spLocks noChangeArrowheads="1"/>
          </p:cNvSpPr>
          <p:nvPr/>
        </p:nvSpPr>
        <p:spPr bwMode="auto">
          <a:xfrm>
            <a:off x="2213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5" name="Text Box 19"/>
          <p:cNvSpPr txBox="1">
            <a:spLocks noChangeArrowheads="1"/>
          </p:cNvSpPr>
          <p:nvPr/>
        </p:nvSpPr>
        <p:spPr bwMode="auto">
          <a:xfrm>
            <a:off x="3534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6" name="Text Box 20"/>
          <p:cNvSpPr txBox="1">
            <a:spLocks noChangeArrowheads="1"/>
          </p:cNvSpPr>
          <p:nvPr/>
        </p:nvSpPr>
        <p:spPr bwMode="auto">
          <a:xfrm>
            <a:off x="32297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7" name="Text Box 21"/>
          <p:cNvSpPr txBox="1">
            <a:spLocks noChangeArrowheads="1"/>
          </p:cNvSpPr>
          <p:nvPr/>
        </p:nvSpPr>
        <p:spPr bwMode="auto">
          <a:xfrm>
            <a:off x="28233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8" name="Text Box 22"/>
          <p:cNvSpPr txBox="1">
            <a:spLocks noChangeArrowheads="1"/>
          </p:cNvSpPr>
          <p:nvPr/>
        </p:nvSpPr>
        <p:spPr bwMode="auto">
          <a:xfrm>
            <a:off x="4347309" y="2430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19" name="Text Box 23"/>
          <p:cNvSpPr txBox="1">
            <a:spLocks noChangeArrowheads="1"/>
          </p:cNvSpPr>
          <p:nvPr/>
        </p:nvSpPr>
        <p:spPr bwMode="auto">
          <a:xfrm>
            <a:off x="588109" y="34972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20" name="Text Box 24"/>
          <p:cNvSpPr txBox="1">
            <a:spLocks noChangeArrowheads="1"/>
          </p:cNvSpPr>
          <p:nvPr/>
        </p:nvSpPr>
        <p:spPr bwMode="auto">
          <a:xfrm>
            <a:off x="1299309" y="7540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22" name="Text Box 26"/>
          <p:cNvSpPr txBox="1">
            <a:spLocks noChangeArrowheads="1"/>
          </p:cNvSpPr>
          <p:nvPr/>
        </p:nvSpPr>
        <p:spPr bwMode="auto">
          <a:xfrm>
            <a:off x="2518509" y="3802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23" name="Text Box 27"/>
          <p:cNvSpPr txBox="1">
            <a:spLocks noChangeArrowheads="1"/>
          </p:cNvSpPr>
          <p:nvPr/>
        </p:nvSpPr>
        <p:spPr bwMode="auto">
          <a:xfrm>
            <a:off x="2620109" y="4640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24" name="Text Box 28"/>
          <p:cNvSpPr txBox="1">
            <a:spLocks noChangeArrowheads="1"/>
          </p:cNvSpPr>
          <p:nvPr/>
        </p:nvSpPr>
        <p:spPr bwMode="auto">
          <a:xfrm>
            <a:off x="1908909" y="43354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25" name="Text Box 29"/>
          <p:cNvSpPr txBox="1">
            <a:spLocks noChangeArrowheads="1"/>
          </p:cNvSpPr>
          <p:nvPr/>
        </p:nvSpPr>
        <p:spPr bwMode="auto">
          <a:xfrm>
            <a:off x="2112109" y="3344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26" name="Text Box 30"/>
          <p:cNvSpPr txBox="1">
            <a:spLocks noChangeArrowheads="1"/>
          </p:cNvSpPr>
          <p:nvPr/>
        </p:nvSpPr>
        <p:spPr bwMode="auto">
          <a:xfrm>
            <a:off x="-123093" y="6392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28" name="Text Box 32"/>
          <p:cNvSpPr txBox="1">
            <a:spLocks noChangeArrowheads="1"/>
          </p:cNvSpPr>
          <p:nvPr/>
        </p:nvSpPr>
        <p:spPr bwMode="auto">
          <a:xfrm>
            <a:off x="1604109" y="121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0" name="Text Box 34"/>
          <p:cNvSpPr txBox="1">
            <a:spLocks noChangeArrowheads="1"/>
          </p:cNvSpPr>
          <p:nvPr/>
        </p:nvSpPr>
        <p:spPr bwMode="auto">
          <a:xfrm>
            <a:off x="2518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2" name="Text Box 36"/>
          <p:cNvSpPr txBox="1">
            <a:spLocks noChangeArrowheads="1"/>
          </p:cNvSpPr>
          <p:nvPr/>
        </p:nvSpPr>
        <p:spPr bwMode="auto">
          <a:xfrm>
            <a:off x="30265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3" name="Text Box 37"/>
          <p:cNvSpPr txBox="1">
            <a:spLocks noChangeArrowheads="1"/>
          </p:cNvSpPr>
          <p:nvPr/>
        </p:nvSpPr>
        <p:spPr bwMode="auto">
          <a:xfrm>
            <a:off x="31281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4" name="Text Box 38"/>
          <p:cNvSpPr txBox="1">
            <a:spLocks noChangeArrowheads="1"/>
          </p:cNvSpPr>
          <p:nvPr/>
        </p:nvSpPr>
        <p:spPr bwMode="auto">
          <a:xfrm>
            <a:off x="19089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5" name="Text Box 39"/>
          <p:cNvSpPr txBox="1">
            <a:spLocks noChangeArrowheads="1"/>
          </p:cNvSpPr>
          <p:nvPr/>
        </p:nvSpPr>
        <p:spPr bwMode="auto">
          <a:xfrm>
            <a:off x="2213709" y="5021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6" name="Text Box 40"/>
          <p:cNvSpPr txBox="1">
            <a:spLocks noChangeArrowheads="1"/>
          </p:cNvSpPr>
          <p:nvPr/>
        </p:nvSpPr>
        <p:spPr bwMode="auto">
          <a:xfrm>
            <a:off x="2620109" y="4868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7" name="Text Box 41"/>
          <p:cNvSpPr txBox="1">
            <a:spLocks noChangeArrowheads="1"/>
          </p:cNvSpPr>
          <p:nvPr/>
        </p:nvSpPr>
        <p:spPr bwMode="auto">
          <a:xfrm>
            <a:off x="689709" y="5707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8" name="Text Box 42"/>
          <p:cNvSpPr txBox="1">
            <a:spLocks noChangeArrowheads="1"/>
          </p:cNvSpPr>
          <p:nvPr/>
        </p:nvSpPr>
        <p:spPr bwMode="auto">
          <a:xfrm>
            <a:off x="1604109" y="36496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39" name="Text Box 43"/>
          <p:cNvSpPr txBox="1">
            <a:spLocks noChangeArrowheads="1"/>
          </p:cNvSpPr>
          <p:nvPr/>
        </p:nvSpPr>
        <p:spPr bwMode="auto">
          <a:xfrm>
            <a:off x="1604109" y="41830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40" name="Text Box 44"/>
          <p:cNvSpPr txBox="1">
            <a:spLocks noChangeArrowheads="1"/>
          </p:cNvSpPr>
          <p:nvPr/>
        </p:nvSpPr>
        <p:spPr bwMode="auto">
          <a:xfrm>
            <a:off x="2518509" y="326866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42" name="Text Box 46"/>
          <p:cNvSpPr txBox="1">
            <a:spLocks noChangeArrowheads="1"/>
          </p:cNvSpPr>
          <p:nvPr/>
        </p:nvSpPr>
        <p:spPr bwMode="auto">
          <a:xfrm>
            <a:off x="2924909" y="29638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1002544" name="Text Box 48"/>
          <p:cNvSpPr txBox="1">
            <a:spLocks noChangeArrowheads="1"/>
          </p:cNvSpPr>
          <p:nvPr/>
        </p:nvSpPr>
        <p:spPr bwMode="auto">
          <a:xfrm>
            <a:off x="1219200" y="1852901"/>
            <a:ext cx="957189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b="0" dirty="0">
                <a:solidFill>
                  <a:srgbClr val="FFFFFF"/>
                </a:solidFill>
                <a:effectLst>
                  <a:outerShdw blurRad="38100" dist="38100" dir="2700000" algn="tl">
                    <a:srgbClr val="C0C0C0"/>
                  </a:outerShdw>
                </a:effectLst>
                <a:ea typeface="隶书" panose="02010509060101010101" pitchFamily="49" charset="-122"/>
              </a:rPr>
              <a:t>        </a:t>
            </a:r>
            <a:r>
              <a:rPr lang="zh-CN" altLang="en-US" sz="3600" b="0" dirty="0">
                <a:effectLst>
                  <a:outerShdw blurRad="38100" dist="38100" dir="2700000" algn="tl">
                    <a:srgbClr val="C0C0C0"/>
                  </a:outerShdw>
                </a:effectLst>
                <a:ea typeface="隶书" panose="02010509060101010101" pitchFamily="49" charset="-122"/>
              </a:rPr>
              <a:t>一个好的科研项目，是需要经过认真设计；既要有好的立题，又要表述准确、文字流畅。</a:t>
            </a:r>
            <a:endParaRPr lang="zh-CN" altLang="en-US" sz="3600" b="0" dirty="0">
              <a:effectLst>
                <a:outerShdw blurRad="38100" dist="38100" dir="2700000" algn="tl">
                  <a:srgbClr val="C0C0C0"/>
                </a:outerShdw>
              </a:effectLst>
              <a:ea typeface="隶书" panose="02010509060101010101" pitchFamily="49" charset="-122"/>
            </a:endParaRPr>
          </a:p>
        </p:txBody>
      </p:sp>
      <p:sp>
        <p:nvSpPr>
          <p:cNvPr id="1002545" name="Text Box 49"/>
          <p:cNvSpPr txBox="1">
            <a:spLocks noChangeArrowheads="1"/>
          </p:cNvSpPr>
          <p:nvPr/>
        </p:nvSpPr>
        <p:spPr bwMode="auto">
          <a:xfrm>
            <a:off x="2112109" y="425926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3200" b="0" i="1">
              <a:solidFill>
                <a:schemeClr val="tx1"/>
              </a:solidFill>
              <a:effectLst>
                <a:outerShdw blurRad="38100" dist="38100" dir="2700000" algn="tl">
                  <a:srgbClr val="C0C0C0"/>
                </a:outerShdw>
              </a:effectLst>
              <a:ea typeface="隶书" panose="02010509060101010101" pitchFamily="49" charset="-122"/>
            </a:endParaRPr>
          </a:p>
        </p:txBody>
      </p:sp>
      <p:sp>
        <p:nvSpPr>
          <p:cNvPr id="43" name="Text Box 48"/>
          <p:cNvSpPr txBox="1">
            <a:spLocks noChangeArrowheads="1"/>
          </p:cNvSpPr>
          <p:nvPr/>
        </p:nvSpPr>
        <p:spPr bwMode="auto">
          <a:xfrm>
            <a:off x="1205626" y="3637251"/>
            <a:ext cx="98740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3200" b="0" dirty="0">
                <a:solidFill>
                  <a:srgbClr val="FFFFFF"/>
                </a:solidFill>
                <a:effectLst>
                  <a:outerShdw blurRad="38100" dist="38100" dir="2700000" algn="tl">
                    <a:srgbClr val="C0C0C0"/>
                  </a:outerShdw>
                </a:effectLst>
                <a:ea typeface="隶书" panose="02010509060101010101" pitchFamily="49" charset="-122"/>
              </a:rPr>
              <a:t>        </a:t>
            </a:r>
            <a:r>
              <a:rPr lang="zh-CN" altLang="en-US" sz="3600" b="0" dirty="0">
                <a:effectLst>
                  <a:outerShdw blurRad="38100" dist="38100" dir="2700000" algn="tl">
                    <a:srgbClr val="C0C0C0"/>
                  </a:outerShdw>
                </a:effectLst>
                <a:ea typeface="隶书" panose="02010509060101010101" pitchFamily="49" charset="-122"/>
              </a:rPr>
              <a:t>一个好的</a:t>
            </a:r>
            <a:r>
              <a:rPr lang="zh-CN" altLang="en-US" sz="3600" b="0" dirty="0" smtClean="0">
                <a:effectLst>
                  <a:outerShdw blurRad="38100" dist="38100" dir="2700000" algn="tl">
                    <a:srgbClr val="C0C0C0"/>
                  </a:outerShdw>
                </a:effectLst>
                <a:ea typeface="隶书" panose="02010509060101010101" pitchFamily="49" charset="-122"/>
              </a:rPr>
              <a:t>科研团队，</a:t>
            </a:r>
            <a:r>
              <a:rPr lang="zh-CN" altLang="en-US" sz="3600" b="0" dirty="0">
                <a:effectLst>
                  <a:outerShdw blurRad="38100" dist="38100" dir="2700000" algn="tl">
                    <a:srgbClr val="C0C0C0"/>
                  </a:outerShdw>
                </a:effectLst>
                <a:ea typeface="隶书" panose="02010509060101010101" pitchFamily="49" charset="-122"/>
              </a:rPr>
              <a:t>是</a:t>
            </a:r>
            <a:r>
              <a:rPr lang="zh-CN" altLang="en-US" sz="3600" b="0" dirty="0" smtClean="0">
                <a:effectLst>
                  <a:outerShdw blurRad="38100" dist="38100" dir="2700000" algn="tl">
                    <a:srgbClr val="C0C0C0"/>
                  </a:outerShdw>
                </a:effectLst>
                <a:ea typeface="隶书" panose="02010509060101010101" pitchFamily="49" charset="-122"/>
              </a:rPr>
              <a:t>需要长期系统的研究；</a:t>
            </a:r>
            <a:r>
              <a:rPr lang="zh-CN" altLang="en-US" sz="3600" b="0" dirty="0">
                <a:effectLst>
                  <a:outerShdw blurRad="38100" dist="38100" dir="2700000" algn="tl">
                    <a:srgbClr val="C0C0C0"/>
                  </a:outerShdw>
                </a:effectLst>
                <a:ea typeface="隶书" panose="02010509060101010101" pitchFamily="49" charset="-122"/>
              </a:rPr>
              <a:t>既要有</a:t>
            </a:r>
            <a:r>
              <a:rPr lang="zh-CN" altLang="en-US" sz="3600" b="0" dirty="0" smtClean="0">
                <a:effectLst>
                  <a:outerShdw blurRad="38100" dist="38100" dir="2700000" algn="tl">
                    <a:srgbClr val="C0C0C0"/>
                  </a:outerShdw>
                </a:effectLst>
                <a:ea typeface="隶书" panose="02010509060101010101" pitchFamily="49" charset="-122"/>
              </a:rPr>
              <a:t>好的方向，又要凝心聚力、淡泊名利。</a:t>
            </a:r>
            <a:endParaRPr lang="zh-CN" altLang="en-US" sz="3600" b="0" dirty="0">
              <a:effectLst>
                <a:outerShdw blurRad="38100" dist="38100" dir="2700000" algn="tl">
                  <a:srgbClr val="C0C0C0"/>
                </a:outerShdw>
              </a:effectLst>
              <a:ea typeface="隶书" panose="02010509060101010101" pitchFamily="49" charset="-122"/>
            </a:endParaRPr>
          </a:p>
        </p:txBody>
      </p:sp>
      <p:sp>
        <p:nvSpPr>
          <p:cNvPr id="46" name="Text Box 48"/>
          <p:cNvSpPr txBox="1">
            <a:spLocks noChangeArrowheads="1"/>
          </p:cNvSpPr>
          <p:nvPr/>
        </p:nvSpPr>
        <p:spPr bwMode="auto">
          <a:xfrm>
            <a:off x="1204866" y="5313651"/>
            <a:ext cx="98740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3200" b="0" dirty="0">
                <a:solidFill>
                  <a:srgbClr val="FFFFFF"/>
                </a:solidFill>
                <a:effectLst>
                  <a:outerShdw blurRad="38100" dist="38100" dir="2700000" algn="tl">
                    <a:srgbClr val="C0C0C0"/>
                  </a:outerShdw>
                </a:effectLst>
                <a:ea typeface="隶书" panose="02010509060101010101" pitchFamily="49" charset="-122"/>
              </a:rPr>
              <a:t>        </a:t>
            </a:r>
            <a:r>
              <a:rPr lang="zh-CN" altLang="en-US" sz="3600" b="0" dirty="0">
                <a:effectLst>
                  <a:outerShdw blurRad="38100" dist="38100" dir="2700000" algn="tl">
                    <a:srgbClr val="C0C0C0"/>
                  </a:outerShdw>
                </a:effectLst>
                <a:ea typeface="隶书" panose="02010509060101010101" pitchFamily="49" charset="-122"/>
              </a:rPr>
              <a:t>一个好的</a:t>
            </a:r>
            <a:r>
              <a:rPr lang="zh-CN" altLang="en-US" sz="3600" b="0" dirty="0" smtClean="0">
                <a:effectLst>
                  <a:outerShdw blurRad="38100" dist="38100" dir="2700000" algn="tl">
                    <a:srgbClr val="C0C0C0"/>
                  </a:outerShdw>
                </a:effectLst>
                <a:ea typeface="隶书" panose="02010509060101010101" pitchFamily="49" charset="-122"/>
              </a:rPr>
              <a:t>科研氛围，</a:t>
            </a:r>
            <a:r>
              <a:rPr lang="zh-CN" altLang="en-US" sz="3600" b="0" dirty="0">
                <a:effectLst>
                  <a:outerShdw blurRad="38100" dist="38100" dir="2700000" algn="tl">
                    <a:srgbClr val="C0C0C0"/>
                  </a:outerShdw>
                </a:effectLst>
                <a:ea typeface="隶书" panose="02010509060101010101" pitchFamily="49" charset="-122"/>
              </a:rPr>
              <a:t>是</a:t>
            </a:r>
            <a:r>
              <a:rPr lang="zh-CN" altLang="en-US" sz="3600" b="0" dirty="0" smtClean="0">
                <a:effectLst>
                  <a:outerShdw blurRad="38100" dist="38100" dir="2700000" algn="tl">
                    <a:srgbClr val="C0C0C0"/>
                  </a:outerShdw>
                </a:effectLst>
                <a:ea typeface="隶书" panose="02010509060101010101" pitchFamily="49" charset="-122"/>
              </a:rPr>
              <a:t>需要长期系统的积淀；</a:t>
            </a:r>
            <a:r>
              <a:rPr lang="zh-CN" altLang="en-US" sz="3600" b="0" dirty="0">
                <a:effectLst>
                  <a:outerShdw blurRad="38100" dist="38100" dir="2700000" algn="tl">
                    <a:srgbClr val="C0C0C0"/>
                  </a:outerShdw>
                </a:effectLst>
                <a:ea typeface="隶书" panose="02010509060101010101" pitchFamily="49" charset="-122"/>
              </a:rPr>
              <a:t>既要有</a:t>
            </a:r>
            <a:r>
              <a:rPr lang="zh-CN" altLang="en-US" sz="3600" b="0" dirty="0" smtClean="0">
                <a:effectLst>
                  <a:outerShdw blurRad="38100" dist="38100" dir="2700000" algn="tl">
                    <a:srgbClr val="C0C0C0"/>
                  </a:outerShdw>
                </a:effectLst>
                <a:ea typeface="隶书" panose="02010509060101010101" pitchFamily="49" charset="-122"/>
              </a:rPr>
              <a:t>好的导向，又要潜心问道、高瞻远瞩。</a:t>
            </a:r>
            <a:endParaRPr lang="zh-CN" altLang="en-US" sz="3600" b="0" dirty="0">
              <a:effectLst>
                <a:outerShdw blurRad="38100" dist="38100" dir="2700000" algn="tl">
                  <a:srgbClr val="C0C0C0"/>
                </a:outerShdw>
              </a:effectLst>
              <a:ea typeface="隶书" panose="02010509060101010101" pitchFamily="49" charset="-122"/>
            </a:endParaRPr>
          </a:p>
        </p:txBody>
      </p:sp>
      <p:sp>
        <p:nvSpPr>
          <p:cNvPr id="45" name="矩形 44"/>
          <p:cNvSpPr/>
          <p:nvPr/>
        </p:nvSpPr>
        <p:spPr>
          <a:xfrm>
            <a:off x="674374" y="581893"/>
            <a:ext cx="5572047" cy="534390"/>
          </a:xfrm>
          <a:prstGeom prst="rect">
            <a:avLst/>
          </a:prstGeom>
          <a:solidFill>
            <a:srgbClr val="00B0F0">
              <a:alpha val="54000"/>
            </a:srgbClr>
          </a:solidFill>
          <a:ln>
            <a:solidFill>
              <a:schemeClr val="accent1"/>
            </a:solidFill>
          </a:ln>
        </p:spPr>
        <p:txBody>
          <a:bodyPr wrap="square">
            <a:spAutoFit/>
          </a:bodyPr>
          <a:lstStyle/>
          <a:p>
            <a:r>
              <a:rPr lang="zh-CN" altLang="en-US" sz="2800" b="1" dirty="0" smtClean="0">
                <a:solidFill>
                  <a:srgbClr val="FF0000"/>
                </a:solidFill>
              </a:rPr>
              <a:t>总结</a:t>
            </a:r>
            <a:endParaRPr lang="zh-CN" altLang="en-US" sz="2800" b="1" dirty="0">
              <a:solidFill>
                <a:srgbClr val="FF0000"/>
              </a:solidFill>
            </a:endParaRPr>
          </a:p>
        </p:txBody>
      </p:sp>
    </p:spTree>
  </p:cSld>
  <p:clrMapOvr>
    <a:masterClrMapping/>
  </p:clrMapOvr>
  <p:transition spd="med">
    <p:cut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063834" y="1520785"/>
            <a:ext cx="7457703" cy="2369880"/>
            <a:chOff x="3021551" y="1520785"/>
            <a:chExt cx="5687441" cy="2369880"/>
          </a:xfrm>
        </p:grpSpPr>
        <p:sp>
          <p:nvSpPr>
            <p:cNvPr id="2" name="文本框 1"/>
            <p:cNvSpPr txBox="1"/>
            <p:nvPr/>
          </p:nvSpPr>
          <p:spPr>
            <a:xfrm>
              <a:off x="3818242" y="1520785"/>
              <a:ext cx="3912931" cy="1446550"/>
            </a:xfrm>
            <a:prstGeom prst="rect">
              <a:avLst/>
            </a:prstGeom>
            <a:noFill/>
          </p:spPr>
          <p:txBody>
            <a:bodyPr wrap="none" rtlCol="0">
              <a:spAutoFit/>
            </a:bodyPr>
            <a:lstStyle/>
            <a:p>
              <a:r>
                <a:rPr lang="en-US" altLang="zh-CN" sz="8800" dirty="0" smtClean="0">
                  <a:solidFill>
                    <a:schemeClr val="bg1"/>
                  </a:solidFill>
                </a:rPr>
                <a:t>THA</a:t>
              </a:r>
              <a:r>
                <a:rPr lang="en-US" altLang="zh-CN" sz="8800" dirty="0" smtClean="0">
                  <a:solidFill>
                    <a:schemeClr val="accent1">
                      <a:lumMod val="75000"/>
                    </a:schemeClr>
                  </a:solidFill>
                </a:rPr>
                <a:t>NKS</a:t>
              </a:r>
              <a:endParaRPr lang="zh-CN" altLang="en-US" sz="8800" dirty="0">
                <a:solidFill>
                  <a:schemeClr val="accent1">
                    <a:lumMod val="75000"/>
                  </a:schemeClr>
                </a:solidFill>
              </a:endParaRPr>
            </a:p>
          </p:txBody>
        </p:sp>
        <p:sp>
          <p:nvSpPr>
            <p:cNvPr id="3" name="文本框 2"/>
            <p:cNvSpPr txBox="1"/>
            <p:nvPr/>
          </p:nvSpPr>
          <p:spPr>
            <a:xfrm>
              <a:off x="3021551" y="2967335"/>
              <a:ext cx="5687441" cy="923330"/>
            </a:xfrm>
            <a:prstGeom prst="rect">
              <a:avLst/>
            </a:prstGeom>
            <a:noFill/>
          </p:spPr>
          <p:txBody>
            <a:bodyPr wrap="square" rtlCol="0">
              <a:spAutoFit/>
            </a:bodyPr>
            <a:lstStyle/>
            <a:p>
              <a:r>
                <a:rPr lang="zh-CN" altLang="en-US" sz="5400" dirty="0" smtClean="0">
                  <a:solidFill>
                    <a:schemeClr val="bg1"/>
                  </a:solidFill>
                  <a:latin typeface="方正正中黑简体" panose="02000000000000000000" pitchFamily="2" charset="-122"/>
                  <a:ea typeface="方正正中黑简体" panose="02000000000000000000" pitchFamily="2" charset="-122"/>
                </a:rPr>
                <a:t> </a:t>
              </a:r>
              <a:r>
                <a:rPr lang="zh-CN" altLang="en-US" sz="5400" dirty="0" smtClean="0">
                  <a:solidFill>
                    <a:schemeClr val="bg1"/>
                  </a:solidFill>
                  <a:latin typeface="方正舒体" panose="02010601030101010101" pitchFamily="2" charset="-122"/>
                  <a:ea typeface="方正舒体" panose="02010601030101010101" pitchFamily="2" charset="-122"/>
                </a:rPr>
                <a:t>不当之处</a:t>
              </a:r>
              <a:r>
                <a:rPr lang="zh-CN" altLang="en-US" sz="5400" dirty="0" smtClean="0">
                  <a:solidFill>
                    <a:schemeClr val="accent1"/>
                  </a:solidFill>
                  <a:latin typeface="微软雅黑" panose="020B0503020204020204" charset="-122"/>
                  <a:ea typeface="微软雅黑" panose="020B0503020204020204" charset="-122"/>
                </a:rPr>
                <a:t>请批评指正</a:t>
              </a:r>
              <a:endParaRPr lang="zh-CN" altLang="en-US" sz="5400" dirty="0">
                <a:solidFill>
                  <a:schemeClr val="accent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5771" y="561256"/>
            <a:ext cx="3254417" cy="523220"/>
          </a:xfrm>
          <a:prstGeom prst="rect">
            <a:avLst/>
          </a:prstGeom>
        </p:spPr>
        <p:txBody>
          <a:bodyPr wrap="none">
            <a:spAutoFit/>
          </a:bodyPr>
          <a:lstStyle/>
          <a:p>
            <a:r>
              <a:rPr lang="zh-CN" altLang="en-US" sz="2800" b="1" dirty="0" smtClean="0">
                <a:solidFill>
                  <a:prstClr val="black"/>
                </a:solidFill>
                <a:latin typeface="+mn-ea"/>
              </a:rPr>
              <a:t>一、</a:t>
            </a:r>
            <a:r>
              <a:rPr lang="zh-CN" altLang="zh-CN" sz="2800" b="1" dirty="0" smtClean="0">
                <a:solidFill>
                  <a:prstClr val="black"/>
                </a:solidFill>
                <a:latin typeface="+mn-ea"/>
              </a:rPr>
              <a:t>“</a:t>
            </a:r>
            <a:r>
              <a:rPr lang="en-US" altLang="zh-CN" sz="2800" b="1" dirty="0" err="1">
                <a:solidFill>
                  <a:prstClr val="black"/>
                </a:solidFill>
                <a:latin typeface="+mn-ea"/>
              </a:rPr>
              <a:t>aruba</a:t>
            </a:r>
            <a:r>
              <a:rPr lang="zh-CN" altLang="zh-CN" sz="2800" b="1" dirty="0" smtClean="0">
                <a:solidFill>
                  <a:prstClr val="black"/>
                </a:solidFill>
                <a:latin typeface="+mn-ea"/>
              </a:rPr>
              <a:t>”</a:t>
            </a:r>
            <a:r>
              <a:rPr lang="zh-CN" altLang="en-US" sz="2800" b="1" dirty="0" smtClean="0">
                <a:solidFill>
                  <a:prstClr val="black"/>
                </a:solidFill>
                <a:latin typeface="+mn-ea"/>
              </a:rPr>
              <a:t>概述</a:t>
            </a:r>
            <a:endParaRPr lang="zh-CN" altLang="en-US" sz="2800" b="1" dirty="0">
              <a:latin typeface="+mn-ea"/>
            </a:endParaRPr>
          </a:p>
        </p:txBody>
      </p:sp>
      <p:grpSp>
        <p:nvGrpSpPr>
          <p:cNvPr id="4" name="组合 3"/>
          <p:cNvGrpSpPr/>
          <p:nvPr/>
        </p:nvGrpSpPr>
        <p:grpSpPr>
          <a:xfrm>
            <a:off x="3146210" y="1492121"/>
            <a:ext cx="5872127" cy="1115057"/>
            <a:chOff x="4305043" y="1056219"/>
            <a:chExt cx="3696740" cy="1115057"/>
          </a:xfrm>
          <a:effectLst>
            <a:outerShdw blurRad="50800" dist="38100" dir="2700000" algn="tl" rotWithShape="0">
              <a:prstClr val="black">
                <a:alpha val="40000"/>
              </a:prstClr>
            </a:outerShdw>
          </a:effectLst>
        </p:grpSpPr>
        <p:sp>
          <p:nvSpPr>
            <p:cNvPr id="30" name="矩形 29"/>
            <p:cNvSpPr/>
            <p:nvPr/>
          </p:nvSpPr>
          <p:spPr>
            <a:xfrm>
              <a:off x="4305043" y="1056219"/>
              <a:ext cx="3581915" cy="659986"/>
            </a:xfrm>
            <a:prstGeom prst="rect">
              <a:avLst/>
            </a:prstGeom>
            <a:solidFill>
              <a:srgbClr val="065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p>
          </p:txBody>
        </p:sp>
        <p:sp>
          <p:nvSpPr>
            <p:cNvPr id="31" name="文本框 2"/>
            <p:cNvSpPr txBox="1"/>
            <p:nvPr/>
          </p:nvSpPr>
          <p:spPr>
            <a:xfrm>
              <a:off x="4305043" y="1094058"/>
              <a:ext cx="3696740" cy="1077218"/>
            </a:xfrm>
            <a:prstGeom prst="rect">
              <a:avLst/>
            </a:prstGeom>
            <a:noFill/>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eaLnBrk="1" fontAlgn="auto" hangingPunct="1">
                <a:spcBef>
                  <a:spcPts val="0"/>
                </a:spcBef>
                <a:spcAft>
                  <a:spcPts val="0"/>
                </a:spcAft>
                <a:defRPr/>
              </a:pPr>
              <a:r>
                <a:rPr lang="zh-CN" altLang="en-US" sz="3200" dirty="0" smtClean="0">
                  <a:solidFill>
                    <a:schemeClr val="bg1"/>
                  </a:solidFill>
                  <a:latin typeface="方正粗宋简体" panose="03000509000000000000" pitchFamily="65" charset="-122"/>
                  <a:ea typeface="方正粗宋简体" panose="03000509000000000000" pitchFamily="65" charset="-122"/>
                </a:rPr>
                <a:t>产</a:t>
              </a:r>
              <a:r>
                <a:rPr lang="en-US" altLang="zh-CN" sz="3200" dirty="0" smtClean="0">
                  <a:solidFill>
                    <a:schemeClr val="bg1"/>
                  </a:solidFill>
                  <a:latin typeface="方正粗宋简体" panose="03000509000000000000" pitchFamily="65" charset="-122"/>
                  <a:ea typeface="方正粗宋简体" panose="03000509000000000000" pitchFamily="65" charset="-122"/>
                </a:rPr>
                <a:t>—</a:t>
              </a:r>
              <a:r>
                <a:rPr lang="zh-CN" altLang="en-US" sz="3200" dirty="0" smtClean="0">
                  <a:solidFill>
                    <a:schemeClr val="bg1"/>
                  </a:solidFill>
                  <a:latin typeface="方正粗宋简体" panose="03000509000000000000" pitchFamily="65" charset="-122"/>
                  <a:ea typeface="方正粗宋简体" panose="03000509000000000000" pitchFamily="65" charset="-122"/>
                </a:rPr>
                <a:t>学</a:t>
              </a:r>
              <a:r>
                <a:rPr lang="en-US" altLang="zh-CN" sz="3200" dirty="0" smtClean="0">
                  <a:solidFill>
                    <a:schemeClr val="bg1"/>
                  </a:solidFill>
                  <a:latin typeface="方正粗宋简体" panose="03000509000000000000" pitchFamily="65" charset="-122"/>
                  <a:ea typeface="方正粗宋简体" panose="03000509000000000000" pitchFamily="65" charset="-122"/>
                </a:rPr>
                <a:t>—</a:t>
              </a:r>
              <a:r>
                <a:rPr lang="zh-CN" altLang="en-US" sz="3200" dirty="0" smtClean="0">
                  <a:solidFill>
                    <a:schemeClr val="bg1"/>
                  </a:solidFill>
                  <a:latin typeface="方正粗宋简体" panose="03000509000000000000" pitchFamily="65" charset="-122"/>
                  <a:ea typeface="方正粗宋简体" panose="03000509000000000000" pitchFamily="65" charset="-122"/>
                </a:rPr>
                <a:t>研</a:t>
              </a:r>
              <a:r>
                <a:rPr lang="en-US" altLang="zh-CN" sz="3200" dirty="0" smtClean="0">
                  <a:solidFill>
                    <a:schemeClr val="bg1"/>
                  </a:solidFill>
                  <a:latin typeface="方正粗宋简体" panose="03000509000000000000" pitchFamily="65" charset="-122"/>
                  <a:ea typeface="方正粗宋简体" panose="03000509000000000000" pitchFamily="65" charset="-122"/>
                </a:rPr>
                <a:t>—</a:t>
              </a:r>
              <a:r>
                <a:rPr lang="zh-CN" altLang="en-US" sz="3200" dirty="0" smtClean="0">
                  <a:solidFill>
                    <a:schemeClr val="bg1"/>
                  </a:solidFill>
                  <a:latin typeface="方正粗宋简体" panose="03000509000000000000" pitchFamily="65" charset="-122"/>
                  <a:ea typeface="方正粗宋简体" panose="03000509000000000000" pitchFamily="65" charset="-122"/>
                </a:rPr>
                <a:t>用模式合作形式</a:t>
              </a:r>
              <a:endParaRPr lang="zh-CN" altLang="en-US" sz="3200" dirty="0">
                <a:solidFill>
                  <a:schemeClr val="bg1"/>
                </a:solidFill>
                <a:latin typeface="方正粗宋简体" panose="03000509000000000000" pitchFamily="65" charset="-122"/>
                <a:ea typeface="方正粗宋简体" panose="03000509000000000000" pitchFamily="65" charset="-122"/>
              </a:endParaRPr>
            </a:p>
          </p:txBody>
        </p:sp>
      </p:grpSp>
      <p:grpSp>
        <p:nvGrpSpPr>
          <p:cNvPr id="5" name="组合 4"/>
          <p:cNvGrpSpPr/>
          <p:nvPr/>
        </p:nvGrpSpPr>
        <p:grpSpPr>
          <a:xfrm>
            <a:off x="4616684" y="2411124"/>
            <a:ext cx="2931181" cy="1503233"/>
            <a:chOff x="4823070" y="1872526"/>
            <a:chExt cx="2931181" cy="656243"/>
          </a:xfrm>
          <a:effectLst>
            <a:outerShdw blurRad="50800" dist="38100" dir="2700000" algn="tl" rotWithShape="0">
              <a:prstClr val="black">
                <a:alpha val="40000"/>
              </a:prstClr>
            </a:outerShdw>
          </a:effectLst>
        </p:grpSpPr>
        <p:sp>
          <p:nvSpPr>
            <p:cNvPr id="28" name="圆角矩形 27"/>
            <p:cNvSpPr/>
            <p:nvPr/>
          </p:nvSpPr>
          <p:spPr>
            <a:xfrm>
              <a:off x="4823070" y="1872526"/>
              <a:ext cx="2931181" cy="656243"/>
            </a:xfrm>
            <a:prstGeom prst="roundRect">
              <a:avLst/>
            </a:prstGeom>
            <a:solidFill>
              <a:srgbClr val="065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p>
          </p:txBody>
        </p:sp>
        <p:sp>
          <p:nvSpPr>
            <p:cNvPr id="29" name="文本框 17"/>
            <p:cNvSpPr txBox="1"/>
            <p:nvPr/>
          </p:nvSpPr>
          <p:spPr>
            <a:xfrm>
              <a:off x="4823071" y="1939039"/>
              <a:ext cx="2931180" cy="406562"/>
            </a:xfrm>
            <a:prstGeom prst="rect">
              <a:avLst/>
            </a:prstGeom>
            <a:noFill/>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fontAlgn="auto" hangingPunct="1">
                <a:spcBef>
                  <a:spcPts val="0"/>
                </a:spcBef>
                <a:spcAft>
                  <a:spcPts val="0"/>
                </a:spcAft>
                <a:defRPr/>
              </a:pPr>
              <a:r>
                <a:rPr lang="zh-CN" altLang="zh-CN" sz="2800" b="1" dirty="0" smtClean="0">
                  <a:solidFill>
                    <a:schemeClr val="bg1"/>
                  </a:solidFill>
                </a:rPr>
                <a:t>依托</a:t>
              </a:r>
              <a:r>
                <a:rPr lang="en-US" altLang="zh-CN" sz="2800" b="1" dirty="0">
                  <a:solidFill>
                    <a:schemeClr val="bg1"/>
                  </a:solidFill>
                </a:rPr>
                <a:t>“</a:t>
              </a:r>
              <a:r>
                <a:rPr lang="zh-CN" altLang="zh-CN" sz="2800" b="1" dirty="0">
                  <a:solidFill>
                    <a:schemeClr val="bg1"/>
                  </a:solidFill>
                </a:rPr>
                <a:t>研</a:t>
              </a:r>
              <a:r>
                <a:rPr lang="en-US" altLang="zh-CN" sz="2800" b="1" dirty="0">
                  <a:solidFill>
                    <a:schemeClr val="bg1"/>
                  </a:solidFill>
                </a:rPr>
                <a:t>”</a:t>
              </a:r>
              <a:r>
                <a:rPr lang="zh-CN" altLang="zh-CN" sz="2800" b="1" dirty="0">
                  <a:solidFill>
                    <a:schemeClr val="bg1"/>
                  </a:solidFill>
                </a:rPr>
                <a:t>的</a:t>
              </a:r>
              <a:r>
                <a:rPr lang="zh-CN" altLang="zh-CN" sz="2800" b="1" dirty="0" smtClean="0">
                  <a:solidFill>
                    <a:schemeClr val="bg1"/>
                  </a:solidFill>
                </a:rPr>
                <a:t>实力</a:t>
              </a:r>
              <a:r>
                <a:rPr lang="en-US" altLang="zh-CN" sz="2800" b="1" dirty="0" smtClean="0">
                  <a:solidFill>
                    <a:schemeClr val="bg1"/>
                  </a:solidFill>
                </a:rPr>
                <a:t>  </a:t>
              </a:r>
              <a:r>
                <a:rPr lang="zh-CN" altLang="zh-CN" sz="2800" b="1" dirty="0" smtClean="0">
                  <a:solidFill>
                    <a:schemeClr val="bg1"/>
                  </a:solidFill>
                </a:rPr>
                <a:t>技术参</a:t>
              </a:r>
              <a:r>
                <a:rPr lang="zh-CN" altLang="en-US" sz="2800" b="1" dirty="0" smtClean="0">
                  <a:solidFill>
                    <a:schemeClr val="bg1"/>
                  </a:solidFill>
                </a:rPr>
                <a:t>与</a:t>
              </a:r>
              <a:r>
                <a:rPr lang="zh-CN" altLang="zh-CN" sz="2800" b="1" dirty="0" smtClean="0">
                  <a:solidFill>
                    <a:schemeClr val="bg1"/>
                  </a:solidFill>
                </a:rPr>
                <a:t>企业</a:t>
              </a:r>
              <a:endParaRPr lang="zh-CN" altLang="en-US" sz="2800" b="1" dirty="0">
                <a:solidFill>
                  <a:schemeClr val="bg1"/>
                </a:solidFill>
              </a:endParaRPr>
            </a:p>
          </p:txBody>
        </p:sp>
      </p:grpSp>
      <p:grpSp>
        <p:nvGrpSpPr>
          <p:cNvPr id="6" name="组合 5"/>
          <p:cNvGrpSpPr/>
          <p:nvPr/>
        </p:nvGrpSpPr>
        <p:grpSpPr>
          <a:xfrm>
            <a:off x="8379664" y="2411122"/>
            <a:ext cx="2931182" cy="1430068"/>
            <a:chOff x="8227524" y="1803197"/>
            <a:chExt cx="2931182" cy="656243"/>
          </a:xfrm>
          <a:effectLst>
            <a:outerShdw blurRad="50800" dist="38100" dir="2700000" algn="tl" rotWithShape="0">
              <a:prstClr val="black">
                <a:alpha val="40000"/>
              </a:prstClr>
            </a:outerShdw>
          </a:effectLst>
        </p:grpSpPr>
        <p:sp>
          <p:nvSpPr>
            <p:cNvPr id="26" name="圆角矩形 25"/>
            <p:cNvSpPr/>
            <p:nvPr/>
          </p:nvSpPr>
          <p:spPr>
            <a:xfrm>
              <a:off x="8227525" y="1803197"/>
              <a:ext cx="2931181" cy="656243"/>
            </a:xfrm>
            <a:prstGeom prst="roundRect">
              <a:avLst/>
            </a:prstGeom>
            <a:solidFill>
              <a:srgbClr val="065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p>
          </p:txBody>
        </p:sp>
        <p:sp>
          <p:nvSpPr>
            <p:cNvPr id="27" name="文本框 21"/>
            <p:cNvSpPr txBox="1"/>
            <p:nvPr/>
          </p:nvSpPr>
          <p:spPr>
            <a:xfrm>
              <a:off x="8227524" y="1891310"/>
              <a:ext cx="2931181" cy="437830"/>
            </a:xfrm>
            <a:prstGeom prst="rect">
              <a:avLst/>
            </a:prstGeom>
            <a:noFill/>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r>
                <a:rPr lang="zh-CN" altLang="zh-CN" sz="2800" b="1" dirty="0">
                  <a:solidFill>
                    <a:schemeClr val="bg1"/>
                  </a:solidFill>
                </a:rPr>
                <a:t>常规</a:t>
              </a:r>
              <a:r>
                <a:rPr lang="zh-CN" altLang="zh-CN" sz="2800" b="1" dirty="0" smtClean="0">
                  <a:solidFill>
                    <a:schemeClr val="bg1"/>
                  </a:solidFill>
                </a:rPr>
                <a:t>意义</a:t>
              </a:r>
              <a:endParaRPr lang="en-US" altLang="zh-CN" sz="2800" b="1" dirty="0" smtClean="0">
                <a:solidFill>
                  <a:schemeClr val="bg1"/>
                </a:solidFill>
              </a:endParaRPr>
            </a:p>
            <a:p>
              <a:pPr algn="ctr"/>
              <a:r>
                <a:rPr lang="zh-CN" altLang="zh-CN" sz="2800" b="1" dirty="0" smtClean="0">
                  <a:solidFill>
                    <a:schemeClr val="bg1"/>
                  </a:solidFill>
                </a:rPr>
                <a:t>校</a:t>
              </a:r>
              <a:r>
                <a:rPr lang="zh-CN" altLang="zh-CN" sz="2800" b="1" dirty="0">
                  <a:solidFill>
                    <a:schemeClr val="bg1"/>
                  </a:solidFill>
                </a:rPr>
                <a:t>企合作</a:t>
              </a:r>
              <a:endParaRPr lang="zh-CN" altLang="en-US" sz="2800" b="1" dirty="0">
                <a:solidFill>
                  <a:schemeClr val="bg1"/>
                </a:solidFill>
              </a:endParaRPr>
            </a:p>
          </p:txBody>
        </p:sp>
      </p:grpSp>
      <p:grpSp>
        <p:nvGrpSpPr>
          <p:cNvPr id="7" name="组合 6"/>
          <p:cNvGrpSpPr/>
          <p:nvPr/>
        </p:nvGrpSpPr>
        <p:grpSpPr>
          <a:xfrm>
            <a:off x="852580" y="2411124"/>
            <a:ext cx="2932305" cy="1503234"/>
            <a:chOff x="1612246" y="1872527"/>
            <a:chExt cx="2932305" cy="656243"/>
          </a:xfrm>
          <a:effectLst>
            <a:outerShdw blurRad="50800" dist="38100" dir="2700000" algn="tl" rotWithShape="0">
              <a:prstClr val="black">
                <a:alpha val="40000"/>
              </a:prstClr>
            </a:outerShdw>
          </a:effectLst>
        </p:grpSpPr>
        <p:sp>
          <p:nvSpPr>
            <p:cNvPr id="24" name="圆角矩形 23"/>
            <p:cNvSpPr/>
            <p:nvPr/>
          </p:nvSpPr>
          <p:spPr>
            <a:xfrm>
              <a:off x="1613370" y="1872527"/>
              <a:ext cx="2931181" cy="656243"/>
            </a:xfrm>
            <a:prstGeom prst="roundRect">
              <a:avLst/>
            </a:prstGeom>
            <a:solidFill>
              <a:srgbClr val="065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p>
          </p:txBody>
        </p:sp>
        <p:sp>
          <p:nvSpPr>
            <p:cNvPr id="25" name="文本框 23"/>
            <p:cNvSpPr txBox="1"/>
            <p:nvPr/>
          </p:nvSpPr>
          <p:spPr>
            <a:xfrm>
              <a:off x="1612246" y="1958115"/>
              <a:ext cx="2932305" cy="416519"/>
            </a:xfrm>
            <a:prstGeom prst="rect">
              <a:avLst/>
            </a:prstGeom>
            <a:noFill/>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fontAlgn="auto" hangingPunct="1">
                <a:spcBef>
                  <a:spcPts val="0"/>
                </a:spcBef>
                <a:spcAft>
                  <a:spcPts val="0"/>
                </a:spcAft>
                <a:defRPr/>
              </a:pPr>
              <a:r>
                <a:rPr lang="zh-CN" altLang="zh-CN" sz="2800" b="1" dirty="0" smtClean="0">
                  <a:solidFill>
                    <a:schemeClr val="bg1"/>
                  </a:solidFill>
                </a:rPr>
                <a:t>学院</a:t>
              </a:r>
              <a:r>
                <a:rPr lang="zh-CN" altLang="zh-CN" sz="2800" b="1" dirty="0">
                  <a:solidFill>
                    <a:schemeClr val="bg1"/>
                  </a:solidFill>
                </a:rPr>
                <a:t>独资创办企业即</a:t>
              </a:r>
              <a:r>
                <a:rPr lang="zh-CN" altLang="zh-CN" sz="2800" b="1" dirty="0" smtClean="0">
                  <a:solidFill>
                    <a:schemeClr val="bg1"/>
                  </a:solidFill>
                </a:rPr>
                <a:t>校办工厂</a:t>
              </a:r>
              <a:endParaRPr lang="zh-CN" altLang="en-US" sz="2800" b="1" dirty="0">
                <a:solidFill>
                  <a:schemeClr val="bg1"/>
                </a:solidFill>
              </a:endParaRPr>
            </a:p>
          </p:txBody>
        </p:sp>
      </p:grpSp>
      <p:grpSp>
        <p:nvGrpSpPr>
          <p:cNvPr id="11" name="组合 10"/>
          <p:cNvGrpSpPr/>
          <p:nvPr/>
        </p:nvGrpSpPr>
        <p:grpSpPr bwMode="auto">
          <a:xfrm>
            <a:off x="1225642" y="5315087"/>
            <a:ext cx="9780588" cy="1229341"/>
            <a:chOff x="1247785" y="5468894"/>
            <a:chExt cx="9780356" cy="1229983"/>
          </a:xfrm>
        </p:grpSpPr>
        <p:grpSp>
          <p:nvGrpSpPr>
            <p:cNvPr id="20" name="组合 19"/>
            <p:cNvGrpSpPr/>
            <p:nvPr/>
          </p:nvGrpSpPr>
          <p:grpSpPr bwMode="auto">
            <a:xfrm>
              <a:off x="1247785" y="5468894"/>
              <a:ext cx="9780356" cy="1129302"/>
              <a:chOff x="1247785" y="5468894"/>
              <a:chExt cx="9780356" cy="1129302"/>
            </a:xfrm>
          </p:grpSpPr>
          <p:sp>
            <p:nvSpPr>
              <p:cNvPr id="22" name="等腰三角形 21"/>
              <p:cNvSpPr/>
              <p:nvPr/>
            </p:nvSpPr>
            <p:spPr>
              <a:xfrm rot="14246018">
                <a:off x="1276234" y="5789877"/>
                <a:ext cx="462203" cy="519101"/>
              </a:xfrm>
              <a:prstGeom prst="triangle">
                <a:avLst/>
              </a:prstGeom>
              <a:solidFill>
                <a:srgbClr val="065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p>
            </p:txBody>
          </p:sp>
          <p:sp>
            <p:nvSpPr>
              <p:cNvPr id="23" name="圆角矩形 22"/>
              <p:cNvSpPr/>
              <p:nvPr/>
            </p:nvSpPr>
            <p:spPr>
              <a:xfrm>
                <a:off x="1562103" y="5468894"/>
                <a:ext cx="9466038" cy="1129302"/>
              </a:xfrm>
              <a:prstGeom prst="roundRect">
                <a:avLst/>
              </a:prstGeom>
              <a:solidFill>
                <a:srgbClr val="065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p>
            </p:txBody>
          </p:sp>
        </p:grpSp>
        <p:sp>
          <p:nvSpPr>
            <p:cNvPr id="21" name="文本框 19"/>
            <p:cNvSpPr txBox="1">
              <a:spLocks noChangeArrowheads="1"/>
            </p:cNvSpPr>
            <p:nvPr/>
          </p:nvSpPr>
          <p:spPr bwMode="auto">
            <a:xfrm>
              <a:off x="1631954" y="5497922"/>
              <a:ext cx="9396187" cy="120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nSpc>
                  <a:spcPct val="150000"/>
                </a:lnSpc>
              </a:pPr>
              <a:r>
                <a:rPr lang="zh-CN" altLang="zh-CN" sz="2400" b="1" dirty="0">
                  <a:solidFill>
                    <a:schemeClr val="bg1"/>
                  </a:solidFill>
                </a:rPr>
                <a:t>围绕企业生产一线面临的技术难题开展</a:t>
              </a:r>
              <a:r>
                <a:rPr lang="en-US" altLang="zh-CN" sz="2400" b="1" dirty="0">
                  <a:solidFill>
                    <a:schemeClr val="bg1"/>
                  </a:solidFill>
                </a:rPr>
                <a:t>,</a:t>
              </a:r>
              <a:r>
                <a:rPr lang="zh-CN" altLang="zh-CN" sz="2400" b="1" dirty="0">
                  <a:solidFill>
                    <a:schemeClr val="bg1"/>
                  </a:solidFill>
                </a:rPr>
                <a:t>注重应用型实用型科研</a:t>
              </a:r>
              <a:r>
                <a:rPr lang="en-US" altLang="zh-CN" sz="2400" b="1" dirty="0">
                  <a:solidFill>
                    <a:schemeClr val="bg1"/>
                  </a:solidFill>
                </a:rPr>
                <a:t>,</a:t>
              </a:r>
              <a:r>
                <a:rPr lang="zh-CN" altLang="zh-CN" sz="2400" b="1" dirty="0">
                  <a:solidFill>
                    <a:schemeClr val="bg1"/>
                  </a:solidFill>
                </a:rPr>
                <a:t>侧重于科技开发、成果推广</a:t>
              </a:r>
              <a:r>
                <a:rPr lang="en-US" altLang="zh-CN" sz="2400" b="1" dirty="0">
                  <a:solidFill>
                    <a:schemeClr val="bg1"/>
                  </a:solidFill>
                </a:rPr>
                <a:t>,</a:t>
              </a:r>
              <a:r>
                <a:rPr lang="zh-CN" altLang="zh-CN" sz="2400" b="1" dirty="0">
                  <a:solidFill>
                    <a:schemeClr val="bg1"/>
                  </a:solidFill>
                </a:rPr>
                <a:t>具有很强的针对性</a:t>
              </a:r>
              <a:r>
                <a:rPr lang="zh-CN" altLang="zh-CN" sz="2400" b="1" dirty="0" smtClean="0">
                  <a:solidFill>
                    <a:schemeClr val="bg1"/>
                  </a:solidFill>
                </a:rPr>
                <a:t>。</a:t>
              </a:r>
              <a:endParaRPr lang="zh-CN" altLang="en-US" sz="2000" dirty="0">
                <a:solidFill>
                  <a:schemeClr val="bg1"/>
                </a:solidFill>
                <a:latin typeface="微软雅黑" panose="020B0503020204020204" charset="-122"/>
                <a:ea typeface="微软雅黑" panose="020B0503020204020204" charset="-122"/>
              </a:endParaRPr>
            </a:p>
          </p:txBody>
        </p:sp>
      </p:grpSp>
      <p:cxnSp>
        <p:nvCxnSpPr>
          <p:cNvPr id="12" name="直接连接符 11"/>
          <p:cNvCxnSpPr/>
          <p:nvPr/>
        </p:nvCxnSpPr>
        <p:spPr>
          <a:xfrm>
            <a:off x="4079967" y="3291096"/>
            <a:ext cx="0" cy="2160587"/>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986805" y="3354596"/>
            <a:ext cx="0" cy="215900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52580" y="4515058"/>
            <a:ext cx="0" cy="1050925"/>
          </a:xfrm>
          <a:prstGeom prst="line">
            <a:avLst/>
          </a:prstGeom>
          <a:ln>
            <a:solidFill>
              <a:srgbClr val="FF9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963705" y="4888045"/>
            <a:ext cx="971550" cy="0"/>
          </a:xfrm>
          <a:prstGeom prst="line">
            <a:avLst/>
          </a:prstGeom>
          <a:ln>
            <a:solidFill>
              <a:srgbClr val="FF9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320555" y="4526171"/>
            <a:ext cx="0" cy="1050925"/>
          </a:xfrm>
          <a:prstGeom prst="line">
            <a:avLst/>
          </a:prstGeom>
          <a:ln>
            <a:solidFill>
              <a:srgbClr val="FF9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0252167" y="4899158"/>
            <a:ext cx="971550" cy="0"/>
          </a:xfrm>
          <a:prstGeom prst="line">
            <a:avLst/>
          </a:prstGeom>
          <a:ln>
            <a:solidFill>
              <a:srgbClr val="FF93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文本框 13"/>
          <p:cNvSpPr txBox="1">
            <a:spLocks noChangeArrowheads="1"/>
          </p:cNvSpPr>
          <p:nvPr/>
        </p:nvSpPr>
        <p:spPr bwMode="auto">
          <a:xfrm>
            <a:off x="693830" y="5427795"/>
            <a:ext cx="4587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eaLnBrk="1" hangingPunct="1"/>
            <a:r>
              <a:rPr lang="zh-CN" altLang="en-US" sz="3200">
                <a:solidFill>
                  <a:srgbClr val="FF9300"/>
                </a:solidFill>
                <a:latin typeface="方正粗宋简体" panose="03000509000000000000" pitchFamily="65" charset="-122"/>
                <a:ea typeface="方正粗宋简体" panose="03000509000000000000" pitchFamily="65" charset="-122"/>
              </a:rPr>
              <a:t>意义</a:t>
            </a:r>
            <a:endParaRPr lang="zh-CN" altLang="en-US" sz="3200">
              <a:solidFill>
                <a:srgbClr val="FF9300"/>
              </a:solidFill>
              <a:latin typeface="方正粗宋简体" panose="03000509000000000000" pitchFamily="65" charset="-122"/>
              <a:ea typeface="方正粗宋简体" panose="03000509000000000000" pitchFamily="65" charset="-122"/>
            </a:endParaRPr>
          </a:p>
        </p:txBody>
      </p:sp>
      <p:sp>
        <p:nvSpPr>
          <p:cNvPr id="38" name="KSO_Shape"/>
          <p:cNvSpPr/>
          <p:nvPr/>
        </p:nvSpPr>
        <p:spPr bwMode="auto">
          <a:xfrm rot="16200000" flipH="1">
            <a:off x="3933835" y="2338292"/>
            <a:ext cx="292264" cy="3696283"/>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矩形 38"/>
          <p:cNvSpPr/>
          <p:nvPr/>
        </p:nvSpPr>
        <p:spPr>
          <a:xfrm>
            <a:off x="2606744" y="4525899"/>
            <a:ext cx="3046888" cy="461665"/>
          </a:xfrm>
          <a:prstGeom prst="rect">
            <a:avLst/>
          </a:prstGeom>
          <a:solidFill>
            <a:schemeClr val="accent1"/>
          </a:solidFill>
          <a:ln cap="rnd" cmpd="dbl">
            <a:solidFill>
              <a:schemeClr val="tx1"/>
            </a:solidFill>
          </a:ln>
        </p:spPr>
        <p:txBody>
          <a:bodyPr wrap="square">
            <a:spAutoFit/>
          </a:bodyPr>
          <a:lstStyle/>
          <a:p>
            <a:pPr algn="ctr"/>
            <a:r>
              <a:rPr lang="zh-CN" altLang="zh-CN" sz="2400" b="1" dirty="0"/>
              <a:t>学院处于主动地位</a:t>
            </a:r>
            <a:endParaRPr lang="zh-CN" altLang="en-US" sz="24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1907208" y="1844675"/>
            <a:ext cx="1941512" cy="1997075"/>
          </a:xfrm>
          <a:custGeom>
            <a:avLst/>
            <a:gdLst>
              <a:gd name="T0" fmla="*/ 1112 w 1328"/>
              <a:gd name="T1" fmla="*/ 1328 h 1328"/>
              <a:gd name="T2" fmla="*/ 1142 w 1328"/>
              <a:gd name="T3" fmla="*/ 880 h 1328"/>
              <a:gd name="T4" fmla="*/ 1156 w 1328"/>
              <a:gd name="T5" fmla="*/ 886 h 1328"/>
              <a:gd name="T6" fmla="*/ 1188 w 1328"/>
              <a:gd name="T7" fmla="*/ 894 h 1328"/>
              <a:gd name="T8" fmla="*/ 1204 w 1328"/>
              <a:gd name="T9" fmla="*/ 896 h 1328"/>
              <a:gd name="T10" fmla="*/ 1228 w 1328"/>
              <a:gd name="T11" fmla="*/ 894 h 1328"/>
              <a:gd name="T12" fmla="*/ 1252 w 1328"/>
              <a:gd name="T13" fmla="*/ 886 h 1328"/>
              <a:gd name="T14" fmla="*/ 1292 w 1328"/>
              <a:gd name="T15" fmla="*/ 860 h 1328"/>
              <a:gd name="T16" fmla="*/ 1318 w 1328"/>
              <a:gd name="T17" fmla="*/ 820 h 1328"/>
              <a:gd name="T18" fmla="*/ 1326 w 1328"/>
              <a:gd name="T19" fmla="*/ 796 h 1328"/>
              <a:gd name="T20" fmla="*/ 1328 w 1328"/>
              <a:gd name="T21" fmla="*/ 772 h 1328"/>
              <a:gd name="T22" fmla="*/ 1328 w 1328"/>
              <a:gd name="T23" fmla="*/ 760 h 1328"/>
              <a:gd name="T24" fmla="*/ 1322 w 1328"/>
              <a:gd name="T25" fmla="*/ 736 h 1328"/>
              <a:gd name="T26" fmla="*/ 1306 w 1328"/>
              <a:gd name="T27" fmla="*/ 702 h 1328"/>
              <a:gd name="T28" fmla="*/ 1274 w 1328"/>
              <a:gd name="T29" fmla="*/ 670 h 1328"/>
              <a:gd name="T30" fmla="*/ 1240 w 1328"/>
              <a:gd name="T31" fmla="*/ 654 h 1328"/>
              <a:gd name="T32" fmla="*/ 1216 w 1328"/>
              <a:gd name="T33" fmla="*/ 648 h 1328"/>
              <a:gd name="T34" fmla="*/ 1204 w 1328"/>
              <a:gd name="T35" fmla="*/ 648 h 1328"/>
              <a:gd name="T36" fmla="*/ 1172 w 1328"/>
              <a:gd name="T37" fmla="*/ 652 h 1328"/>
              <a:gd name="T38" fmla="*/ 1142 w 1328"/>
              <a:gd name="T39" fmla="*/ 664 h 1328"/>
              <a:gd name="T40" fmla="*/ 1112 w 1328"/>
              <a:gd name="T41" fmla="*/ 682 h 1328"/>
              <a:gd name="T42" fmla="*/ 1112 w 1328"/>
              <a:gd name="T43" fmla="*/ 216 h 1328"/>
              <a:gd name="T44" fmla="*/ 664 w 1328"/>
              <a:gd name="T45" fmla="*/ 186 h 1328"/>
              <a:gd name="T46" fmla="*/ 670 w 1328"/>
              <a:gd name="T47" fmla="*/ 172 h 1328"/>
              <a:gd name="T48" fmla="*/ 678 w 1328"/>
              <a:gd name="T49" fmla="*/ 140 h 1328"/>
              <a:gd name="T50" fmla="*/ 680 w 1328"/>
              <a:gd name="T51" fmla="*/ 124 h 1328"/>
              <a:gd name="T52" fmla="*/ 678 w 1328"/>
              <a:gd name="T53" fmla="*/ 100 h 1328"/>
              <a:gd name="T54" fmla="*/ 670 w 1328"/>
              <a:gd name="T55" fmla="*/ 76 h 1328"/>
              <a:gd name="T56" fmla="*/ 644 w 1328"/>
              <a:gd name="T57" fmla="*/ 36 h 1328"/>
              <a:gd name="T58" fmla="*/ 604 w 1328"/>
              <a:gd name="T59" fmla="*/ 10 h 1328"/>
              <a:gd name="T60" fmla="*/ 580 w 1328"/>
              <a:gd name="T61" fmla="*/ 2 h 1328"/>
              <a:gd name="T62" fmla="*/ 556 w 1328"/>
              <a:gd name="T63" fmla="*/ 0 h 1328"/>
              <a:gd name="T64" fmla="*/ 544 w 1328"/>
              <a:gd name="T65" fmla="*/ 0 h 1328"/>
              <a:gd name="T66" fmla="*/ 520 w 1328"/>
              <a:gd name="T67" fmla="*/ 6 h 1328"/>
              <a:gd name="T68" fmla="*/ 486 w 1328"/>
              <a:gd name="T69" fmla="*/ 22 h 1328"/>
              <a:gd name="T70" fmla="*/ 454 w 1328"/>
              <a:gd name="T71" fmla="*/ 54 h 1328"/>
              <a:gd name="T72" fmla="*/ 438 w 1328"/>
              <a:gd name="T73" fmla="*/ 88 h 1328"/>
              <a:gd name="T74" fmla="*/ 432 w 1328"/>
              <a:gd name="T75" fmla="*/ 112 h 1328"/>
              <a:gd name="T76" fmla="*/ 432 w 1328"/>
              <a:gd name="T77" fmla="*/ 124 h 1328"/>
              <a:gd name="T78" fmla="*/ 436 w 1328"/>
              <a:gd name="T79" fmla="*/ 156 h 1328"/>
              <a:gd name="T80" fmla="*/ 448 w 1328"/>
              <a:gd name="T81" fmla="*/ 186 h 1328"/>
              <a:gd name="T82" fmla="*/ 432 w 1328"/>
              <a:gd name="T83" fmla="*/ 216 h 1328"/>
              <a:gd name="T84" fmla="*/ 0 w 1328"/>
              <a:gd name="T85" fmla="*/ 216 h 1328"/>
              <a:gd name="T86" fmla="*/ 1112 w 1328"/>
              <a:gd name="T87" fmla="*/ 13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1328"/>
                </a:lnTo>
                <a:lnTo>
                  <a:pt x="1112" y="1328"/>
                </a:lnTo>
                <a:close/>
              </a:path>
            </a:pathLst>
          </a:custGeom>
          <a:solidFill>
            <a:schemeClr val="accent1">
              <a:lumMod val="75000"/>
            </a:schemeClr>
          </a:solidFill>
          <a:ln>
            <a:noFill/>
          </a:ln>
          <a:effectLst/>
        </p:spPr>
        <p:txBody>
          <a:bodyPr wrap="none" anchor="ctr"/>
          <a:lstStyle/>
          <a:p>
            <a:pPr defTabSz="914400" fontAlgn="auto">
              <a:spcBef>
                <a:spcPts val="0"/>
              </a:spcBef>
              <a:spcAft>
                <a:spcPts val="0"/>
              </a:spcAft>
              <a:defRPr/>
            </a:pPr>
            <a:endParaRPr lang="zh-CN" altLang="en-US" sz="1400" b="0" kern="0">
              <a:latin typeface="微软雅黑" panose="020B0503020204020204" charset="-122"/>
            </a:endParaRPr>
          </a:p>
        </p:txBody>
      </p:sp>
      <p:sp>
        <p:nvSpPr>
          <p:cNvPr id="3" name="矩形 2"/>
          <p:cNvSpPr>
            <a:spLocks noChangeArrowheads="1"/>
          </p:cNvSpPr>
          <p:nvPr/>
        </p:nvSpPr>
        <p:spPr bwMode="auto">
          <a:xfrm>
            <a:off x="1970272" y="2476997"/>
            <a:ext cx="1687512" cy="984122"/>
          </a:xfrm>
          <a:prstGeom prst="rect">
            <a:avLst/>
          </a:prstGeom>
          <a:noFill/>
          <a:ln w="9525">
            <a:noFill/>
            <a:miter lim="800000"/>
          </a:ln>
        </p:spPr>
        <p:txBody>
          <a:bodyPr wrap="square" lIns="96780" tIns="48390" rIns="96780" bIns="48390">
            <a:spAutoFit/>
          </a:bodyPr>
          <a:lstStyle/>
          <a:p>
            <a:pPr algn="ctr" defTabSz="968375">
              <a:lnSpc>
                <a:spcPct val="120000"/>
              </a:lnSpc>
            </a:pPr>
            <a:r>
              <a:rPr lang="zh-CN" altLang="zh-CN" sz="2400" b="1" dirty="0">
                <a:solidFill>
                  <a:schemeClr val="bg1"/>
                </a:solidFill>
              </a:rPr>
              <a:t>教学服务产业</a:t>
            </a:r>
            <a:endParaRPr lang="zh-CN" altLang="en-US" sz="2400" b="1" dirty="0">
              <a:solidFill>
                <a:schemeClr val="bg1"/>
              </a:solidFill>
            </a:endParaRPr>
          </a:p>
        </p:txBody>
      </p:sp>
      <p:sp>
        <p:nvSpPr>
          <p:cNvPr id="4" name="矩形 3"/>
          <p:cNvSpPr>
            <a:spLocks noChangeArrowheads="1"/>
          </p:cNvSpPr>
          <p:nvPr/>
        </p:nvSpPr>
        <p:spPr bwMode="auto">
          <a:xfrm>
            <a:off x="2553320" y="1925637"/>
            <a:ext cx="277813" cy="296863"/>
          </a:xfrm>
          <a:prstGeom prst="rect">
            <a:avLst/>
          </a:prstGeom>
          <a:noFill/>
          <a:ln w="9525">
            <a:noFill/>
            <a:miter lim="800000"/>
          </a:ln>
        </p:spPr>
        <p:txBody>
          <a:bodyPr lIns="96780" tIns="48390" rIns="96780" bIns="48390">
            <a:spAutoFit/>
          </a:bodyPr>
          <a:lstStyle/>
          <a:p>
            <a:pPr algn="ctr" defTabSz="968375">
              <a:lnSpc>
                <a:spcPts val="1590"/>
              </a:lnSpc>
            </a:pPr>
            <a:r>
              <a:rPr lang="en-US" altLang="zh-CN">
                <a:solidFill>
                  <a:schemeClr val="bg1"/>
                </a:solidFill>
                <a:latin typeface="微软雅黑" panose="020B0503020204020204" charset="-122"/>
              </a:rPr>
              <a:t>1</a:t>
            </a:r>
            <a:endParaRPr lang="zh-CN" altLang="en-US">
              <a:solidFill>
                <a:schemeClr val="bg1"/>
              </a:solidFill>
              <a:latin typeface="微软雅黑" panose="020B0503020204020204" charset="-122"/>
            </a:endParaRPr>
          </a:p>
        </p:txBody>
      </p:sp>
      <p:sp>
        <p:nvSpPr>
          <p:cNvPr id="5" name="Freeform 10"/>
          <p:cNvSpPr/>
          <p:nvPr/>
        </p:nvSpPr>
        <p:spPr bwMode="auto">
          <a:xfrm>
            <a:off x="3594720" y="1843087"/>
            <a:ext cx="1943100" cy="1997075"/>
          </a:xfrm>
          <a:custGeom>
            <a:avLst/>
            <a:gdLst>
              <a:gd name="T0" fmla="*/ 1112 w 1328"/>
              <a:gd name="T1" fmla="*/ 862 h 1328"/>
              <a:gd name="T2" fmla="*/ 1156 w 1328"/>
              <a:gd name="T3" fmla="*/ 886 h 1328"/>
              <a:gd name="T4" fmla="*/ 1204 w 1328"/>
              <a:gd name="T5" fmla="*/ 896 h 1328"/>
              <a:gd name="T6" fmla="*/ 1228 w 1328"/>
              <a:gd name="T7" fmla="*/ 894 h 1328"/>
              <a:gd name="T8" fmla="*/ 1274 w 1328"/>
              <a:gd name="T9" fmla="*/ 874 h 1328"/>
              <a:gd name="T10" fmla="*/ 1318 w 1328"/>
              <a:gd name="T11" fmla="*/ 820 h 1328"/>
              <a:gd name="T12" fmla="*/ 1328 w 1328"/>
              <a:gd name="T13" fmla="*/ 784 h 1328"/>
              <a:gd name="T14" fmla="*/ 1328 w 1328"/>
              <a:gd name="T15" fmla="*/ 760 h 1328"/>
              <a:gd name="T16" fmla="*/ 1318 w 1328"/>
              <a:gd name="T17" fmla="*/ 724 h 1328"/>
              <a:gd name="T18" fmla="*/ 1274 w 1328"/>
              <a:gd name="T19" fmla="*/ 670 h 1328"/>
              <a:gd name="T20" fmla="*/ 1228 w 1328"/>
              <a:gd name="T21" fmla="*/ 650 h 1328"/>
              <a:gd name="T22" fmla="*/ 1204 w 1328"/>
              <a:gd name="T23" fmla="*/ 648 h 1328"/>
              <a:gd name="T24" fmla="*/ 1156 w 1328"/>
              <a:gd name="T25" fmla="*/ 658 h 1328"/>
              <a:gd name="T26" fmla="*/ 1112 w 1328"/>
              <a:gd name="T27" fmla="*/ 682 h 1328"/>
              <a:gd name="T28" fmla="*/ 646 w 1328"/>
              <a:gd name="T29" fmla="*/ 216 h 1328"/>
              <a:gd name="T30" fmla="*/ 670 w 1328"/>
              <a:gd name="T31" fmla="*/ 172 h 1328"/>
              <a:gd name="T32" fmla="*/ 680 w 1328"/>
              <a:gd name="T33" fmla="*/ 124 h 1328"/>
              <a:gd name="T34" fmla="*/ 678 w 1328"/>
              <a:gd name="T35" fmla="*/ 100 h 1328"/>
              <a:gd name="T36" fmla="*/ 658 w 1328"/>
              <a:gd name="T37" fmla="*/ 54 h 1328"/>
              <a:gd name="T38" fmla="*/ 604 w 1328"/>
              <a:gd name="T39" fmla="*/ 10 h 1328"/>
              <a:gd name="T40" fmla="*/ 568 w 1328"/>
              <a:gd name="T41" fmla="*/ 0 h 1328"/>
              <a:gd name="T42" fmla="*/ 544 w 1328"/>
              <a:gd name="T43" fmla="*/ 0 h 1328"/>
              <a:gd name="T44" fmla="*/ 508 w 1328"/>
              <a:gd name="T45" fmla="*/ 10 h 1328"/>
              <a:gd name="T46" fmla="*/ 454 w 1328"/>
              <a:gd name="T47" fmla="*/ 54 h 1328"/>
              <a:gd name="T48" fmla="*/ 434 w 1328"/>
              <a:gd name="T49" fmla="*/ 100 h 1328"/>
              <a:gd name="T50" fmla="*/ 432 w 1328"/>
              <a:gd name="T51" fmla="*/ 124 h 1328"/>
              <a:gd name="T52" fmla="*/ 442 w 1328"/>
              <a:gd name="T53" fmla="*/ 172 h 1328"/>
              <a:gd name="T54" fmla="*/ 432 w 1328"/>
              <a:gd name="T55" fmla="*/ 216 h 1328"/>
              <a:gd name="T56" fmla="*/ 0 w 1328"/>
              <a:gd name="T57" fmla="*/ 216 h 1328"/>
              <a:gd name="T58" fmla="*/ 26 w 1328"/>
              <a:gd name="T59" fmla="*/ 610 h 1328"/>
              <a:gd name="T60" fmla="*/ 68 w 1328"/>
              <a:gd name="T61" fmla="*/ 608 h 1328"/>
              <a:gd name="T62" fmla="*/ 116 w 1328"/>
              <a:gd name="T63" fmla="*/ 620 h 1328"/>
              <a:gd name="T64" fmla="*/ 156 w 1328"/>
              <a:gd name="T65" fmla="*/ 646 h 1328"/>
              <a:gd name="T66" fmla="*/ 188 w 1328"/>
              <a:gd name="T67" fmla="*/ 680 h 1328"/>
              <a:gd name="T68" fmla="*/ 208 w 1328"/>
              <a:gd name="T69" fmla="*/ 724 h 1328"/>
              <a:gd name="T70" fmla="*/ 216 w 1328"/>
              <a:gd name="T71" fmla="*/ 772 h 1328"/>
              <a:gd name="T72" fmla="*/ 212 w 1328"/>
              <a:gd name="T73" fmla="*/ 806 h 1328"/>
              <a:gd name="T74" fmla="*/ 196 w 1328"/>
              <a:gd name="T75" fmla="*/ 850 h 1328"/>
              <a:gd name="T76" fmla="*/ 168 w 1328"/>
              <a:gd name="T77" fmla="*/ 888 h 1328"/>
              <a:gd name="T78" fmla="*/ 130 w 1328"/>
              <a:gd name="T79" fmla="*/ 916 h 1328"/>
              <a:gd name="T80" fmla="*/ 86 w 1328"/>
              <a:gd name="T81" fmla="*/ 932 h 1328"/>
              <a:gd name="T82" fmla="*/ 52 w 1328"/>
              <a:gd name="T83" fmla="*/ 936 h 1328"/>
              <a:gd name="T84" fmla="*/ 0 w 1328"/>
              <a:gd name="T85" fmla="*/ 9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close/>
              </a:path>
            </a:pathLst>
          </a:custGeom>
          <a:solidFill>
            <a:srgbClr val="2E75B6"/>
          </a:solidFill>
          <a:ln>
            <a:solidFill>
              <a:schemeClr val="accent1">
                <a:lumMod val="40000"/>
                <a:lumOff val="60000"/>
              </a:schemeClr>
            </a:solidFill>
          </a:ln>
          <a:effectLst/>
        </p:spPr>
        <p:txBody>
          <a:bodyPr wrap="none" anchor="ctr"/>
          <a:lstStyle/>
          <a:p>
            <a:pPr defTabSz="914400" fontAlgn="auto">
              <a:spcBef>
                <a:spcPts val="0"/>
              </a:spcBef>
              <a:spcAft>
                <a:spcPts val="0"/>
              </a:spcAft>
              <a:defRPr/>
            </a:pPr>
            <a:endParaRPr lang="zh-CN" altLang="en-US" sz="1400" b="0" kern="0">
              <a:latin typeface="微软雅黑" panose="020B0503020204020204" charset="-122"/>
            </a:endParaRPr>
          </a:p>
        </p:txBody>
      </p:sp>
      <p:sp>
        <p:nvSpPr>
          <p:cNvPr id="6" name="矩形 5"/>
          <p:cNvSpPr>
            <a:spLocks noChangeArrowheads="1"/>
          </p:cNvSpPr>
          <p:nvPr/>
        </p:nvSpPr>
        <p:spPr bwMode="auto">
          <a:xfrm>
            <a:off x="3783726" y="2562722"/>
            <a:ext cx="1420283" cy="836389"/>
          </a:xfrm>
          <a:prstGeom prst="rect">
            <a:avLst/>
          </a:prstGeom>
          <a:noFill/>
          <a:ln w="9525">
            <a:noFill/>
            <a:miter lim="800000"/>
          </a:ln>
        </p:spPr>
        <p:txBody>
          <a:bodyPr wrap="square" lIns="96780" tIns="48390" rIns="96780" bIns="48390">
            <a:spAutoFit/>
          </a:bodyPr>
          <a:lstStyle/>
          <a:p>
            <a:pPr algn="ctr" defTabSz="968375"/>
            <a:r>
              <a:rPr lang="zh-CN" altLang="zh-CN" sz="2400" b="1" dirty="0">
                <a:solidFill>
                  <a:schemeClr val="bg1"/>
                </a:solidFill>
              </a:rPr>
              <a:t>产业支持科研</a:t>
            </a:r>
            <a:endParaRPr kumimoji="1" lang="zh-CN" altLang="en-US" sz="2400" b="1" dirty="0">
              <a:solidFill>
                <a:schemeClr val="bg1"/>
              </a:solidFill>
              <a:latin typeface="Ping Hei"/>
            </a:endParaRPr>
          </a:p>
        </p:txBody>
      </p:sp>
      <p:sp>
        <p:nvSpPr>
          <p:cNvPr id="7" name="矩形 6"/>
          <p:cNvSpPr>
            <a:spLocks noChangeArrowheads="1"/>
          </p:cNvSpPr>
          <p:nvPr/>
        </p:nvSpPr>
        <p:spPr bwMode="auto">
          <a:xfrm>
            <a:off x="4245595" y="1912937"/>
            <a:ext cx="276225" cy="296863"/>
          </a:xfrm>
          <a:prstGeom prst="rect">
            <a:avLst/>
          </a:prstGeom>
          <a:noFill/>
          <a:ln w="9525">
            <a:noFill/>
            <a:miter lim="800000"/>
          </a:ln>
        </p:spPr>
        <p:txBody>
          <a:bodyPr lIns="96780" tIns="48390" rIns="96780" bIns="48390">
            <a:spAutoFit/>
          </a:bodyPr>
          <a:lstStyle/>
          <a:p>
            <a:pPr algn="ctr" defTabSz="968375">
              <a:lnSpc>
                <a:spcPts val="1590"/>
              </a:lnSpc>
            </a:pPr>
            <a:r>
              <a:rPr lang="en-US" altLang="zh-CN" dirty="0">
                <a:solidFill>
                  <a:schemeClr val="bg1"/>
                </a:solidFill>
                <a:latin typeface="微软雅黑" panose="020B0503020204020204" charset="-122"/>
              </a:rPr>
              <a:t>2</a:t>
            </a:r>
            <a:endParaRPr lang="zh-CN" altLang="en-US" dirty="0">
              <a:solidFill>
                <a:schemeClr val="bg1"/>
              </a:solidFill>
              <a:latin typeface="微软雅黑" panose="020B0503020204020204" charset="-122"/>
            </a:endParaRPr>
          </a:p>
        </p:txBody>
      </p:sp>
      <p:sp>
        <p:nvSpPr>
          <p:cNvPr id="8" name="Freeform 10"/>
          <p:cNvSpPr/>
          <p:nvPr/>
        </p:nvSpPr>
        <p:spPr bwMode="auto">
          <a:xfrm>
            <a:off x="5288583" y="1843087"/>
            <a:ext cx="1939925" cy="1997075"/>
          </a:xfrm>
          <a:custGeom>
            <a:avLst/>
            <a:gdLst>
              <a:gd name="T0" fmla="*/ 1112 w 1328"/>
              <a:gd name="T1" fmla="*/ 862 h 1328"/>
              <a:gd name="T2" fmla="*/ 1156 w 1328"/>
              <a:gd name="T3" fmla="*/ 886 h 1328"/>
              <a:gd name="T4" fmla="*/ 1204 w 1328"/>
              <a:gd name="T5" fmla="*/ 896 h 1328"/>
              <a:gd name="T6" fmla="*/ 1228 w 1328"/>
              <a:gd name="T7" fmla="*/ 894 h 1328"/>
              <a:gd name="T8" fmla="*/ 1274 w 1328"/>
              <a:gd name="T9" fmla="*/ 874 h 1328"/>
              <a:gd name="T10" fmla="*/ 1318 w 1328"/>
              <a:gd name="T11" fmla="*/ 820 h 1328"/>
              <a:gd name="T12" fmla="*/ 1328 w 1328"/>
              <a:gd name="T13" fmla="*/ 784 h 1328"/>
              <a:gd name="T14" fmla="*/ 1328 w 1328"/>
              <a:gd name="T15" fmla="*/ 760 h 1328"/>
              <a:gd name="T16" fmla="*/ 1318 w 1328"/>
              <a:gd name="T17" fmla="*/ 724 h 1328"/>
              <a:gd name="T18" fmla="*/ 1274 w 1328"/>
              <a:gd name="T19" fmla="*/ 670 h 1328"/>
              <a:gd name="T20" fmla="*/ 1228 w 1328"/>
              <a:gd name="T21" fmla="*/ 650 h 1328"/>
              <a:gd name="T22" fmla="*/ 1204 w 1328"/>
              <a:gd name="T23" fmla="*/ 648 h 1328"/>
              <a:gd name="T24" fmla="*/ 1156 w 1328"/>
              <a:gd name="T25" fmla="*/ 658 h 1328"/>
              <a:gd name="T26" fmla="*/ 1112 w 1328"/>
              <a:gd name="T27" fmla="*/ 682 h 1328"/>
              <a:gd name="T28" fmla="*/ 646 w 1328"/>
              <a:gd name="T29" fmla="*/ 216 h 1328"/>
              <a:gd name="T30" fmla="*/ 670 w 1328"/>
              <a:gd name="T31" fmla="*/ 172 h 1328"/>
              <a:gd name="T32" fmla="*/ 680 w 1328"/>
              <a:gd name="T33" fmla="*/ 124 h 1328"/>
              <a:gd name="T34" fmla="*/ 678 w 1328"/>
              <a:gd name="T35" fmla="*/ 100 h 1328"/>
              <a:gd name="T36" fmla="*/ 658 w 1328"/>
              <a:gd name="T37" fmla="*/ 54 h 1328"/>
              <a:gd name="T38" fmla="*/ 604 w 1328"/>
              <a:gd name="T39" fmla="*/ 10 h 1328"/>
              <a:gd name="T40" fmla="*/ 568 w 1328"/>
              <a:gd name="T41" fmla="*/ 0 h 1328"/>
              <a:gd name="T42" fmla="*/ 544 w 1328"/>
              <a:gd name="T43" fmla="*/ 0 h 1328"/>
              <a:gd name="T44" fmla="*/ 508 w 1328"/>
              <a:gd name="T45" fmla="*/ 10 h 1328"/>
              <a:gd name="T46" fmla="*/ 454 w 1328"/>
              <a:gd name="T47" fmla="*/ 54 h 1328"/>
              <a:gd name="T48" fmla="*/ 434 w 1328"/>
              <a:gd name="T49" fmla="*/ 100 h 1328"/>
              <a:gd name="T50" fmla="*/ 432 w 1328"/>
              <a:gd name="T51" fmla="*/ 124 h 1328"/>
              <a:gd name="T52" fmla="*/ 442 w 1328"/>
              <a:gd name="T53" fmla="*/ 172 h 1328"/>
              <a:gd name="T54" fmla="*/ 432 w 1328"/>
              <a:gd name="T55" fmla="*/ 216 h 1328"/>
              <a:gd name="T56" fmla="*/ 0 w 1328"/>
              <a:gd name="T57" fmla="*/ 216 h 1328"/>
              <a:gd name="T58" fmla="*/ 26 w 1328"/>
              <a:gd name="T59" fmla="*/ 610 h 1328"/>
              <a:gd name="T60" fmla="*/ 68 w 1328"/>
              <a:gd name="T61" fmla="*/ 608 h 1328"/>
              <a:gd name="T62" fmla="*/ 116 w 1328"/>
              <a:gd name="T63" fmla="*/ 620 h 1328"/>
              <a:gd name="T64" fmla="*/ 156 w 1328"/>
              <a:gd name="T65" fmla="*/ 646 h 1328"/>
              <a:gd name="T66" fmla="*/ 188 w 1328"/>
              <a:gd name="T67" fmla="*/ 680 h 1328"/>
              <a:gd name="T68" fmla="*/ 208 w 1328"/>
              <a:gd name="T69" fmla="*/ 724 h 1328"/>
              <a:gd name="T70" fmla="*/ 216 w 1328"/>
              <a:gd name="T71" fmla="*/ 772 h 1328"/>
              <a:gd name="T72" fmla="*/ 212 w 1328"/>
              <a:gd name="T73" fmla="*/ 806 h 1328"/>
              <a:gd name="T74" fmla="*/ 196 w 1328"/>
              <a:gd name="T75" fmla="*/ 850 h 1328"/>
              <a:gd name="T76" fmla="*/ 168 w 1328"/>
              <a:gd name="T77" fmla="*/ 888 h 1328"/>
              <a:gd name="T78" fmla="*/ 130 w 1328"/>
              <a:gd name="T79" fmla="*/ 916 h 1328"/>
              <a:gd name="T80" fmla="*/ 86 w 1328"/>
              <a:gd name="T81" fmla="*/ 932 h 1328"/>
              <a:gd name="T82" fmla="*/ 52 w 1328"/>
              <a:gd name="T83" fmla="*/ 936 h 1328"/>
              <a:gd name="T84" fmla="*/ 0 w 1328"/>
              <a:gd name="T85" fmla="*/ 9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close/>
              </a:path>
            </a:pathLst>
          </a:custGeom>
          <a:solidFill>
            <a:srgbClr val="2E75B6"/>
          </a:solidFill>
          <a:ln>
            <a:solidFill>
              <a:srgbClr val="2E6BA2"/>
            </a:solidFill>
          </a:ln>
          <a:effectLst/>
        </p:spPr>
        <p:txBody>
          <a:bodyPr wrap="none" anchor="ctr"/>
          <a:lstStyle/>
          <a:p>
            <a:pPr defTabSz="914400" fontAlgn="auto">
              <a:spcBef>
                <a:spcPts val="0"/>
              </a:spcBef>
              <a:spcAft>
                <a:spcPts val="0"/>
              </a:spcAft>
              <a:defRPr/>
            </a:pPr>
            <a:endParaRPr lang="zh-CN" altLang="en-US" sz="1400" b="0" kern="0">
              <a:latin typeface="微软雅黑" panose="020B0503020204020204" charset="-122"/>
            </a:endParaRPr>
          </a:p>
        </p:txBody>
      </p:sp>
      <p:sp>
        <p:nvSpPr>
          <p:cNvPr id="9" name="矩形 8"/>
          <p:cNvSpPr>
            <a:spLocks noChangeArrowheads="1"/>
          </p:cNvSpPr>
          <p:nvPr/>
        </p:nvSpPr>
        <p:spPr bwMode="auto">
          <a:xfrm>
            <a:off x="5533701" y="2562722"/>
            <a:ext cx="1439936" cy="836389"/>
          </a:xfrm>
          <a:prstGeom prst="rect">
            <a:avLst/>
          </a:prstGeom>
          <a:noFill/>
          <a:ln w="9525">
            <a:noFill/>
            <a:miter lim="800000"/>
          </a:ln>
        </p:spPr>
        <p:txBody>
          <a:bodyPr wrap="square" lIns="96780" tIns="48390" rIns="96780" bIns="48390">
            <a:spAutoFit/>
          </a:bodyPr>
          <a:lstStyle/>
          <a:p>
            <a:pPr algn="ctr" defTabSz="968375"/>
            <a:r>
              <a:rPr lang="zh-CN" altLang="zh-CN" sz="2400" b="1" dirty="0">
                <a:solidFill>
                  <a:schemeClr val="bg1"/>
                </a:solidFill>
              </a:rPr>
              <a:t>科研促进产业</a:t>
            </a:r>
            <a:endParaRPr kumimoji="1" lang="zh-CN" altLang="en-US" sz="2400" b="1" dirty="0">
              <a:solidFill>
                <a:schemeClr val="bg1"/>
              </a:solidFill>
              <a:latin typeface="Ping Hei"/>
            </a:endParaRPr>
          </a:p>
        </p:txBody>
      </p:sp>
      <p:sp>
        <p:nvSpPr>
          <p:cNvPr id="10" name="矩形 9"/>
          <p:cNvSpPr>
            <a:spLocks noChangeArrowheads="1"/>
          </p:cNvSpPr>
          <p:nvPr/>
        </p:nvSpPr>
        <p:spPr bwMode="auto">
          <a:xfrm>
            <a:off x="5937870" y="1912937"/>
            <a:ext cx="279400" cy="296863"/>
          </a:xfrm>
          <a:prstGeom prst="rect">
            <a:avLst/>
          </a:prstGeom>
          <a:noFill/>
          <a:ln w="9525">
            <a:noFill/>
            <a:miter lim="800000"/>
          </a:ln>
        </p:spPr>
        <p:txBody>
          <a:bodyPr lIns="96780" tIns="48390" rIns="96780" bIns="48390">
            <a:spAutoFit/>
          </a:bodyPr>
          <a:lstStyle/>
          <a:p>
            <a:pPr algn="ctr" defTabSz="968375">
              <a:lnSpc>
                <a:spcPts val="1590"/>
              </a:lnSpc>
            </a:pPr>
            <a:r>
              <a:rPr lang="en-US" altLang="zh-CN">
                <a:solidFill>
                  <a:schemeClr val="bg1"/>
                </a:solidFill>
                <a:latin typeface="微软雅黑" panose="020B0503020204020204" charset="-122"/>
              </a:rPr>
              <a:t>3</a:t>
            </a:r>
            <a:endParaRPr lang="zh-CN" altLang="en-US">
              <a:solidFill>
                <a:schemeClr val="bg1"/>
              </a:solidFill>
              <a:latin typeface="微软雅黑" panose="020B0503020204020204" charset="-122"/>
            </a:endParaRPr>
          </a:p>
        </p:txBody>
      </p:sp>
      <p:sp>
        <p:nvSpPr>
          <p:cNvPr id="11" name="Freeform 14"/>
          <p:cNvSpPr/>
          <p:nvPr/>
        </p:nvSpPr>
        <p:spPr bwMode="auto">
          <a:xfrm>
            <a:off x="6972920" y="1843087"/>
            <a:ext cx="1939925" cy="1997075"/>
          </a:xfrm>
          <a:custGeom>
            <a:avLst/>
            <a:gdLst>
              <a:gd name="T0" fmla="*/ 1112 w 1328"/>
              <a:gd name="T1" fmla="*/ 862 h 1328"/>
              <a:gd name="T2" fmla="*/ 1156 w 1328"/>
              <a:gd name="T3" fmla="*/ 886 h 1328"/>
              <a:gd name="T4" fmla="*/ 1204 w 1328"/>
              <a:gd name="T5" fmla="*/ 896 h 1328"/>
              <a:gd name="T6" fmla="*/ 1228 w 1328"/>
              <a:gd name="T7" fmla="*/ 894 h 1328"/>
              <a:gd name="T8" fmla="*/ 1274 w 1328"/>
              <a:gd name="T9" fmla="*/ 874 h 1328"/>
              <a:gd name="T10" fmla="*/ 1318 w 1328"/>
              <a:gd name="T11" fmla="*/ 820 h 1328"/>
              <a:gd name="T12" fmla="*/ 1328 w 1328"/>
              <a:gd name="T13" fmla="*/ 784 h 1328"/>
              <a:gd name="T14" fmla="*/ 1328 w 1328"/>
              <a:gd name="T15" fmla="*/ 760 h 1328"/>
              <a:gd name="T16" fmla="*/ 1318 w 1328"/>
              <a:gd name="T17" fmla="*/ 724 h 1328"/>
              <a:gd name="T18" fmla="*/ 1274 w 1328"/>
              <a:gd name="T19" fmla="*/ 670 h 1328"/>
              <a:gd name="T20" fmla="*/ 1228 w 1328"/>
              <a:gd name="T21" fmla="*/ 650 h 1328"/>
              <a:gd name="T22" fmla="*/ 1204 w 1328"/>
              <a:gd name="T23" fmla="*/ 648 h 1328"/>
              <a:gd name="T24" fmla="*/ 1156 w 1328"/>
              <a:gd name="T25" fmla="*/ 658 h 1328"/>
              <a:gd name="T26" fmla="*/ 1112 w 1328"/>
              <a:gd name="T27" fmla="*/ 682 h 1328"/>
              <a:gd name="T28" fmla="*/ 646 w 1328"/>
              <a:gd name="T29" fmla="*/ 216 h 1328"/>
              <a:gd name="T30" fmla="*/ 670 w 1328"/>
              <a:gd name="T31" fmla="*/ 172 h 1328"/>
              <a:gd name="T32" fmla="*/ 680 w 1328"/>
              <a:gd name="T33" fmla="*/ 124 h 1328"/>
              <a:gd name="T34" fmla="*/ 678 w 1328"/>
              <a:gd name="T35" fmla="*/ 100 h 1328"/>
              <a:gd name="T36" fmla="*/ 658 w 1328"/>
              <a:gd name="T37" fmla="*/ 54 h 1328"/>
              <a:gd name="T38" fmla="*/ 604 w 1328"/>
              <a:gd name="T39" fmla="*/ 10 h 1328"/>
              <a:gd name="T40" fmla="*/ 568 w 1328"/>
              <a:gd name="T41" fmla="*/ 0 h 1328"/>
              <a:gd name="T42" fmla="*/ 544 w 1328"/>
              <a:gd name="T43" fmla="*/ 0 h 1328"/>
              <a:gd name="T44" fmla="*/ 508 w 1328"/>
              <a:gd name="T45" fmla="*/ 10 h 1328"/>
              <a:gd name="T46" fmla="*/ 454 w 1328"/>
              <a:gd name="T47" fmla="*/ 54 h 1328"/>
              <a:gd name="T48" fmla="*/ 434 w 1328"/>
              <a:gd name="T49" fmla="*/ 100 h 1328"/>
              <a:gd name="T50" fmla="*/ 432 w 1328"/>
              <a:gd name="T51" fmla="*/ 124 h 1328"/>
              <a:gd name="T52" fmla="*/ 442 w 1328"/>
              <a:gd name="T53" fmla="*/ 172 h 1328"/>
              <a:gd name="T54" fmla="*/ 432 w 1328"/>
              <a:gd name="T55" fmla="*/ 216 h 1328"/>
              <a:gd name="T56" fmla="*/ 0 w 1328"/>
              <a:gd name="T57" fmla="*/ 216 h 1328"/>
              <a:gd name="T58" fmla="*/ 26 w 1328"/>
              <a:gd name="T59" fmla="*/ 610 h 1328"/>
              <a:gd name="T60" fmla="*/ 68 w 1328"/>
              <a:gd name="T61" fmla="*/ 608 h 1328"/>
              <a:gd name="T62" fmla="*/ 116 w 1328"/>
              <a:gd name="T63" fmla="*/ 620 h 1328"/>
              <a:gd name="T64" fmla="*/ 156 w 1328"/>
              <a:gd name="T65" fmla="*/ 646 h 1328"/>
              <a:gd name="T66" fmla="*/ 188 w 1328"/>
              <a:gd name="T67" fmla="*/ 680 h 1328"/>
              <a:gd name="T68" fmla="*/ 208 w 1328"/>
              <a:gd name="T69" fmla="*/ 724 h 1328"/>
              <a:gd name="T70" fmla="*/ 216 w 1328"/>
              <a:gd name="T71" fmla="*/ 772 h 1328"/>
              <a:gd name="T72" fmla="*/ 212 w 1328"/>
              <a:gd name="T73" fmla="*/ 806 h 1328"/>
              <a:gd name="T74" fmla="*/ 196 w 1328"/>
              <a:gd name="T75" fmla="*/ 850 h 1328"/>
              <a:gd name="T76" fmla="*/ 168 w 1328"/>
              <a:gd name="T77" fmla="*/ 888 h 1328"/>
              <a:gd name="T78" fmla="*/ 130 w 1328"/>
              <a:gd name="T79" fmla="*/ 916 h 1328"/>
              <a:gd name="T80" fmla="*/ 86 w 1328"/>
              <a:gd name="T81" fmla="*/ 932 h 1328"/>
              <a:gd name="T82" fmla="*/ 52 w 1328"/>
              <a:gd name="T83" fmla="*/ 936 h 1328"/>
              <a:gd name="T84" fmla="*/ 0 w 1328"/>
              <a:gd name="T85" fmla="*/ 9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close/>
              </a:path>
            </a:pathLst>
          </a:custGeom>
          <a:solidFill>
            <a:srgbClr val="2E75B6"/>
          </a:solidFill>
          <a:ln>
            <a:noFill/>
          </a:ln>
          <a:effectLst/>
        </p:spPr>
        <p:txBody>
          <a:bodyPr wrap="none" anchor="ctr"/>
          <a:lstStyle/>
          <a:p>
            <a:pPr defTabSz="914400" fontAlgn="auto">
              <a:spcBef>
                <a:spcPts val="0"/>
              </a:spcBef>
              <a:spcAft>
                <a:spcPts val="0"/>
              </a:spcAft>
              <a:defRPr/>
            </a:pPr>
            <a:endParaRPr lang="zh-CN" altLang="en-US" sz="1400" b="0" kern="0">
              <a:latin typeface="微软雅黑" panose="020B0503020204020204" charset="-122"/>
            </a:endParaRPr>
          </a:p>
        </p:txBody>
      </p:sp>
      <p:sp>
        <p:nvSpPr>
          <p:cNvPr id="12" name="矩形 11"/>
          <p:cNvSpPr>
            <a:spLocks noChangeArrowheads="1"/>
          </p:cNvSpPr>
          <p:nvPr/>
        </p:nvSpPr>
        <p:spPr bwMode="auto">
          <a:xfrm>
            <a:off x="7220612" y="2565897"/>
            <a:ext cx="1431012" cy="836389"/>
          </a:xfrm>
          <a:prstGeom prst="rect">
            <a:avLst/>
          </a:prstGeom>
          <a:noFill/>
          <a:ln w="9525">
            <a:noFill/>
            <a:miter lim="800000"/>
          </a:ln>
        </p:spPr>
        <p:txBody>
          <a:bodyPr wrap="square" lIns="96780" tIns="48390" rIns="96780" bIns="48390">
            <a:spAutoFit/>
          </a:bodyPr>
          <a:lstStyle/>
          <a:p>
            <a:pPr algn="ctr" defTabSz="968375"/>
            <a:r>
              <a:rPr lang="zh-CN" altLang="zh-CN" sz="2400" b="1" dirty="0">
                <a:solidFill>
                  <a:schemeClr val="bg1"/>
                </a:solidFill>
              </a:rPr>
              <a:t>产业提升实践能力</a:t>
            </a:r>
            <a:endParaRPr kumimoji="1" lang="zh-CN" altLang="en-US" sz="2400" b="1" dirty="0">
              <a:solidFill>
                <a:schemeClr val="bg1"/>
              </a:solidFill>
              <a:latin typeface="Ping Hei"/>
            </a:endParaRPr>
          </a:p>
        </p:txBody>
      </p:sp>
      <p:sp>
        <p:nvSpPr>
          <p:cNvPr id="13" name="矩形 12"/>
          <p:cNvSpPr>
            <a:spLocks noChangeArrowheads="1"/>
          </p:cNvSpPr>
          <p:nvPr/>
        </p:nvSpPr>
        <p:spPr bwMode="auto">
          <a:xfrm>
            <a:off x="7623795" y="1916112"/>
            <a:ext cx="279400" cy="296863"/>
          </a:xfrm>
          <a:prstGeom prst="rect">
            <a:avLst/>
          </a:prstGeom>
          <a:noFill/>
          <a:ln w="9525">
            <a:noFill/>
            <a:miter lim="800000"/>
          </a:ln>
        </p:spPr>
        <p:txBody>
          <a:bodyPr lIns="96780" tIns="48390" rIns="96780" bIns="48390">
            <a:spAutoFit/>
          </a:bodyPr>
          <a:lstStyle/>
          <a:p>
            <a:pPr algn="ctr" defTabSz="968375">
              <a:lnSpc>
                <a:spcPts val="1590"/>
              </a:lnSpc>
            </a:pPr>
            <a:r>
              <a:rPr lang="en-US" altLang="zh-CN">
                <a:solidFill>
                  <a:schemeClr val="bg1"/>
                </a:solidFill>
                <a:latin typeface="微软雅黑" panose="020B0503020204020204" charset="-122"/>
              </a:rPr>
              <a:t>4</a:t>
            </a:r>
            <a:endParaRPr lang="zh-CN" altLang="en-US">
              <a:solidFill>
                <a:schemeClr val="bg1"/>
              </a:solidFill>
              <a:latin typeface="微软雅黑" panose="020B0503020204020204" charset="-122"/>
            </a:endParaRPr>
          </a:p>
        </p:txBody>
      </p:sp>
      <p:sp>
        <p:nvSpPr>
          <p:cNvPr id="14" name="Freeform 6"/>
          <p:cNvSpPr/>
          <p:nvPr/>
        </p:nvSpPr>
        <p:spPr bwMode="auto">
          <a:xfrm>
            <a:off x="8657258" y="1843087"/>
            <a:ext cx="1625600" cy="1998663"/>
          </a:xfrm>
          <a:custGeom>
            <a:avLst/>
            <a:gdLst>
              <a:gd name="T0" fmla="*/ 1112 w 1112"/>
              <a:gd name="T1" fmla="*/ 216 h 1328"/>
              <a:gd name="T2" fmla="*/ 664 w 1112"/>
              <a:gd name="T3" fmla="*/ 186 h 1328"/>
              <a:gd name="T4" fmla="*/ 670 w 1112"/>
              <a:gd name="T5" fmla="*/ 172 h 1328"/>
              <a:gd name="T6" fmla="*/ 678 w 1112"/>
              <a:gd name="T7" fmla="*/ 140 h 1328"/>
              <a:gd name="T8" fmla="*/ 680 w 1112"/>
              <a:gd name="T9" fmla="*/ 124 h 1328"/>
              <a:gd name="T10" fmla="*/ 678 w 1112"/>
              <a:gd name="T11" fmla="*/ 100 h 1328"/>
              <a:gd name="T12" fmla="*/ 670 w 1112"/>
              <a:gd name="T13" fmla="*/ 76 h 1328"/>
              <a:gd name="T14" fmla="*/ 644 w 1112"/>
              <a:gd name="T15" fmla="*/ 36 h 1328"/>
              <a:gd name="T16" fmla="*/ 604 w 1112"/>
              <a:gd name="T17" fmla="*/ 10 h 1328"/>
              <a:gd name="T18" fmla="*/ 580 w 1112"/>
              <a:gd name="T19" fmla="*/ 2 h 1328"/>
              <a:gd name="T20" fmla="*/ 556 w 1112"/>
              <a:gd name="T21" fmla="*/ 0 h 1328"/>
              <a:gd name="T22" fmla="*/ 544 w 1112"/>
              <a:gd name="T23" fmla="*/ 0 h 1328"/>
              <a:gd name="T24" fmla="*/ 520 w 1112"/>
              <a:gd name="T25" fmla="*/ 6 h 1328"/>
              <a:gd name="T26" fmla="*/ 486 w 1112"/>
              <a:gd name="T27" fmla="*/ 22 h 1328"/>
              <a:gd name="T28" fmla="*/ 454 w 1112"/>
              <a:gd name="T29" fmla="*/ 54 h 1328"/>
              <a:gd name="T30" fmla="*/ 438 w 1112"/>
              <a:gd name="T31" fmla="*/ 88 h 1328"/>
              <a:gd name="T32" fmla="*/ 432 w 1112"/>
              <a:gd name="T33" fmla="*/ 112 h 1328"/>
              <a:gd name="T34" fmla="*/ 432 w 1112"/>
              <a:gd name="T35" fmla="*/ 124 h 1328"/>
              <a:gd name="T36" fmla="*/ 436 w 1112"/>
              <a:gd name="T37" fmla="*/ 156 h 1328"/>
              <a:gd name="T38" fmla="*/ 448 w 1112"/>
              <a:gd name="T39" fmla="*/ 186 h 1328"/>
              <a:gd name="T40" fmla="*/ 432 w 1112"/>
              <a:gd name="T41" fmla="*/ 216 h 1328"/>
              <a:gd name="T42" fmla="*/ 0 w 1112"/>
              <a:gd name="T43" fmla="*/ 216 h 1328"/>
              <a:gd name="T44" fmla="*/ 0 w 1112"/>
              <a:gd name="T45" fmla="*/ 616 h 1328"/>
              <a:gd name="T46" fmla="*/ 26 w 1112"/>
              <a:gd name="T47" fmla="*/ 610 h 1328"/>
              <a:gd name="T48" fmla="*/ 52 w 1112"/>
              <a:gd name="T49" fmla="*/ 608 h 1328"/>
              <a:gd name="T50" fmla="*/ 86 w 1112"/>
              <a:gd name="T51" fmla="*/ 612 h 1328"/>
              <a:gd name="T52" fmla="*/ 116 w 1112"/>
              <a:gd name="T53" fmla="*/ 620 h 1328"/>
              <a:gd name="T54" fmla="*/ 144 w 1112"/>
              <a:gd name="T55" fmla="*/ 636 h 1328"/>
              <a:gd name="T56" fmla="*/ 168 w 1112"/>
              <a:gd name="T57" fmla="*/ 656 h 1328"/>
              <a:gd name="T58" fmla="*/ 188 w 1112"/>
              <a:gd name="T59" fmla="*/ 680 h 1328"/>
              <a:gd name="T60" fmla="*/ 204 w 1112"/>
              <a:gd name="T61" fmla="*/ 708 h 1328"/>
              <a:gd name="T62" fmla="*/ 212 w 1112"/>
              <a:gd name="T63" fmla="*/ 738 h 1328"/>
              <a:gd name="T64" fmla="*/ 216 w 1112"/>
              <a:gd name="T65" fmla="*/ 772 h 1328"/>
              <a:gd name="T66" fmla="*/ 216 w 1112"/>
              <a:gd name="T67" fmla="*/ 788 h 1328"/>
              <a:gd name="T68" fmla="*/ 208 w 1112"/>
              <a:gd name="T69" fmla="*/ 820 h 1328"/>
              <a:gd name="T70" fmla="*/ 196 w 1112"/>
              <a:gd name="T71" fmla="*/ 850 h 1328"/>
              <a:gd name="T72" fmla="*/ 178 w 1112"/>
              <a:gd name="T73" fmla="*/ 876 h 1328"/>
              <a:gd name="T74" fmla="*/ 156 w 1112"/>
              <a:gd name="T75" fmla="*/ 898 h 1328"/>
              <a:gd name="T76" fmla="*/ 130 w 1112"/>
              <a:gd name="T77" fmla="*/ 916 h 1328"/>
              <a:gd name="T78" fmla="*/ 100 w 1112"/>
              <a:gd name="T79" fmla="*/ 928 h 1328"/>
              <a:gd name="T80" fmla="*/ 68 w 1112"/>
              <a:gd name="T81" fmla="*/ 936 h 1328"/>
              <a:gd name="T82" fmla="*/ 52 w 1112"/>
              <a:gd name="T83" fmla="*/ 936 h 1328"/>
              <a:gd name="T84" fmla="*/ 0 w 1112"/>
              <a:gd name="T85" fmla="*/ 928 h 1328"/>
              <a:gd name="T86" fmla="*/ 0 w 1112"/>
              <a:gd name="T87" fmla="*/ 1328 h 1328"/>
              <a:gd name="T88" fmla="*/ 1112 w 1112"/>
              <a:gd name="T89" fmla="*/ 216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2" h="1328">
                <a:moveTo>
                  <a:pt x="1112" y="216"/>
                </a:move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lnTo>
                  <a:pt x="1112" y="216"/>
                </a:lnTo>
                <a:close/>
              </a:path>
            </a:pathLst>
          </a:custGeom>
          <a:solidFill>
            <a:srgbClr val="2E75B6"/>
          </a:solidFill>
          <a:ln>
            <a:noFill/>
          </a:ln>
          <a:effectLst/>
        </p:spPr>
        <p:txBody>
          <a:bodyPr wrap="none" anchor="ctr"/>
          <a:lstStyle/>
          <a:p>
            <a:pPr defTabSz="914400" fontAlgn="auto">
              <a:spcBef>
                <a:spcPts val="0"/>
              </a:spcBef>
              <a:spcAft>
                <a:spcPts val="0"/>
              </a:spcAft>
              <a:defRPr/>
            </a:pPr>
            <a:endParaRPr lang="zh-CN" altLang="en-US" sz="1400" b="0" kern="0">
              <a:latin typeface="微软雅黑" panose="020B0503020204020204" charset="-122"/>
            </a:endParaRPr>
          </a:p>
        </p:txBody>
      </p:sp>
      <p:sp>
        <p:nvSpPr>
          <p:cNvPr id="15" name="矩形 14"/>
          <p:cNvSpPr>
            <a:spLocks noChangeArrowheads="1"/>
          </p:cNvSpPr>
          <p:nvPr/>
        </p:nvSpPr>
        <p:spPr bwMode="auto">
          <a:xfrm>
            <a:off x="8783386" y="2565897"/>
            <a:ext cx="1544637" cy="836389"/>
          </a:xfrm>
          <a:prstGeom prst="rect">
            <a:avLst/>
          </a:prstGeom>
          <a:noFill/>
          <a:ln w="9525">
            <a:noFill/>
            <a:miter lim="800000"/>
          </a:ln>
        </p:spPr>
        <p:txBody>
          <a:bodyPr wrap="square" lIns="96780" tIns="48390" rIns="96780" bIns="48390">
            <a:spAutoFit/>
          </a:bodyPr>
          <a:lstStyle/>
          <a:p>
            <a:pPr algn="ctr" defTabSz="968375"/>
            <a:r>
              <a:rPr lang="zh-CN" altLang="zh-CN" sz="2400" b="1" dirty="0">
                <a:solidFill>
                  <a:schemeClr val="bg1"/>
                </a:solidFill>
              </a:rPr>
              <a:t>实践能力反哺教学</a:t>
            </a:r>
            <a:endParaRPr kumimoji="1" lang="zh-CN" altLang="en-US" sz="2400" b="1" dirty="0">
              <a:solidFill>
                <a:schemeClr val="bg1"/>
              </a:solidFill>
              <a:latin typeface="Ping Hei"/>
            </a:endParaRPr>
          </a:p>
        </p:txBody>
      </p:sp>
      <p:sp>
        <p:nvSpPr>
          <p:cNvPr id="16" name="矩形 15"/>
          <p:cNvSpPr>
            <a:spLocks noChangeArrowheads="1"/>
          </p:cNvSpPr>
          <p:nvPr/>
        </p:nvSpPr>
        <p:spPr bwMode="auto">
          <a:xfrm>
            <a:off x="9306545" y="1916112"/>
            <a:ext cx="277813" cy="296863"/>
          </a:xfrm>
          <a:prstGeom prst="rect">
            <a:avLst/>
          </a:prstGeom>
          <a:noFill/>
          <a:ln w="9525">
            <a:noFill/>
            <a:miter lim="800000"/>
          </a:ln>
        </p:spPr>
        <p:txBody>
          <a:bodyPr lIns="96780" tIns="48390" rIns="96780" bIns="48390">
            <a:spAutoFit/>
          </a:bodyPr>
          <a:lstStyle/>
          <a:p>
            <a:pPr algn="ctr" defTabSz="968375">
              <a:lnSpc>
                <a:spcPts val="1590"/>
              </a:lnSpc>
            </a:pPr>
            <a:r>
              <a:rPr lang="en-US" altLang="zh-CN">
                <a:solidFill>
                  <a:schemeClr val="bg1"/>
                </a:solidFill>
                <a:latin typeface="微软雅黑" panose="020B0503020204020204" charset="-122"/>
              </a:rPr>
              <a:t>5</a:t>
            </a:r>
            <a:endParaRPr lang="zh-CN" altLang="en-US">
              <a:solidFill>
                <a:schemeClr val="bg1"/>
              </a:solidFill>
              <a:latin typeface="微软雅黑" panose="020B0503020204020204" charset="-122"/>
            </a:endParaRPr>
          </a:p>
        </p:txBody>
      </p:sp>
      <p:sp>
        <p:nvSpPr>
          <p:cNvPr id="17" name="圆角矩形 16"/>
          <p:cNvSpPr>
            <a:spLocks noChangeArrowheads="1"/>
          </p:cNvSpPr>
          <p:nvPr/>
        </p:nvSpPr>
        <p:spPr bwMode="auto">
          <a:xfrm>
            <a:off x="1826245" y="4672834"/>
            <a:ext cx="8375650" cy="829332"/>
          </a:xfrm>
          <a:prstGeom prst="roundRect">
            <a:avLst>
              <a:gd name="adj" fmla="val 16667"/>
            </a:avLst>
          </a:prstGeom>
          <a:solidFill>
            <a:srgbClr val="2E75B6"/>
          </a:solidFill>
          <a:ln w="25400" algn="ctr">
            <a:noFill/>
            <a:round/>
          </a:ln>
        </p:spPr>
        <p:txBody>
          <a:bodyPr lIns="96780" tIns="48390" rIns="96780" bIns="48390" anchor="ctr"/>
          <a:lstStyle/>
          <a:p>
            <a:pPr algn="ctr" defTabSz="968375"/>
            <a:r>
              <a:rPr lang="zh-CN" altLang="zh-CN" sz="2400" b="1" dirty="0">
                <a:solidFill>
                  <a:schemeClr val="bg1"/>
                </a:solidFill>
              </a:rPr>
              <a:t>形成围绕特色专业办产业，办好</a:t>
            </a:r>
            <a:r>
              <a:rPr lang="zh-CN" altLang="zh-CN" sz="2400" b="1" dirty="0" smtClean="0">
                <a:solidFill>
                  <a:schemeClr val="bg1"/>
                </a:solidFill>
              </a:rPr>
              <a:t>产业</a:t>
            </a:r>
            <a:r>
              <a:rPr lang="zh-CN" altLang="en-US" sz="2400" b="1" dirty="0" smtClean="0">
                <a:solidFill>
                  <a:schemeClr val="bg1"/>
                </a:solidFill>
              </a:rPr>
              <a:t>促</a:t>
            </a:r>
            <a:r>
              <a:rPr lang="zh-CN" altLang="zh-CN" sz="2400" b="1" dirty="0" smtClean="0">
                <a:solidFill>
                  <a:schemeClr val="bg1"/>
                </a:solidFill>
              </a:rPr>
              <a:t>科研</a:t>
            </a:r>
            <a:r>
              <a:rPr lang="zh-CN" altLang="zh-CN" sz="2400" b="1" dirty="0">
                <a:solidFill>
                  <a:schemeClr val="bg1"/>
                </a:solidFill>
              </a:rPr>
              <a:t>，科研搞好促专业，专业办好保就业的可持续发展模式</a:t>
            </a:r>
            <a:endParaRPr lang="zh-CN" altLang="en-US" sz="2400" b="1" dirty="0">
              <a:solidFill>
                <a:schemeClr val="bg1"/>
              </a:solidFill>
              <a:latin typeface="Ping Hei"/>
            </a:endParaRPr>
          </a:p>
        </p:txBody>
      </p:sp>
      <p:sp>
        <p:nvSpPr>
          <p:cNvPr id="18" name="矩形 17"/>
          <p:cNvSpPr/>
          <p:nvPr/>
        </p:nvSpPr>
        <p:spPr>
          <a:xfrm>
            <a:off x="875771" y="561256"/>
            <a:ext cx="3254417" cy="523220"/>
          </a:xfrm>
          <a:prstGeom prst="rect">
            <a:avLst/>
          </a:prstGeom>
        </p:spPr>
        <p:txBody>
          <a:bodyPr wrap="none">
            <a:spAutoFit/>
          </a:bodyPr>
          <a:lstStyle/>
          <a:p>
            <a:r>
              <a:rPr lang="zh-CN" altLang="en-US" sz="2800" b="1" dirty="0" smtClean="0">
                <a:solidFill>
                  <a:prstClr val="black"/>
                </a:solidFill>
                <a:latin typeface="+mn-ea"/>
              </a:rPr>
              <a:t>一、</a:t>
            </a:r>
            <a:r>
              <a:rPr lang="zh-CN" altLang="zh-CN" sz="2800" b="1" dirty="0" smtClean="0">
                <a:solidFill>
                  <a:prstClr val="black"/>
                </a:solidFill>
                <a:latin typeface="+mn-ea"/>
              </a:rPr>
              <a:t>“</a:t>
            </a:r>
            <a:r>
              <a:rPr lang="en-US" altLang="zh-CN" sz="2800" b="1" dirty="0" err="1">
                <a:solidFill>
                  <a:prstClr val="black"/>
                </a:solidFill>
                <a:latin typeface="+mn-ea"/>
              </a:rPr>
              <a:t>aruba</a:t>
            </a:r>
            <a:r>
              <a:rPr lang="zh-CN" altLang="zh-CN" sz="2800" b="1" dirty="0" smtClean="0">
                <a:solidFill>
                  <a:prstClr val="black"/>
                </a:solidFill>
                <a:latin typeface="+mn-ea"/>
              </a:rPr>
              <a:t>”</a:t>
            </a:r>
            <a:r>
              <a:rPr lang="zh-CN" altLang="en-US" sz="2800" b="1" dirty="0" smtClean="0">
                <a:solidFill>
                  <a:prstClr val="black"/>
                </a:solidFill>
                <a:latin typeface="+mn-ea"/>
              </a:rPr>
              <a:t>概述</a:t>
            </a:r>
            <a:endParaRPr lang="zh-CN" altLang="en-US" sz="2800" b="1" dirty="0">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Effect transition="in" filter="fade">
                                      <p:cBhvr>
                                        <p:cTn id="18" dur="1000"/>
                                        <p:tgtEl>
                                          <p:spTgt spid="3"/>
                                        </p:tgtEl>
                                      </p:cBhvr>
                                    </p:animEffect>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Effect transition="in" filter="fade">
                                      <p:cBhvr>
                                        <p:cTn id="28" dur="1000"/>
                                        <p:tgtEl>
                                          <p:spTgt spid="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par>
                          <p:cTn id="34" fill="hold">
                            <p:stCondLst>
                              <p:cond delay="1000"/>
                            </p:stCondLst>
                            <p:childTnLst>
                              <p:par>
                                <p:cTn id="35" presetID="2" presetClass="entr" presetSubtype="2"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Effect transition="in" filter="fade">
                                      <p:cBhvr>
                                        <p:cTn id="43" dur="10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Effect transition="in" filter="fade">
                                      <p:cBhvr>
                                        <p:cTn id="48" dur="1000"/>
                                        <p:tgtEl>
                                          <p:spTgt spid="9"/>
                                        </p:tgtEl>
                                      </p:cBhvr>
                                    </p:animEffect>
                                  </p:childTnLst>
                                </p:cTn>
                              </p:par>
                            </p:childTnLst>
                          </p:cTn>
                        </p:par>
                        <p:par>
                          <p:cTn id="49" fill="hold">
                            <p:stCondLst>
                              <p:cond delay="1500"/>
                            </p:stCondLst>
                            <p:childTnLst>
                              <p:par>
                                <p:cTn id="50" presetID="2" presetClass="entr" presetSubtype="2"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1+#ppt_w/2"/>
                                          </p:val>
                                        </p:tav>
                                        <p:tav tm="100000">
                                          <p:val>
                                            <p:strVal val="#ppt_x"/>
                                          </p:val>
                                        </p:tav>
                                      </p:tavLst>
                                    </p:anim>
                                    <p:anim calcmode="lin" valueType="num">
                                      <p:cBhvr additive="base">
                                        <p:cTn id="53" dur="500" fill="hold"/>
                                        <p:tgtEl>
                                          <p:spTgt spid="11"/>
                                        </p:tgtEl>
                                        <p:attrNameLst>
                                          <p:attrName>ppt_y</p:attrName>
                                        </p:attrNameLst>
                                      </p:cBhvr>
                                      <p:tavLst>
                                        <p:tav tm="0">
                                          <p:val>
                                            <p:strVal val="#ppt_y"/>
                                          </p:val>
                                        </p:tav>
                                        <p:tav tm="100000">
                                          <p:val>
                                            <p:strVal val="#ppt_y"/>
                                          </p:val>
                                        </p:tav>
                                      </p:tavLst>
                                    </p:anim>
                                  </p:childTnLst>
                                </p:cTn>
                              </p:par>
                              <p:par>
                                <p:cTn id="54" presetID="53"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Effect transition="in" filter="fade">
                                      <p:cBhvr>
                                        <p:cTn id="58" dur="10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Effect transition="in" filter="fade">
                                      <p:cBhvr>
                                        <p:cTn id="63" dur="1000"/>
                                        <p:tgtEl>
                                          <p:spTgt spid="12"/>
                                        </p:tgtEl>
                                      </p:cBhvr>
                                    </p:animEffect>
                                  </p:childTnLst>
                                </p:cTn>
                              </p:par>
                            </p:childTnLst>
                          </p:cTn>
                        </p:par>
                        <p:par>
                          <p:cTn id="64" fill="hold">
                            <p:stCondLst>
                              <p:cond delay="2000"/>
                            </p:stCondLst>
                            <p:childTnLst>
                              <p:par>
                                <p:cTn id="65" presetID="2" presetClass="entr" presetSubtype="2"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1+#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53" presetClass="entr" presetSubtype="16"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fltVal val="0"/>
                                          </p:val>
                                        </p:tav>
                                        <p:tav tm="100000">
                                          <p:val>
                                            <p:strVal val="#ppt_w"/>
                                          </p:val>
                                        </p:tav>
                                      </p:tavLst>
                                    </p:anim>
                                    <p:anim calcmode="lin" valueType="num">
                                      <p:cBhvr>
                                        <p:cTn id="72" dur="1000" fill="hold"/>
                                        <p:tgtEl>
                                          <p:spTgt spid="16"/>
                                        </p:tgtEl>
                                        <p:attrNameLst>
                                          <p:attrName>ppt_h</p:attrName>
                                        </p:attrNameLst>
                                      </p:cBhvr>
                                      <p:tavLst>
                                        <p:tav tm="0">
                                          <p:val>
                                            <p:fltVal val="0"/>
                                          </p:val>
                                        </p:tav>
                                        <p:tav tm="100000">
                                          <p:val>
                                            <p:strVal val="#ppt_h"/>
                                          </p:val>
                                        </p:tav>
                                      </p:tavLst>
                                    </p:anim>
                                    <p:animEffect transition="in" filter="fade">
                                      <p:cBhvr>
                                        <p:cTn id="73" dur="10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ppt_w</p:attrName>
                                        </p:attrNameLst>
                                      </p:cBhvr>
                                      <p:tavLst>
                                        <p:tav tm="0">
                                          <p:val>
                                            <p:fltVal val="0"/>
                                          </p:val>
                                        </p:tav>
                                        <p:tav tm="100000">
                                          <p:val>
                                            <p:strVal val="#ppt_w"/>
                                          </p:val>
                                        </p:tav>
                                      </p:tavLst>
                                    </p:anim>
                                    <p:anim calcmode="lin" valueType="num">
                                      <p:cBhvr>
                                        <p:cTn id="77" dur="1000" fill="hold"/>
                                        <p:tgtEl>
                                          <p:spTgt spid="15"/>
                                        </p:tgtEl>
                                        <p:attrNameLst>
                                          <p:attrName>ppt_h</p:attrName>
                                        </p:attrNameLst>
                                      </p:cBhvr>
                                      <p:tavLst>
                                        <p:tav tm="0">
                                          <p:val>
                                            <p:fltVal val="0"/>
                                          </p:val>
                                        </p:tav>
                                        <p:tav tm="100000">
                                          <p:val>
                                            <p:strVal val="#ppt_h"/>
                                          </p:val>
                                        </p:tav>
                                      </p:tavLst>
                                    </p:anim>
                                    <p:animEffect transition="in" filter="fade">
                                      <p:cBhvr>
                                        <p:cTn id="78" dur="1000"/>
                                        <p:tgtEl>
                                          <p:spTgt spid="15"/>
                                        </p:tgtEl>
                                      </p:cBhvr>
                                    </p:animEffect>
                                  </p:childTnLst>
                                </p:cTn>
                              </p:par>
                            </p:childTnLst>
                          </p:cTn>
                        </p:par>
                        <p:par>
                          <p:cTn id="79" fill="hold">
                            <p:stCondLst>
                              <p:cond delay="2500"/>
                            </p:stCondLst>
                            <p:childTnLst>
                              <p:par>
                                <p:cTn id="80" presetID="16" presetClass="entr" presetSubtype="21"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arn(inVertical)">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0" grpId="0"/>
      <p:bldP spid="12" grpId="0"/>
      <p:bldP spid="13" grpId="0"/>
      <p:bldP spid="15" grpId="0"/>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a:spLocks noChangeArrowheads="1"/>
          </p:cNvSpPr>
          <p:nvPr/>
        </p:nvSpPr>
        <p:spPr bwMode="auto">
          <a:xfrm>
            <a:off x="1408113" y="1557338"/>
            <a:ext cx="1427162" cy="1409700"/>
          </a:xfrm>
          <a:prstGeom prst="ellipse">
            <a:avLst/>
          </a:prstGeom>
          <a:solidFill>
            <a:srgbClr val="2E75B6"/>
          </a:solidFill>
          <a:ln w="9525" algn="ctr">
            <a:noFill/>
            <a:miter lim="800000"/>
          </a:ln>
        </p:spPr>
        <p:txBody>
          <a:bodyPr lIns="72585" tIns="36293" rIns="72585" bIns="36293" anchor="ctr"/>
          <a:lstStyle/>
          <a:p>
            <a:pPr algn="ctr" defTabSz="725170"/>
            <a:r>
              <a:rPr lang="en-US" altLang="zh-CN" sz="3200" dirty="0" smtClean="0">
                <a:solidFill>
                  <a:schemeClr val="bg1"/>
                </a:solidFill>
                <a:latin typeface="微软雅黑" panose="020B0503020204020204" charset="-122"/>
              </a:rPr>
              <a:t>01</a:t>
            </a:r>
            <a:endParaRPr lang="en-US" altLang="zh-CN" sz="3200" dirty="0">
              <a:solidFill>
                <a:schemeClr val="bg1"/>
              </a:solidFill>
              <a:latin typeface="微软雅黑" panose="020B0503020204020204" charset="-122"/>
            </a:endParaRPr>
          </a:p>
        </p:txBody>
      </p:sp>
      <p:sp>
        <p:nvSpPr>
          <p:cNvPr id="49" name="AutoShape 50"/>
          <p:cNvSpPr>
            <a:spLocks noChangeArrowheads="1"/>
          </p:cNvSpPr>
          <p:nvPr/>
        </p:nvSpPr>
        <p:spPr bwMode="gray">
          <a:xfrm>
            <a:off x="5862638" y="2052638"/>
            <a:ext cx="369887" cy="419100"/>
          </a:xfrm>
          <a:prstGeom prst="chevron">
            <a:avLst>
              <a:gd name="adj" fmla="val 52514"/>
            </a:avLst>
          </a:prstGeom>
          <a:solidFill>
            <a:srgbClr val="2E75B6"/>
          </a:solidFill>
          <a:ln w="9525">
            <a:noFill/>
            <a:miter lim="800000"/>
          </a:ln>
        </p:spPr>
        <p:txBody>
          <a:bodyPr wrap="none" lIns="72585" tIns="36293" rIns="72585" bIns="36293" anchor="ctr"/>
          <a:lstStyle/>
          <a:p>
            <a:pPr algn="ctr" defTabSz="725170"/>
            <a:endParaRPr lang="zh-CN" altLang="en-US" sz="1400">
              <a:latin typeface="微软雅黑" panose="020B0503020204020204" charset="-122"/>
            </a:endParaRPr>
          </a:p>
        </p:txBody>
      </p:sp>
      <p:sp>
        <p:nvSpPr>
          <p:cNvPr id="50" name="AutoShape 51"/>
          <p:cNvSpPr>
            <a:spLocks noChangeArrowheads="1"/>
          </p:cNvSpPr>
          <p:nvPr/>
        </p:nvSpPr>
        <p:spPr bwMode="gray">
          <a:xfrm>
            <a:off x="3333750" y="2052638"/>
            <a:ext cx="371475" cy="419100"/>
          </a:xfrm>
          <a:prstGeom prst="chevron">
            <a:avLst>
              <a:gd name="adj" fmla="val 52514"/>
            </a:avLst>
          </a:prstGeom>
          <a:solidFill>
            <a:srgbClr val="2E75B6"/>
          </a:solidFill>
          <a:ln w="9525">
            <a:noFill/>
            <a:miter lim="800000"/>
          </a:ln>
        </p:spPr>
        <p:txBody>
          <a:bodyPr wrap="none" lIns="72585" tIns="36293" rIns="72585" bIns="36293" anchor="ctr"/>
          <a:lstStyle/>
          <a:p>
            <a:pPr algn="ctr" defTabSz="725170"/>
            <a:endParaRPr lang="zh-CN" altLang="en-US" sz="1400" b="0">
              <a:latin typeface="微软雅黑" panose="020B0503020204020204" charset="-122"/>
            </a:endParaRPr>
          </a:p>
        </p:txBody>
      </p:sp>
      <p:sp>
        <p:nvSpPr>
          <p:cNvPr id="51" name="椭圆 50"/>
          <p:cNvSpPr>
            <a:spLocks noChangeArrowheads="1"/>
          </p:cNvSpPr>
          <p:nvPr/>
        </p:nvSpPr>
        <p:spPr bwMode="auto">
          <a:xfrm>
            <a:off x="4032250" y="1557338"/>
            <a:ext cx="1425575" cy="1409700"/>
          </a:xfrm>
          <a:prstGeom prst="ellipse">
            <a:avLst/>
          </a:prstGeom>
          <a:solidFill>
            <a:schemeClr val="accent1"/>
          </a:solidFill>
          <a:ln w="9525" algn="ctr">
            <a:noFill/>
            <a:miter lim="800000"/>
          </a:ln>
        </p:spPr>
        <p:txBody>
          <a:bodyPr lIns="72585" tIns="36293" rIns="72585" bIns="36293" anchor="ctr"/>
          <a:lstStyle/>
          <a:p>
            <a:pPr algn="ctr" defTabSz="725170"/>
            <a:r>
              <a:rPr lang="en-US" altLang="zh-CN" sz="3200" dirty="0" smtClean="0">
                <a:solidFill>
                  <a:schemeClr val="bg1"/>
                </a:solidFill>
                <a:latin typeface="微软雅黑" panose="020B0503020204020204" charset="-122"/>
              </a:rPr>
              <a:t>02</a:t>
            </a:r>
            <a:endParaRPr lang="en-US" altLang="zh-CN" sz="3200" dirty="0">
              <a:solidFill>
                <a:schemeClr val="bg1"/>
              </a:solidFill>
              <a:latin typeface="微软雅黑" panose="020B0503020204020204" charset="-122"/>
            </a:endParaRPr>
          </a:p>
        </p:txBody>
      </p:sp>
      <p:sp>
        <p:nvSpPr>
          <p:cNvPr id="52" name="椭圆 51"/>
          <p:cNvSpPr>
            <a:spLocks noChangeArrowheads="1"/>
          </p:cNvSpPr>
          <p:nvPr/>
        </p:nvSpPr>
        <p:spPr bwMode="auto">
          <a:xfrm>
            <a:off x="6673850" y="1557338"/>
            <a:ext cx="1428750" cy="1409700"/>
          </a:xfrm>
          <a:prstGeom prst="ellipse">
            <a:avLst/>
          </a:prstGeom>
          <a:solidFill>
            <a:srgbClr val="2E75B6"/>
          </a:solidFill>
          <a:ln w="9525" algn="ctr">
            <a:noFill/>
            <a:miter lim="800000"/>
          </a:ln>
        </p:spPr>
        <p:txBody>
          <a:bodyPr lIns="72585" tIns="36293" rIns="72585" bIns="36293" anchor="ctr"/>
          <a:lstStyle/>
          <a:p>
            <a:pPr algn="ctr" defTabSz="725170"/>
            <a:r>
              <a:rPr lang="en-US" altLang="zh-CN" sz="3200" dirty="0" smtClean="0">
                <a:solidFill>
                  <a:schemeClr val="bg1"/>
                </a:solidFill>
                <a:latin typeface="微软雅黑" panose="020B0503020204020204" charset="-122"/>
              </a:rPr>
              <a:t>03</a:t>
            </a:r>
            <a:endParaRPr lang="zh-CN" altLang="zh-CN" sz="1000" b="0" dirty="0">
              <a:solidFill>
                <a:srgbClr val="404040"/>
              </a:solidFill>
              <a:latin typeface="微软雅黑" panose="020B0503020204020204" charset="-122"/>
            </a:endParaRPr>
          </a:p>
        </p:txBody>
      </p:sp>
      <p:sp>
        <p:nvSpPr>
          <p:cNvPr id="53" name="AutoShape 50"/>
          <p:cNvSpPr>
            <a:spLocks noChangeArrowheads="1"/>
          </p:cNvSpPr>
          <p:nvPr/>
        </p:nvSpPr>
        <p:spPr bwMode="gray">
          <a:xfrm>
            <a:off x="8847138" y="2052638"/>
            <a:ext cx="371475" cy="419100"/>
          </a:xfrm>
          <a:prstGeom prst="chevron">
            <a:avLst>
              <a:gd name="adj" fmla="val 52514"/>
            </a:avLst>
          </a:prstGeom>
          <a:solidFill>
            <a:srgbClr val="2E75B6"/>
          </a:solidFill>
          <a:ln w="9525">
            <a:noFill/>
            <a:miter lim="800000"/>
          </a:ln>
        </p:spPr>
        <p:txBody>
          <a:bodyPr wrap="none" lIns="72585" tIns="36293" rIns="72585" bIns="36293" anchor="ctr"/>
          <a:lstStyle/>
          <a:p>
            <a:pPr algn="ctr" defTabSz="725170"/>
            <a:endParaRPr lang="zh-CN" altLang="en-US" sz="1400">
              <a:latin typeface="微软雅黑" panose="020B0503020204020204" charset="-122"/>
            </a:endParaRPr>
          </a:p>
        </p:txBody>
      </p:sp>
      <p:sp>
        <p:nvSpPr>
          <p:cNvPr id="54" name="椭圆 53"/>
          <p:cNvSpPr>
            <a:spLocks noChangeArrowheads="1"/>
          </p:cNvSpPr>
          <p:nvPr/>
        </p:nvSpPr>
        <p:spPr bwMode="auto">
          <a:xfrm>
            <a:off x="9545638" y="1557338"/>
            <a:ext cx="1427162" cy="1409700"/>
          </a:xfrm>
          <a:prstGeom prst="ellipse">
            <a:avLst/>
          </a:prstGeom>
          <a:solidFill>
            <a:schemeClr val="accent1"/>
          </a:solidFill>
          <a:ln w="9525" algn="ctr">
            <a:noFill/>
            <a:miter lim="800000"/>
          </a:ln>
        </p:spPr>
        <p:txBody>
          <a:bodyPr lIns="72585" tIns="36293" rIns="72585" bIns="36293" anchor="ctr"/>
          <a:lstStyle/>
          <a:p>
            <a:pPr algn="ctr" defTabSz="725170"/>
            <a:r>
              <a:rPr lang="en-US" altLang="zh-CN" sz="3200" dirty="0" smtClean="0">
                <a:solidFill>
                  <a:schemeClr val="bg1"/>
                </a:solidFill>
                <a:latin typeface="微软雅黑" panose="020B0503020204020204" charset="-122"/>
              </a:rPr>
              <a:t>04</a:t>
            </a:r>
            <a:endParaRPr lang="zh-CN" altLang="zh-CN" sz="1000" b="0" dirty="0">
              <a:solidFill>
                <a:schemeClr val="bg1"/>
              </a:solidFill>
              <a:latin typeface="微软雅黑" panose="020B0503020204020204" charset="-122"/>
              <a:sym typeface="造字工房悦黑体验版常规体" pitchFamily="50" charset="-122"/>
            </a:endParaRPr>
          </a:p>
        </p:txBody>
      </p:sp>
      <p:sp>
        <p:nvSpPr>
          <p:cNvPr id="55" name="TextBox 54"/>
          <p:cNvSpPr txBox="1">
            <a:spLocks noChangeArrowheads="1"/>
          </p:cNvSpPr>
          <p:nvPr/>
        </p:nvSpPr>
        <p:spPr bwMode="auto">
          <a:xfrm>
            <a:off x="875771" y="4010025"/>
            <a:ext cx="2216679" cy="2154436"/>
          </a:xfrm>
          <a:prstGeom prst="rect">
            <a:avLst/>
          </a:prstGeom>
          <a:noFill/>
          <a:ln w="9525">
            <a:noFill/>
            <a:miter lim="800000"/>
          </a:ln>
        </p:spPr>
        <p:txBody>
          <a:bodyPr wrap="square" lIns="0" tIns="0" rIns="0" bIns="0">
            <a:spAutoFit/>
          </a:bodyPr>
          <a:lstStyle/>
          <a:p>
            <a:pPr algn="ctr"/>
            <a:r>
              <a:rPr lang="zh-CN" altLang="zh-CN" sz="2000" dirty="0">
                <a:latin typeface="+mn-ea"/>
              </a:rPr>
              <a:t>实训设备比较先进，分析仪器相对比较齐全。因此采用生产项目带动科研项目</a:t>
            </a:r>
            <a:endParaRPr lang="en-US" altLang="zh-CN" sz="2000" b="0" dirty="0">
              <a:solidFill>
                <a:srgbClr val="808080"/>
              </a:solidFill>
              <a:latin typeface="+mn-ea"/>
            </a:endParaRPr>
          </a:p>
          <a:p>
            <a:pPr algn="ctr"/>
            <a:endParaRPr lang="en-US" altLang="zh-CN" sz="2000" b="0" dirty="0">
              <a:solidFill>
                <a:srgbClr val="808080"/>
              </a:solidFill>
              <a:latin typeface="+mn-ea"/>
            </a:endParaRPr>
          </a:p>
          <a:p>
            <a:pPr algn="ctr"/>
            <a:endParaRPr lang="en-US" altLang="zh-CN" sz="2000" b="0" dirty="0">
              <a:solidFill>
                <a:srgbClr val="808080"/>
              </a:solidFill>
              <a:latin typeface="+mn-ea"/>
            </a:endParaRPr>
          </a:p>
        </p:txBody>
      </p:sp>
      <p:cxnSp>
        <p:nvCxnSpPr>
          <p:cNvPr id="56" name="直接连接符 55"/>
          <p:cNvCxnSpPr/>
          <p:nvPr/>
        </p:nvCxnSpPr>
        <p:spPr>
          <a:xfrm>
            <a:off x="1208088" y="3802063"/>
            <a:ext cx="1884362"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a:spLocks noChangeArrowheads="1"/>
          </p:cNvSpPr>
          <p:nvPr/>
        </p:nvSpPr>
        <p:spPr bwMode="auto">
          <a:xfrm>
            <a:off x="1166813" y="3295650"/>
            <a:ext cx="1995487" cy="430887"/>
          </a:xfrm>
          <a:prstGeom prst="rect">
            <a:avLst/>
          </a:prstGeom>
          <a:noFill/>
          <a:ln w="9525">
            <a:noFill/>
            <a:miter lim="800000"/>
          </a:ln>
        </p:spPr>
        <p:txBody>
          <a:bodyPr wrap="square">
            <a:spAutoFit/>
          </a:bodyPr>
          <a:lstStyle/>
          <a:p>
            <a:pPr algn="ctr"/>
            <a:r>
              <a:rPr lang="zh-CN" altLang="zh-CN" sz="2200" b="1" dirty="0"/>
              <a:t>以项目养项目</a:t>
            </a:r>
            <a:endParaRPr lang="zh-CN" altLang="en-US" sz="2200" b="1" dirty="0">
              <a:solidFill>
                <a:schemeClr val="tx2"/>
              </a:solidFill>
              <a:latin typeface="微软雅黑" panose="020B0503020204020204" charset="-122"/>
            </a:endParaRPr>
          </a:p>
        </p:txBody>
      </p:sp>
      <p:sp>
        <p:nvSpPr>
          <p:cNvPr id="58" name="TextBox 57"/>
          <p:cNvSpPr txBox="1">
            <a:spLocks noChangeArrowheads="1"/>
          </p:cNvSpPr>
          <p:nvPr/>
        </p:nvSpPr>
        <p:spPr bwMode="auto">
          <a:xfrm>
            <a:off x="3333750" y="4010025"/>
            <a:ext cx="2378075" cy="2154436"/>
          </a:xfrm>
          <a:prstGeom prst="rect">
            <a:avLst/>
          </a:prstGeom>
          <a:noFill/>
          <a:ln w="9525">
            <a:noFill/>
            <a:miter lim="800000"/>
          </a:ln>
        </p:spPr>
        <p:txBody>
          <a:bodyPr wrap="square" lIns="0" tIns="0" rIns="0" bIns="0">
            <a:spAutoFit/>
          </a:bodyPr>
          <a:lstStyle/>
          <a:p>
            <a:pPr algn="ctr"/>
            <a:r>
              <a:rPr lang="zh-CN" altLang="zh-CN" sz="2000" dirty="0">
                <a:latin typeface="+mn-ea"/>
              </a:rPr>
              <a:t>利用科研项目的实施到生产项目的实施，积累经验，搭建中青年结构合理的研究队伍、搭建跨学科、跨专业研究队伍、搭建强强联合的研究队伍</a:t>
            </a:r>
            <a:endParaRPr lang="en-US" altLang="zh-CN" sz="2000" b="0" dirty="0">
              <a:solidFill>
                <a:srgbClr val="808080"/>
              </a:solidFill>
              <a:latin typeface="+mn-ea"/>
            </a:endParaRPr>
          </a:p>
        </p:txBody>
      </p:sp>
      <p:cxnSp>
        <p:nvCxnSpPr>
          <p:cNvPr id="59" name="直接连接符 11"/>
          <p:cNvCxnSpPr/>
          <p:nvPr/>
        </p:nvCxnSpPr>
        <p:spPr>
          <a:xfrm>
            <a:off x="3825875" y="3802063"/>
            <a:ext cx="188595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TextBox 12"/>
          <p:cNvSpPr txBox="1">
            <a:spLocks noChangeArrowheads="1"/>
          </p:cNvSpPr>
          <p:nvPr/>
        </p:nvSpPr>
        <p:spPr bwMode="auto">
          <a:xfrm>
            <a:off x="3784600" y="3295650"/>
            <a:ext cx="1927225" cy="430887"/>
          </a:xfrm>
          <a:prstGeom prst="rect">
            <a:avLst/>
          </a:prstGeom>
          <a:noFill/>
          <a:ln w="9525">
            <a:noFill/>
            <a:miter lim="800000"/>
          </a:ln>
        </p:spPr>
        <p:txBody>
          <a:bodyPr>
            <a:spAutoFit/>
          </a:bodyPr>
          <a:lstStyle/>
          <a:p>
            <a:pPr algn="ctr"/>
            <a:r>
              <a:rPr lang="zh-CN" altLang="zh-CN" sz="2200" b="1" dirty="0"/>
              <a:t>以项目带队伍</a:t>
            </a:r>
            <a:endParaRPr lang="zh-CN" altLang="en-US" sz="2200" b="1" dirty="0">
              <a:solidFill>
                <a:schemeClr val="bg2"/>
              </a:solidFill>
              <a:latin typeface="微软雅黑" panose="020B0503020204020204" charset="-122"/>
            </a:endParaRPr>
          </a:p>
        </p:txBody>
      </p:sp>
      <p:sp>
        <p:nvSpPr>
          <p:cNvPr id="61" name="TextBox 60"/>
          <p:cNvSpPr txBox="1">
            <a:spLocks noChangeArrowheads="1"/>
          </p:cNvSpPr>
          <p:nvPr/>
        </p:nvSpPr>
        <p:spPr bwMode="auto">
          <a:xfrm>
            <a:off x="6521450" y="4010025"/>
            <a:ext cx="2325688" cy="2769989"/>
          </a:xfrm>
          <a:prstGeom prst="rect">
            <a:avLst/>
          </a:prstGeom>
          <a:noFill/>
          <a:ln w="9525">
            <a:noFill/>
            <a:miter lim="800000"/>
          </a:ln>
        </p:spPr>
        <p:txBody>
          <a:bodyPr wrap="square" lIns="0" tIns="0" rIns="0" bIns="0">
            <a:spAutoFit/>
          </a:bodyPr>
          <a:lstStyle/>
          <a:p>
            <a:pPr algn="ctr"/>
            <a:r>
              <a:rPr lang="zh-CN" altLang="zh-CN" sz="2000" dirty="0" smtClean="0">
                <a:latin typeface="+mn-ea"/>
              </a:rPr>
              <a:t>利用项目</a:t>
            </a:r>
            <a:r>
              <a:rPr lang="zh-CN" altLang="zh-CN" sz="2000" dirty="0">
                <a:latin typeface="+mn-ea"/>
              </a:rPr>
              <a:t>扩大学院知名度，增强社会服务的能动力，以期发展一批</a:t>
            </a:r>
            <a:r>
              <a:rPr lang="zh-CN" altLang="zh-CN" sz="2000" dirty="0" smtClean="0">
                <a:latin typeface="+mn-ea"/>
              </a:rPr>
              <a:t>以</a:t>
            </a:r>
            <a:r>
              <a:rPr lang="zh-CN" altLang="en-US" sz="2000" dirty="0" smtClean="0">
                <a:latin typeface="+mn-ea"/>
              </a:rPr>
              <a:t>我院</a:t>
            </a:r>
            <a:r>
              <a:rPr lang="zh-CN" altLang="zh-CN" sz="2000" dirty="0" smtClean="0">
                <a:latin typeface="+mn-ea"/>
              </a:rPr>
              <a:t>为</a:t>
            </a:r>
            <a:r>
              <a:rPr lang="zh-CN" altLang="zh-CN" sz="2000" dirty="0">
                <a:latin typeface="+mn-ea"/>
              </a:rPr>
              <a:t>技术依托的技术型中小企业、联合一批高校进行技术成果的孵化、形成校校</a:t>
            </a:r>
            <a:r>
              <a:rPr lang="en-US" altLang="zh-CN" sz="2000" dirty="0">
                <a:latin typeface="+mn-ea"/>
              </a:rPr>
              <a:t>-</a:t>
            </a:r>
            <a:r>
              <a:rPr lang="zh-CN" altLang="zh-CN" sz="2000" dirty="0">
                <a:latin typeface="+mn-ea"/>
              </a:rPr>
              <a:t>校企合作的示范基地</a:t>
            </a:r>
            <a:endParaRPr lang="en-US" altLang="zh-CN" sz="2000" b="0" dirty="0">
              <a:solidFill>
                <a:srgbClr val="808080"/>
              </a:solidFill>
              <a:latin typeface="+mn-ea"/>
            </a:endParaRPr>
          </a:p>
        </p:txBody>
      </p:sp>
      <p:cxnSp>
        <p:nvCxnSpPr>
          <p:cNvPr id="62" name="直接连接符 17"/>
          <p:cNvCxnSpPr/>
          <p:nvPr/>
        </p:nvCxnSpPr>
        <p:spPr>
          <a:xfrm>
            <a:off x="6521450" y="3802063"/>
            <a:ext cx="1884363"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a:spLocks noChangeArrowheads="1"/>
          </p:cNvSpPr>
          <p:nvPr/>
        </p:nvSpPr>
        <p:spPr bwMode="auto">
          <a:xfrm>
            <a:off x="6478588" y="3295650"/>
            <a:ext cx="1927225" cy="430887"/>
          </a:xfrm>
          <a:prstGeom prst="rect">
            <a:avLst/>
          </a:prstGeom>
          <a:noFill/>
          <a:ln w="9525">
            <a:noFill/>
            <a:miter lim="800000"/>
          </a:ln>
        </p:spPr>
        <p:txBody>
          <a:bodyPr>
            <a:spAutoFit/>
          </a:bodyPr>
          <a:lstStyle/>
          <a:p>
            <a:pPr algn="ctr"/>
            <a:r>
              <a:rPr lang="zh-CN" altLang="zh-CN" sz="2200" b="1" dirty="0"/>
              <a:t>以项目促项目</a:t>
            </a:r>
            <a:endParaRPr lang="zh-CN" altLang="en-US" sz="2200" b="1" dirty="0">
              <a:solidFill>
                <a:schemeClr val="tx2"/>
              </a:solidFill>
              <a:latin typeface="微软雅黑" panose="020B0503020204020204" charset="-122"/>
            </a:endParaRPr>
          </a:p>
        </p:txBody>
      </p:sp>
      <p:sp>
        <p:nvSpPr>
          <p:cNvPr id="64" name="TextBox 63"/>
          <p:cNvSpPr txBox="1">
            <a:spLocks noChangeArrowheads="1"/>
          </p:cNvSpPr>
          <p:nvPr/>
        </p:nvSpPr>
        <p:spPr bwMode="auto">
          <a:xfrm>
            <a:off x="9332912" y="4010025"/>
            <a:ext cx="2154237" cy="1231106"/>
          </a:xfrm>
          <a:prstGeom prst="rect">
            <a:avLst/>
          </a:prstGeom>
          <a:noFill/>
          <a:ln w="9525">
            <a:noFill/>
            <a:miter lim="800000"/>
          </a:ln>
        </p:spPr>
        <p:txBody>
          <a:bodyPr wrap="square" lIns="0" tIns="0" rIns="0" bIns="0">
            <a:spAutoFit/>
          </a:bodyPr>
          <a:lstStyle/>
          <a:p>
            <a:pPr algn="ctr"/>
            <a:r>
              <a:rPr lang="zh-CN" altLang="zh-CN" sz="2000" dirty="0">
                <a:latin typeface="+mn-ea"/>
              </a:rPr>
              <a:t>利用成熟的项目进行推广，扩大知名度后，达到再接项目的目的</a:t>
            </a:r>
            <a:endParaRPr lang="en-US" altLang="zh-CN" sz="2000" b="0" dirty="0">
              <a:solidFill>
                <a:srgbClr val="808080"/>
              </a:solidFill>
              <a:latin typeface="+mn-ea"/>
            </a:endParaRPr>
          </a:p>
        </p:txBody>
      </p:sp>
      <p:cxnSp>
        <p:nvCxnSpPr>
          <p:cNvPr id="65" name="直接连接符 64"/>
          <p:cNvCxnSpPr/>
          <p:nvPr/>
        </p:nvCxnSpPr>
        <p:spPr>
          <a:xfrm>
            <a:off x="9332913" y="3802063"/>
            <a:ext cx="1884362"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24"/>
          <p:cNvSpPr txBox="1">
            <a:spLocks noChangeArrowheads="1"/>
          </p:cNvSpPr>
          <p:nvPr/>
        </p:nvSpPr>
        <p:spPr bwMode="auto">
          <a:xfrm>
            <a:off x="9291638" y="3295650"/>
            <a:ext cx="1925637" cy="430887"/>
          </a:xfrm>
          <a:prstGeom prst="rect">
            <a:avLst/>
          </a:prstGeom>
          <a:noFill/>
          <a:ln w="9525">
            <a:noFill/>
            <a:miter lim="800000"/>
          </a:ln>
        </p:spPr>
        <p:txBody>
          <a:bodyPr>
            <a:spAutoFit/>
          </a:bodyPr>
          <a:lstStyle/>
          <a:p>
            <a:pPr algn="ctr"/>
            <a:r>
              <a:rPr lang="zh-CN" altLang="zh-CN" sz="2200" b="1" dirty="0"/>
              <a:t>以项目接项目</a:t>
            </a:r>
            <a:endParaRPr lang="zh-CN" altLang="en-US" sz="2200" b="1" dirty="0">
              <a:solidFill>
                <a:schemeClr val="bg2"/>
              </a:solidFill>
              <a:latin typeface="微软雅黑" panose="020B0503020204020204" charset="-122"/>
            </a:endParaRPr>
          </a:p>
        </p:txBody>
      </p:sp>
      <p:cxnSp>
        <p:nvCxnSpPr>
          <p:cNvPr id="67" name="直接连接符 66"/>
          <p:cNvCxnSpPr/>
          <p:nvPr/>
        </p:nvCxnSpPr>
        <p:spPr>
          <a:xfrm>
            <a:off x="1208088" y="3802063"/>
            <a:ext cx="3778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825875" y="3802063"/>
            <a:ext cx="3778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6521450" y="3802063"/>
            <a:ext cx="3778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9332913" y="3802063"/>
            <a:ext cx="3778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875771" y="561256"/>
            <a:ext cx="3254417" cy="523220"/>
          </a:xfrm>
          <a:prstGeom prst="rect">
            <a:avLst/>
          </a:prstGeom>
        </p:spPr>
        <p:txBody>
          <a:bodyPr wrap="none">
            <a:spAutoFit/>
          </a:bodyPr>
          <a:lstStyle/>
          <a:p>
            <a:r>
              <a:rPr lang="zh-CN" altLang="en-US" sz="2800" b="1" dirty="0" smtClean="0">
                <a:solidFill>
                  <a:prstClr val="black"/>
                </a:solidFill>
                <a:latin typeface="+mn-ea"/>
              </a:rPr>
              <a:t>一、</a:t>
            </a:r>
            <a:r>
              <a:rPr lang="zh-CN" altLang="zh-CN" sz="2800" b="1" dirty="0" smtClean="0">
                <a:solidFill>
                  <a:prstClr val="black"/>
                </a:solidFill>
                <a:latin typeface="+mn-ea"/>
              </a:rPr>
              <a:t>“</a:t>
            </a:r>
            <a:r>
              <a:rPr lang="en-US" altLang="zh-CN" sz="2800" b="1" dirty="0" err="1">
                <a:solidFill>
                  <a:prstClr val="black"/>
                </a:solidFill>
                <a:latin typeface="+mn-ea"/>
              </a:rPr>
              <a:t>aruba</a:t>
            </a:r>
            <a:r>
              <a:rPr lang="zh-CN" altLang="zh-CN" sz="2800" b="1" dirty="0" smtClean="0">
                <a:solidFill>
                  <a:prstClr val="black"/>
                </a:solidFill>
                <a:latin typeface="+mn-ea"/>
              </a:rPr>
              <a:t>”</a:t>
            </a:r>
            <a:r>
              <a:rPr lang="zh-CN" altLang="en-US" sz="2800" b="1" dirty="0" smtClean="0">
                <a:solidFill>
                  <a:prstClr val="black"/>
                </a:solidFill>
                <a:latin typeface="+mn-ea"/>
              </a:rPr>
              <a:t>概述</a:t>
            </a:r>
            <a:endParaRPr lang="zh-CN" altLang="en-US" sz="2800" b="1" dirty="0">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par>
                          <p:cTn id="36" fill="hold">
                            <p:stCondLst>
                              <p:cond delay="2500"/>
                            </p:stCondLst>
                            <p:childTnLst>
                              <p:par>
                                <p:cTn id="37" presetID="16" presetClass="entr" presetSubtype="37" fill="hold"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barn(outVertical)">
                                      <p:cBhvr>
                                        <p:cTn id="39" dur="500"/>
                                        <p:tgtEl>
                                          <p:spTgt spid="56"/>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left)">
                                      <p:cBhvr>
                                        <p:cTn id="43" dur="500"/>
                                        <p:tgtEl>
                                          <p:spTgt spid="67"/>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childTnLst>
                          </p:cTn>
                        </p:par>
                        <p:par>
                          <p:cTn id="51" fill="hold">
                            <p:stCondLst>
                              <p:cond delay="4000"/>
                            </p:stCondLst>
                            <p:childTnLst>
                              <p:par>
                                <p:cTn id="52" presetID="16" presetClass="entr" presetSubtype="37"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barn(outVertical)">
                                      <p:cBhvr>
                                        <p:cTn id="54" dur="500"/>
                                        <p:tgtEl>
                                          <p:spTgt spid="59"/>
                                        </p:tgtEl>
                                      </p:cBhvr>
                                    </p:animEffect>
                                  </p:childTnLst>
                                </p:cTn>
                              </p:par>
                            </p:childTnLst>
                          </p:cTn>
                        </p:par>
                        <p:par>
                          <p:cTn id="55" fill="hold">
                            <p:stCondLst>
                              <p:cond delay="4500"/>
                            </p:stCondLst>
                            <p:childTnLst>
                              <p:par>
                                <p:cTn id="56" presetID="22" presetClass="entr" presetSubtype="8" fill="hold" nodeType="after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ipe(left)">
                                      <p:cBhvr>
                                        <p:cTn id="58" dur="500"/>
                                        <p:tgtEl>
                                          <p:spTgt spid="68"/>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par>
                          <p:cTn id="66" fill="hold">
                            <p:stCondLst>
                              <p:cond delay="5500"/>
                            </p:stCondLst>
                            <p:childTnLst>
                              <p:par>
                                <p:cTn id="67" presetID="16" presetClass="entr" presetSubtype="37"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barn(outVertical)">
                                      <p:cBhvr>
                                        <p:cTn id="69" dur="500"/>
                                        <p:tgtEl>
                                          <p:spTgt spid="62"/>
                                        </p:tgtEl>
                                      </p:cBhvr>
                                    </p:animEffect>
                                  </p:childTnLst>
                                </p:cTn>
                              </p:par>
                            </p:childTnLst>
                          </p:cTn>
                        </p:par>
                        <p:par>
                          <p:cTn id="70" fill="hold">
                            <p:stCondLst>
                              <p:cond delay="6000"/>
                            </p:stCondLst>
                            <p:childTnLst>
                              <p:par>
                                <p:cTn id="71" presetID="22" presetClass="entr" presetSubtype="8" fill="hold" nodeType="after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wipe(left)">
                                      <p:cBhvr>
                                        <p:cTn id="73" dur="500"/>
                                        <p:tgtEl>
                                          <p:spTgt spid="69"/>
                                        </p:tgtEl>
                                      </p:cBhvr>
                                    </p:animEffect>
                                  </p:childTnLst>
                                </p:cTn>
                              </p:par>
                            </p:childTnLst>
                          </p:cTn>
                        </p:par>
                        <p:par>
                          <p:cTn id="74" fill="hold">
                            <p:stCondLst>
                              <p:cond delay="6500"/>
                            </p:stCondLst>
                            <p:childTnLst>
                              <p:par>
                                <p:cTn id="75" presetID="10" presetClass="entr" presetSubtype="0"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fade">
                                      <p:cBhvr>
                                        <p:cTn id="80" dur="500"/>
                                        <p:tgtEl>
                                          <p:spTgt spid="64"/>
                                        </p:tgtEl>
                                      </p:cBhvr>
                                    </p:animEffect>
                                  </p:childTnLst>
                                </p:cTn>
                              </p:par>
                            </p:childTnLst>
                          </p:cTn>
                        </p:par>
                        <p:par>
                          <p:cTn id="81" fill="hold">
                            <p:stCondLst>
                              <p:cond delay="7000"/>
                            </p:stCondLst>
                            <p:childTnLst>
                              <p:par>
                                <p:cTn id="82" presetID="16" presetClass="entr" presetSubtype="37" fill="hold" nodeType="after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barn(outVertical)">
                                      <p:cBhvr>
                                        <p:cTn id="84" dur="500"/>
                                        <p:tgtEl>
                                          <p:spTgt spid="65"/>
                                        </p:tgtEl>
                                      </p:cBhvr>
                                    </p:animEffect>
                                  </p:childTnLst>
                                </p:cTn>
                              </p:par>
                            </p:childTnLst>
                          </p:cTn>
                        </p:par>
                        <p:par>
                          <p:cTn id="85" fill="hold">
                            <p:stCondLst>
                              <p:cond delay="7500"/>
                            </p:stCondLst>
                            <p:childTnLst>
                              <p:par>
                                <p:cTn id="86" presetID="22" presetClass="entr" presetSubtype="8" fill="hold" nodeType="after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wipe(left)">
                                      <p:cBhvr>
                                        <p:cTn id="8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p:bldP spid="57" grpId="0"/>
      <p:bldP spid="58" grpId="0"/>
      <p:bldP spid="60" grpId="0"/>
      <p:bldP spid="61" grpId="0"/>
      <p:bldP spid="63" grpId="0"/>
      <p:bldP spid="64" grpId="0"/>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nt Arrow 21"/>
          <p:cNvSpPr/>
          <p:nvPr/>
        </p:nvSpPr>
        <p:spPr>
          <a:xfrm>
            <a:off x="8415711" y="2901094"/>
            <a:ext cx="2428892" cy="1550916"/>
          </a:xfrm>
          <a:prstGeom prst="bentArrow">
            <a:avLst/>
          </a:prstGeom>
          <a:solidFill>
            <a:srgbClr val="0070C0"/>
          </a:solidFill>
          <a:ln>
            <a:noFill/>
          </a:ln>
          <a:effectLst/>
          <a:scene3d>
            <a:camera prst="orthographicFront"/>
            <a:lightRig rig="threePt" dir="t"/>
          </a:scene3d>
          <a:sp3d prstMaterial="softEdge">
            <a:bevelT w="38100" h="635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id-ID" sz="3200">
              <a:solidFill>
                <a:prstClr val="black"/>
              </a:solidFill>
            </a:endParaRPr>
          </a:p>
        </p:txBody>
      </p:sp>
      <p:sp>
        <p:nvSpPr>
          <p:cNvPr id="3" name="Bent Arrow 18"/>
          <p:cNvSpPr/>
          <p:nvPr/>
        </p:nvSpPr>
        <p:spPr>
          <a:xfrm>
            <a:off x="1129035" y="4452011"/>
            <a:ext cx="2428892" cy="1550916"/>
          </a:xfrm>
          <a:prstGeom prst="bentArrow">
            <a:avLst/>
          </a:prstGeom>
          <a:solidFill>
            <a:srgbClr val="0070C0"/>
          </a:solidFill>
          <a:ln>
            <a:noFill/>
          </a:ln>
          <a:effectLst/>
          <a:scene3d>
            <a:camera prst="orthographicFront"/>
            <a:lightRig rig="threePt" dir="t"/>
          </a:scene3d>
          <a:sp3d prstMaterial="softEdge">
            <a:bevelT w="38100" h="6350"/>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sz="3200">
              <a:solidFill>
                <a:prstClr val="black"/>
              </a:solidFill>
            </a:endParaRPr>
          </a:p>
        </p:txBody>
      </p:sp>
      <p:sp>
        <p:nvSpPr>
          <p:cNvPr id="4" name="Bent Arrow 20"/>
          <p:cNvSpPr/>
          <p:nvPr/>
        </p:nvSpPr>
        <p:spPr>
          <a:xfrm>
            <a:off x="5986817" y="3504227"/>
            <a:ext cx="2428892" cy="1550916"/>
          </a:xfrm>
          <a:prstGeom prst="bentArrow">
            <a:avLst/>
          </a:prstGeom>
          <a:solidFill>
            <a:srgbClr val="0070C0"/>
          </a:solidFill>
          <a:ln>
            <a:noFill/>
          </a:ln>
          <a:effectLst/>
          <a:scene3d>
            <a:camera prst="orthographicFront"/>
            <a:lightRig rig="threePt" dir="t"/>
          </a:scene3d>
          <a:sp3d prstMaterial="softEdge">
            <a:bevelT w="38100" h="635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sz="3200">
              <a:solidFill>
                <a:prstClr val="black"/>
              </a:solidFill>
            </a:endParaRPr>
          </a:p>
        </p:txBody>
      </p:sp>
      <p:sp>
        <p:nvSpPr>
          <p:cNvPr id="5" name="Bent Arrow 19"/>
          <p:cNvSpPr/>
          <p:nvPr/>
        </p:nvSpPr>
        <p:spPr>
          <a:xfrm>
            <a:off x="3557925" y="3935039"/>
            <a:ext cx="2428892" cy="1550916"/>
          </a:xfrm>
          <a:prstGeom prst="bentArrow">
            <a:avLst/>
          </a:prstGeom>
          <a:solidFill>
            <a:srgbClr val="0070C0"/>
          </a:solidFill>
          <a:ln>
            <a:noFill/>
          </a:ln>
          <a:effectLst/>
          <a:scene3d>
            <a:camera prst="orthographicFront"/>
            <a:lightRig rig="threePt" dir="t"/>
          </a:scene3d>
          <a:sp3d prstMaterial="softEdge">
            <a:bevelT w="38100" h="635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sz="3200">
              <a:solidFill>
                <a:prstClr val="black"/>
              </a:solidFill>
            </a:endParaRPr>
          </a:p>
        </p:txBody>
      </p:sp>
      <p:grpSp>
        <p:nvGrpSpPr>
          <p:cNvPr id="6" name="组合 5"/>
          <p:cNvGrpSpPr/>
          <p:nvPr/>
        </p:nvGrpSpPr>
        <p:grpSpPr>
          <a:xfrm>
            <a:off x="9377495" y="1675764"/>
            <a:ext cx="887355" cy="1291435"/>
            <a:chOff x="8516938" y="5619750"/>
            <a:chExt cx="693738" cy="1009650"/>
          </a:xfrm>
          <a:solidFill>
            <a:srgbClr val="0070C0"/>
          </a:solidFill>
        </p:grpSpPr>
        <p:sp>
          <p:nvSpPr>
            <p:cNvPr id="7" name="Freeform 190"/>
            <p:cNvSpPr/>
            <p:nvPr/>
          </p:nvSpPr>
          <p:spPr bwMode="auto">
            <a:xfrm>
              <a:off x="8543926" y="6273800"/>
              <a:ext cx="53975" cy="52388"/>
            </a:xfrm>
            <a:custGeom>
              <a:avLst/>
              <a:gdLst>
                <a:gd name="T0" fmla="*/ 24 w 31"/>
                <a:gd name="T1" fmla="*/ 5 h 30"/>
                <a:gd name="T2" fmla="*/ 0 w 31"/>
                <a:gd name="T3" fmla="*/ 0 h 30"/>
                <a:gd name="T4" fmla="*/ 13 w 31"/>
                <a:gd name="T5" fmla="*/ 26 h 30"/>
                <a:gd name="T6" fmla="*/ 21 w 31"/>
                <a:gd name="T7" fmla="*/ 18 h 30"/>
                <a:gd name="T8" fmla="*/ 24 w 31"/>
                <a:gd name="T9" fmla="*/ 17 h 30"/>
                <a:gd name="T10" fmla="*/ 30 w 31"/>
                <a:gd name="T11" fmla="*/ 23 h 30"/>
                <a:gd name="T12" fmla="*/ 24 w 31"/>
                <a:gd name="T13" fmla="*/ 5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4" y="5"/>
                  </a:moveTo>
                  <a:cubicBezTo>
                    <a:pt x="0" y="0"/>
                    <a:pt x="0" y="0"/>
                    <a:pt x="0" y="0"/>
                  </a:cubicBezTo>
                  <a:cubicBezTo>
                    <a:pt x="0" y="0"/>
                    <a:pt x="2" y="25"/>
                    <a:pt x="13" y="26"/>
                  </a:cubicBezTo>
                  <a:cubicBezTo>
                    <a:pt x="19" y="27"/>
                    <a:pt x="21" y="24"/>
                    <a:pt x="21" y="18"/>
                  </a:cubicBezTo>
                  <a:cubicBezTo>
                    <a:pt x="21" y="13"/>
                    <a:pt x="24" y="14"/>
                    <a:pt x="24" y="17"/>
                  </a:cubicBezTo>
                  <a:cubicBezTo>
                    <a:pt x="24" y="21"/>
                    <a:pt x="31" y="30"/>
                    <a:pt x="30" y="23"/>
                  </a:cubicBezTo>
                  <a:cubicBezTo>
                    <a:pt x="29" y="15"/>
                    <a:pt x="28" y="5"/>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8" name="Freeform 191"/>
            <p:cNvSpPr/>
            <p:nvPr/>
          </p:nvSpPr>
          <p:spPr bwMode="auto">
            <a:xfrm>
              <a:off x="8516938" y="5888037"/>
              <a:ext cx="560388" cy="692150"/>
            </a:xfrm>
            <a:custGeom>
              <a:avLst/>
              <a:gdLst>
                <a:gd name="T0" fmla="*/ 273 w 321"/>
                <a:gd name="T1" fmla="*/ 82 h 397"/>
                <a:gd name="T2" fmla="*/ 251 w 321"/>
                <a:gd name="T3" fmla="*/ 41 h 397"/>
                <a:gd name="T4" fmla="*/ 167 w 321"/>
                <a:gd name="T5" fmla="*/ 5 h 397"/>
                <a:gd name="T6" fmla="*/ 162 w 321"/>
                <a:gd name="T7" fmla="*/ 8 h 397"/>
                <a:gd name="T8" fmla="*/ 143 w 321"/>
                <a:gd name="T9" fmla="*/ 91 h 397"/>
                <a:gd name="T10" fmla="*/ 136 w 321"/>
                <a:gd name="T11" fmla="*/ 29 h 397"/>
                <a:gd name="T12" fmla="*/ 138 w 321"/>
                <a:gd name="T13" fmla="*/ 22 h 397"/>
                <a:gd name="T14" fmla="*/ 134 w 321"/>
                <a:gd name="T15" fmla="*/ 15 h 397"/>
                <a:gd name="T16" fmla="*/ 124 w 321"/>
                <a:gd name="T17" fmla="*/ 15 h 397"/>
                <a:gd name="T18" fmla="*/ 119 w 321"/>
                <a:gd name="T19" fmla="*/ 22 h 397"/>
                <a:gd name="T20" fmla="*/ 121 w 321"/>
                <a:gd name="T21" fmla="*/ 28 h 397"/>
                <a:gd name="T22" fmla="*/ 113 w 321"/>
                <a:gd name="T23" fmla="*/ 87 h 397"/>
                <a:gd name="T24" fmla="*/ 113 w 321"/>
                <a:gd name="T25" fmla="*/ 90 h 397"/>
                <a:gd name="T26" fmla="*/ 90 w 321"/>
                <a:gd name="T27" fmla="*/ 5 h 397"/>
                <a:gd name="T28" fmla="*/ 87 w 321"/>
                <a:gd name="T29" fmla="*/ 5 h 397"/>
                <a:gd name="T30" fmla="*/ 2 w 321"/>
                <a:gd name="T31" fmla="*/ 49 h 397"/>
                <a:gd name="T32" fmla="*/ 13 w 321"/>
                <a:gd name="T33" fmla="*/ 211 h 397"/>
                <a:gd name="T34" fmla="*/ 43 w 321"/>
                <a:gd name="T35" fmla="*/ 217 h 397"/>
                <a:gd name="T36" fmla="*/ 38 w 321"/>
                <a:gd name="T37" fmla="*/ 73 h 397"/>
                <a:gd name="T38" fmla="*/ 42 w 321"/>
                <a:gd name="T39" fmla="*/ 76 h 397"/>
                <a:gd name="T40" fmla="*/ 42 w 321"/>
                <a:gd name="T41" fmla="*/ 76 h 397"/>
                <a:gd name="T42" fmla="*/ 47 w 321"/>
                <a:gd name="T43" fmla="*/ 148 h 397"/>
                <a:gd name="T44" fmla="*/ 53 w 321"/>
                <a:gd name="T45" fmla="*/ 222 h 397"/>
                <a:gd name="T46" fmla="*/ 54 w 321"/>
                <a:gd name="T47" fmla="*/ 223 h 397"/>
                <a:gd name="T48" fmla="*/ 61 w 321"/>
                <a:gd name="T49" fmla="*/ 238 h 397"/>
                <a:gd name="T50" fmla="*/ 73 w 321"/>
                <a:gd name="T51" fmla="*/ 397 h 397"/>
                <a:gd name="T52" fmla="*/ 106 w 321"/>
                <a:gd name="T53" fmla="*/ 397 h 397"/>
                <a:gd name="T54" fmla="*/ 121 w 321"/>
                <a:gd name="T55" fmla="*/ 272 h 397"/>
                <a:gd name="T56" fmla="*/ 124 w 321"/>
                <a:gd name="T57" fmla="*/ 273 h 397"/>
                <a:gd name="T58" fmla="*/ 128 w 321"/>
                <a:gd name="T59" fmla="*/ 272 h 397"/>
                <a:gd name="T60" fmla="*/ 144 w 321"/>
                <a:gd name="T61" fmla="*/ 397 h 397"/>
                <a:gd name="T62" fmla="*/ 176 w 321"/>
                <a:gd name="T63" fmla="*/ 397 h 397"/>
                <a:gd name="T64" fmla="*/ 187 w 321"/>
                <a:gd name="T65" fmla="*/ 240 h 397"/>
                <a:gd name="T66" fmla="*/ 196 w 321"/>
                <a:gd name="T67" fmla="*/ 223 h 397"/>
                <a:gd name="T68" fmla="*/ 196 w 321"/>
                <a:gd name="T69" fmla="*/ 222 h 397"/>
                <a:gd name="T70" fmla="*/ 200 w 321"/>
                <a:gd name="T71" fmla="*/ 173 h 397"/>
                <a:gd name="T72" fmla="*/ 207 w 321"/>
                <a:gd name="T73" fmla="*/ 79 h 397"/>
                <a:gd name="T74" fmla="*/ 207 w 321"/>
                <a:gd name="T75" fmla="*/ 78 h 397"/>
                <a:gd name="T76" fmla="*/ 211 w 321"/>
                <a:gd name="T77" fmla="*/ 73 h 397"/>
                <a:gd name="T78" fmla="*/ 274 w 321"/>
                <a:gd name="T79" fmla="*/ 134 h 397"/>
                <a:gd name="T80" fmla="*/ 301 w 321"/>
                <a:gd name="T81" fmla="*/ 141 h 397"/>
                <a:gd name="T82" fmla="*/ 321 w 321"/>
                <a:gd name="T83" fmla="*/ 103 h 397"/>
                <a:gd name="T84" fmla="*/ 273 w 321"/>
                <a:gd name="T85" fmla="*/ 8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397">
                  <a:moveTo>
                    <a:pt x="273" y="82"/>
                  </a:moveTo>
                  <a:cubicBezTo>
                    <a:pt x="250" y="57"/>
                    <a:pt x="252" y="46"/>
                    <a:pt x="251" y="41"/>
                  </a:cubicBezTo>
                  <a:cubicBezTo>
                    <a:pt x="249" y="33"/>
                    <a:pt x="204" y="0"/>
                    <a:pt x="167" y="5"/>
                  </a:cubicBezTo>
                  <a:cubicBezTo>
                    <a:pt x="167" y="5"/>
                    <a:pt x="165" y="6"/>
                    <a:pt x="162" y="8"/>
                  </a:cubicBezTo>
                  <a:cubicBezTo>
                    <a:pt x="143" y="91"/>
                    <a:pt x="143" y="91"/>
                    <a:pt x="143" y="91"/>
                  </a:cubicBezTo>
                  <a:cubicBezTo>
                    <a:pt x="136" y="29"/>
                    <a:pt x="136" y="29"/>
                    <a:pt x="136" y="29"/>
                  </a:cubicBezTo>
                  <a:cubicBezTo>
                    <a:pt x="138" y="22"/>
                    <a:pt x="138" y="22"/>
                    <a:pt x="138" y="22"/>
                  </a:cubicBezTo>
                  <a:cubicBezTo>
                    <a:pt x="134" y="15"/>
                    <a:pt x="134" y="15"/>
                    <a:pt x="134" y="15"/>
                  </a:cubicBezTo>
                  <a:cubicBezTo>
                    <a:pt x="124" y="15"/>
                    <a:pt x="124" y="15"/>
                    <a:pt x="124" y="15"/>
                  </a:cubicBezTo>
                  <a:cubicBezTo>
                    <a:pt x="119" y="22"/>
                    <a:pt x="119" y="22"/>
                    <a:pt x="119" y="22"/>
                  </a:cubicBezTo>
                  <a:cubicBezTo>
                    <a:pt x="121" y="28"/>
                    <a:pt x="121" y="28"/>
                    <a:pt x="121" y="28"/>
                  </a:cubicBezTo>
                  <a:cubicBezTo>
                    <a:pt x="113" y="87"/>
                    <a:pt x="113" y="87"/>
                    <a:pt x="113" y="87"/>
                  </a:cubicBezTo>
                  <a:cubicBezTo>
                    <a:pt x="113" y="90"/>
                    <a:pt x="113" y="90"/>
                    <a:pt x="113" y="90"/>
                  </a:cubicBezTo>
                  <a:cubicBezTo>
                    <a:pt x="90" y="5"/>
                    <a:pt x="90" y="5"/>
                    <a:pt x="90" y="5"/>
                  </a:cubicBezTo>
                  <a:cubicBezTo>
                    <a:pt x="89" y="5"/>
                    <a:pt x="88" y="5"/>
                    <a:pt x="87" y="5"/>
                  </a:cubicBezTo>
                  <a:cubicBezTo>
                    <a:pt x="50" y="10"/>
                    <a:pt x="3" y="23"/>
                    <a:pt x="2" y="49"/>
                  </a:cubicBezTo>
                  <a:cubicBezTo>
                    <a:pt x="0" y="61"/>
                    <a:pt x="7" y="183"/>
                    <a:pt x="13" y="211"/>
                  </a:cubicBezTo>
                  <a:cubicBezTo>
                    <a:pt x="24" y="218"/>
                    <a:pt x="38" y="217"/>
                    <a:pt x="43" y="217"/>
                  </a:cubicBezTo>
                  <a:cubicBezTo>
                    <a:pt x="41" y="198"/>
                    <a:pt x="35" y="70"/>
                    <a:pt x="38" y="73"/>
                  </a:cubicBezTo>
                  <a:cubicBezTo>
                    <a:pt x="40" y="74"/>
                    <a:pt x="41" y="75"/>
                    <a:pt x="42" y="76"/>
                  </a:cubicBezTo>
                  <a:cubicBezTo>
                    <a:pt x="42" y="76"/>
                    <a:pt x="42" y="76"/>
                    <a:pt x="42" y="76"/>
                  </a:cubicBezTo>
                  <a:cubicBezTo>
                    <a:pt x="47" y="148"/>
                    <a:pt x="47" y="148"/>
                    <a:pt x="47" y="148"/>
                  </a:cubicBezTo>
                  <a:cubicBezTo>
                    <a:pt x="50" y="190"/>
                    <a:pt x="53" y="222"/>
                    <a:pt x="53" y="222"/>
                  </a:cubicBezTo>
                  <a:cubicBezTo>
                    <a:pt x="54" y="223"/>
                    <a:pt x="54" y="223"/>
                    <a:pt x="54" y="223"/>
                  </a:cubicBezTo>
                  <a:cubicBezTo>
                    <a:pt x="55" y="229"/>
                    <a:pt x="58" y="233"/>
                    <a:pt x="61" y="238"/>
                  </a:cubicBezTo>
                  <a:cubicBezTo>
                    <a:pt x="73" y="397"/>
                    <a:pt x="73" y="397"/>
                    <a:pt x="73" y="397"/>
                  </a:cubicBezTo>
                  <a:cubicBezTo>
                    <a:pt x="106" y="397"/>
                    <a:pt x="106" y="397"/>
                    <a:pt x="106" y="397"/>
                  </a:cubicBezTo>
                  <a:cubicBezTo>
                    <a:pt x="121" y="272"/>
                    <a:pt x="121" y="272"/>
                    <a:pt x="121" y="272"/>
                  </a:cubicBezTo>
                  <a:cubicBezTo>
                    <a:pt x="122" y="272"/>
                    <a:pt x="123" y="273"/>
                    <a:pt x="124" y="273"/>
                  </a:cubicBezTo>
                  <a:cubicBezTo>
                    <a:pt x="125" y="273"/>
                    <a:pt x="127" y="272"/>
                    <a:pt x="128" y="272"/>
                  </a:cubicBezTo>
                  <a:cubicBezTo>
                    <a:pt x="144" y="397"/>
                    <a:pt x="144" y="397"/>
                    <a:pt x="144" y="397"/>
                  </a:cubicBezTo>
                  <a:cubicBezTo>
                    <a:pt x="176" y="397"/>
                    <a:pt x="176" y="397"/>
                    <a:pt x="176" y="397"/>
                  </a:cubicBezTo>
                  <a:cubicBezTo>
                    <a:pt x="187" y="240"/>
                    <a:pt x="187" y="240"/>
                    <a:pt x="187" y="240"/>
                  </a:cubicBezTo>
                  <a:cubicBezTo>
                    <a:pt x="191" y="235"/>
                    <a:pt x="194" y="229"/>
                    <a:pt x="196" y="223"/>
                  </a:cubicBezTo>
                  <a:cubicBezTo>
                    <a:pt x="196" y="222"/>
                    <a:pt x="196" y="222"/>
                    <a:pt x="196" y="222"/>
                  </a:cubicBezTo>
                  <a:cubicBezTo>
                    <a:pt x="196" y="222"/>
                    <a:pt x="198" y="202"/>
                    <a:pt x="200" y="173"/>
                  </a:cubicBezTo>
                  <a:cubicBezTo>
                    <a:pt x="207" y="79"/>
                    <a:pt x="207" y="79"/>
                    <a:pt x="207" y="79"/>
                  </a:cubicBezTo>
                  <a:cubicBezTo>
                    <a:pt x="207" y="79"/>
                    <a:pt x="207" y="78"/>
                    <a:pt x="207" y="78"/>
                  </a:cubicBezTo>
                  <a:cubicBezTo>
                    <a:pt x="209" y="76"/>
                    <a:pt x="210" y="74"/>
                    <a:pt x="211" y="73"/>
                  </a:cubicBezTo>
                  <a:cubicBezTo>
                    <a:pt x="213" y="70"/>
                    <a:pt x="229" y="118"/>
                    <a:pt x="274" y="134"/>
                  </a:cubicBezTo>
                  <a:cubicBezTo>
                    <a:pt x="310" y="147"/>
                    <a:pt x="301" y="141"/>
                    <a:pt x="301" y="141"/>
                  </a:cubicBezTo>
                  <a:cubicBezTo>
                    <a:pt x="301" y="134"/>
                    <a:pt x="314" y="111"/>
                    <a:pt x="321" y="103"/>
                  </a:cubicBezTo>
                  <a:cubicBezTo>
                    <a:pt x="295" y="101"/>
                    <a:pt x="293" y="105"/>
                    <a:pt x="273"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 name="Freeform 192"/>
            <p:cNvSpPr/>
            <p:nvPr/>
          </p:nvSpPr>
          <p:spPr bwMode="auto">
            <a:xfrm>
              <a:off x="8640763" y="5619750"/>
              <a:ext cx="195263" cy="279400"/>
            </a:xfrm>
            <a:custGeom>
              <a:avLst/>
              <a:gdLst>
                <a:gd name="T0" fmla="*/ 5 w 112"/>
                <a:gd name="T1" fmla="*/ 75 h 160"/>
                <a:gd name="T2" fmla="*/ 0 w 112"/>
                <a:gd name="T3" fmla="*/ 93 h 160"/>
                <a:gd name="T4" fmla="*/ 5 w 112"/>
                <a:gd name="T5" fmla="*/ 111 h 160"/>
                <a:gd name="T6" fmla="*/ 8 w 112"/>
                <a:gd name="T7" fmla="*/ 107 h 160"/>
                <a:gd name="T8" fmla="*/ 57 w 112"/>
                <a:gd name="T9" fmla="*/ 160 h 160"/>
                <a:gd name="T10" fmla="*/ 104 w 112"/>
                <a:gd name="T11" fmla="*/ 105 h 160"/>
                <a:gd name="T12" fmla="*/ 108 w 112"/>
                <a:gd name="T13" fmla="*/ 111 h 160"/>
                <a:gd name="T14" fmla="*/ 112 w 112"/>
                <a:gd name="T15" fmla="*/ 93 h 160"/>
                <a:gd name="T16" fmla="*/ 108 w 112"/>
                <a:gd name="T17" fmla="*/ 74 h 160"/>
                <a:gd name="T18" fmla="*/ 106 w 112"/>
                <a:gd name="T19" fmla="*/ 75 h 160"/>
                <a:gd name="T20" fmla="*/ 106 w 112"/>
                <a:gd name="T21" fmla="*/ 60 h 160"/>
                <a:gd name="T22" fmla="*/ 65 w 112"/>
                <a:gd name="T23" fmla="*/ 50 h 160"/>
                <a:gd name="T24" fmla="*/ 71 w 112"/>
                <a:gd name="T25" fmla="*/ 52 h 160"/>
                <a:gd name="T26" fmla="*/ 110 w 112"/>
                <a:gd name="T27" fmla="*/ 39 h 160"/>
                <a:gd name="T28" fmla="*/ 20 w 112"/>
                <a:gd name="T29" fmla="*/ 29 h 160"/>
                <a:gd name="T30" fmla="*/ 2 w 112"/>
                <a:gd name="T31" fmla="*/ 41 h 160"/>
                <a:gd name="T32" fmla="*/ 14 w 112"/>
                <a:gd name="T33" fmla="*/ 41 h 160"/>
                <a:gd name="T34" fmla="*/ 6 w 112"/>
                <a:gd name="T35" fmla="*/ 67 h 160"/>
                <a:gd name="T36" fmla="*/ 5 w 112"/>
                <a:gd name="T37" fmla="*/ 75 h 160"/>
                <a:gd name="T38" fmla="*/ 5 w 112"/>
                <a:gd name="T39" fmla="*/ 7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160">
                  <a:moveTo>
                    <a:pt x="5" y="75"/>
                  </a:moveTo>
                  <a:cubicBezTo>
                    <a:pt x="2" y="75"/>
                    <a:pt x="0" y="83"/>
                    <a:pt x="0" y="93"/>
                  </a:cubicBezTo>
                  <a:cubicBezTo>
                    <a:pt x="0" y="103"/>
                    <a:pt x="2" y="111"/>
                    <a:pt x="5" y="111"/>
                  </a:cubicBezTo>
                  <a:cubicBezTo>
                    <a:pt x="6" y="111"/>
                    <a:pt x="7" y="110"/>
                    <a:pt x="8" y="107"/>
                  </a:cubicBezTo>
                  <a:cubicBezTo>
                    <a:pt x="16" y="137"/>
                    <a:pt x="42" y="160"/>
                    <a:pt x="57" y="160"/>
                  </a:cubicBezTo>
                  <a:cubicBezTo>
                    <a:pt x="75" y="160"/>
                    <a:pt x="101" y="139"/>
                    <a:pt x="104" y="105"/>
                  </a:cubicBezTo>
                  <a:cubicBezTo>
                    <a:pt x="105" y="108"/>
                    <a:pt x="106" y="111"/>
                    <a:pt x="108" y="111"/>
                  </a:cubicBezTo>
                  <a:cubicBezTo>
                    <a:pt x="110" y="111"/>
                    <a:pt x="112" y="103"/>
                    <a:pt x="112" y="93"/>
                  </a:cubicBezTo>
                  <a:cubicBezTo>
                    <a:pt x="112" y="83"/>
                    <a:pt x="110" y="74"/>
                    <a:pt x="108" y="74"/>
                  </a:cubicBezTo>
                  <a:cubicBezTo>
                    <a:pt x="107" y="74"/>
                    <a:pt x="107" y="75"/>
                    <a:pt x="106" y="75"/>
                  </a:cubicBezTo>
                  <a:cubicBezTo>
                    <a:pt x="107" y="71"/>
                    <a:pt x="107" y="66"/>
                    <a:pt x="106" y="60"/>
                  </a:cubicBezTo>
                  <a:cubicBezTo>
                    <a:pt x="98" y="67"/>
                    <a:pt x="82" y="58"/>
                    <a:pt x="65" y="50"/>
                  </a:cubicBezTo>
                  <a:cubicBezTo>
                    <a:pt x="67" y="50"/>
                    <a:pt x="69" y="51"/>
                    <a:pt x="71" y="52"/>
                  </a:cubicBezTo>
                  <a:cubicBezTo>
                    <a:pt x="99" y="67"/>
                    <a:pt x="110" y="39"/>
                    <a:pt x="110" y="39"/>
                  </a:cubicBezTo>
                  <a:cubicBezTo>
                    <a:pt x="110" y="39"/>
                    <a:pt x="76" y="0"/>
                    <a:pt x="20" y="29"/>
                  </a:cubicBezTo>
                  <a:cubicBezTo>
                    <a:pt x="15" y="32"/>
                    <a:pt x="8" y="39"/>
                    <a:pt x="2" y="41"/>
                  </a:cubicBezTo>
                  <a:cubicBezTo>
                    <a:pt x="2" y="41"/>
                    <a:pt x="7" y="41"/>
                    <a:pt x="14" y="41"/>
                  </a:cubicBezTo>
                  <a:cubicBezTo>
                    <a:pt x="8" y="45"/>
                    <a:pt x="5" y="53"/>
                    <a:pt x="6" y="67"/>
                  </a:cubicBezTo>
                  <a:cubicBezTo>
                    <a:pt x="6" y="69"/>
                    <a:pt x="5" y="72"/>
                    <a:pt x="5" y="75"/>
                  </a:cubicBezTo>
                  <a:cubicBezTo>
                    <a:pt x="5" y="75"/>
                    <a:pt x="5" y="75"/>
                    <a:pt x="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0" name="Freeform 193"/>
            <p:cNvSpPr/>
            <p:nvPr/>
          </p:nvSpPr>
          <p:spPr bwMode="auto">
            <a:xfrm>
              <a:off x="8591551" y="6591300"/>
              <a:ext cx="104775" cy="38100"/>
            </a:xfrm>
            <a:custGeom>
              <a:avLst/>
              <a:gdLst>
                <a:gd name="T0" fmla="*/ 31 w 60"/>
                <a:gd name="T1" fmla="*/ 0 h 22"/>
                <a:gd name="T2" fmla="*/ 21 w 60"/>
                <a:gd name="T3" fmla="*/ 21 h 22"/>
                <a:gd name="T4" fmla="*/ 48 w 60"/>
                <a:gd name="T5" fmla="*/ 12 h 22"/>
                <a:gd name="T6" fmla="*/ 52 w 60"/>
                <a:gd name="T7" fmla="*/ 12 h 22"/>
                <a:gd name="T8" fmla="*/ 59 w 60"/>
                <a:gd name="T9" fmla="*/ 11 h 22"/>
                <a:gd name="T10" fmla="*/ 59 w 60"/>
                <a:gd name="T11" fmla="*/ 1 h 22"/>
                <a:gd name="T12" fmla="*/ 60 w 60"/>
                <a:gd name="T13" fmla="*/ 0 h 22"/>
                <a:gd name="T14" fmla="*/ 31 w 6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2">
                  <a:moveTo>
                    <a:pt x="31" y="0"/>
                  </a:moveTo>
                  <a:cubicBezTo>
                    <a:pt x="31" y="0"/>
                    <a:pt x="0" y="19"/>
                    <a:pt x="21" y="21"/>
                  </a:cubicBezTo>
                  <a:cubicBezTo>
                    <a:pt x="33" y="22"/>
                    <a:pt x="41" y="17"/>
                    <a:pt x="48" y="12"/>
                  </a:cubicBezTo>
                  <a:cubicBezTo>
                    <a:pt x="52" y="9"/>
                    <a:pt x="51" y="12"/>
                    <a:pt x="52" y="12"/>
                  </a:cubicBezTo>
                  <a:cubicBezTo>
                    <a:pt x="54" y="12"/>
                    <a:pt x="58" y="12"/>
                    <a:pt x="59" y="11"/>
                  </a:cubicBezTo>
                  <a:cubicBezTo>
                    <a:pt x="60" y="3"/>
                    <a:pt x="59" y="1"/>
                    <a:pt x="59" y="1"/>
                  </a:cubicBezTo>
                  <a:cubicBezTo>
                    <a:pt x="60" y="0"/>
                    <a:pt x="60" y="0"/>
                    <a:pt x="60" y="0"/>
                  </a:cubicBez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1" name="Freeform 194"/>
            <p:cNvSpPr/>
            <p:nvPr/>
          </p:nvSpPr>
          <p:spPr bwMode="auto">
            <a:xfrm>
              <a:off x="8772526" y="6591300"/>
              <a:ext cx="106363" cy="38100"/>
            </a:xfrm>
            <a:custGeom>
              <a:avLst/>
              <a:gdLst>
                <a:gd name="T0" fmla="*/ 2 w 61"/>
                <a:gd name="T1" fmla="*/ 11 h 22"/>
                <a:gd name="T2" fmla="*/ 8 w 61"/>
                <a:gd name="T3" fmla="*/ 12 h 22"/>
                <a:gd name="T4" fmla="*/ 12 w 61"/>
                <a:gd name="T5" fmla="*/ 12 h 22"/>
                <a:gd name="T6" fmla="*/ 40 w 61"/>
                <a:gd name="T7" fmla="*/ 21 h 22"/>
                <a:gd name="T8" fmla="*/ 29 w 61"/>
                <a:gd name="T9" fmla="*/ 0 h 22"/>
                <a:gd name="T10" fmla="*/ 1 w 61"/>
                <a:gd name="T11" fmla="*/ 0 h 22"/>
                <a:gd name="T12" fmla="*/ 1 w 61"/>
                <a:gd name="T13" fmla="*/ 1 h 22"/>
                <a:gd name="T14" fmla="*/ 2 w 61"/>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2">
                  <a:moveTo>
                    <a:pt x="2" y="11"/>
                  </a:moveTo>
                  <a:cubicBezTo>
                    <a:pt x="3" y="12"/>
                    <a:pt x="7" y="12"/>
                    <a:pt x="8" y="12"/>
                  </a:cubicBezTo>
                  <a:cubicBezTo>
                    <a:pt x="10" y="12"/>
                    <a:pt x="8" y="9"/>
                    <a:pt x="12" y="12"/>
                  </a:cubicBezTo>
                  <a:cubicBezTo>
                    <a:pt x="19" y="17"/>
                    <a:pt x="27" y="22"/>
                    <a:pt x="40" y="21"/>
                  </a:cubicBezTo>
                  <a:cubicBezTo>
                    <a:pt x="61" y="19"/>
                    <a:pt x="29" y="0"/>
                    <a:pt x="29" y="0"/>
                  </a:cubicBezTo>
                  <a:cubicBezTo>
                    <a:pt x="1" y="0"/>
                    <a:pt x="1" y="0"/>
                    <a:pt x="1" y="0"/>
                  </a:cubicBezTo>
                  <a:cubicBezTo>
                    <a:pt x="1" y="1"/>
                    <a:pt x="1" y="1"/>
                    <a:pt x="1" y="1"/>
                  </a:cubicBezTo>
                  <a:cubicBezTo>
                    <a:pt x="1" y="1"/>
                    <a:pt x="0" y="3"/>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2" name="Freeform 195"/>
            <p:cNvSpPr/>
            <p:nvPr/>
          </p:nvSpPr>
          <p:spPr bwMode="auto">
            <a:xfrm>
              <a:off x="8951913" y="6127750"/>
              <a:ext cx="258763" cy="488950"/>
            </a:xfrm>
            <a:custGeom>
              <a:avLst/>
              <a:gdLst>
                <a:gd name="T0" fmla="*/ 82 w 149"/>
                <a:gd name="T1" fmla="*/ 69 h 281"/>
                <a:gd name="T2" fmla="*/ 130 w 149"/>
                <a:gd name="T3" fmla="*/ 81 h 281"/>
                <a:gd name="T4" fmla="*/ 139 w 149"/>
                <a:gd name="T5" fmla="*/ 42 h 281"/>
                <a:gd name="T6" fmla="*/ 91 w 149"/>
                <a:gd name="T7" fmla="*/ 30 h 281"/>
                <a:gd name="T8" fmla="*/ 91 w 149"/>
                <a:gd name="T9" fmla="*/ 0 h 281"/>
                <a:gd name="T10" fmla="*/ 59 w 149"/>
                <a:gd name="T11" fmla="*/ 0 h 281"/>
                <a:gd name="T12" fmla="*/ 59 w 149"/>
                <a:gd name="T13" fmla="*/ 33 h 281"/>
                <a:gd name="T14" fmla="*/ 2 w 149"/>
                <a:gd name="T15" fmla="*/ 94 h 281"/>
                <a:gd name="T16" fmla="*/ 62 w 149"/>
                <a:gd name="T17" fmla="*/ 157 h 281"/>
                <a:gd name="T18" fmla="*/ 98 w 149"/>
                <a:gd name="T19" fmla="*/ 187 h 281"/>
                <a:gd name="T20" fmla="*/ 66 w 149"/>
                <a:gd name="T21" fmla="*/ 208 h 281"/>
                <a:gd name="T22" fmla="*/ 10 w 149"/>
                <a:gd name="T23" fmla="*/ 193 h 281"/>
                <a:gd name="T24" fmla="*/ 0 w 149"/>
                <a:gd name="T25" fmla="*/ 233 h 281"/>
                <a:gd name="T26" fmla="*/ 57 w 149"/>
                <a:gd name="T27" fmla="*/ 248 h 281"/>
                <a:gd name="T28" fmla="*/ 57 w 149"/>
                <a:gd name="T29" fmla="*/ 281 h 281"/>
                <a:gd name="T30" fmla="*/ 90 w 149"/>
                <a:gd name="T31" fmla="*/ 281 h 281"/>
                <a:gd name="T32" fmla="*/ 90 w 149"/>
                <a:gd name="T33" fmla="*/ 246 h 281"/>
                <a:gd name="T34" fmla="*/ 149 w 149"/>
                <a:gd name="T35" fmla="*/ 182 h 281"/>
                <a:gd name="T36" fmla="*/ 93 w 149"/>
                <a:gd name="T37" fmla="*/ 118 h 281"/>
                <a:gd name="T38" fmla="*/ 53 w 149"/>
                <a:gd name="T39" fmla="*/ 88 h 281"/>
                <a:gd name="T40" fmla="*/ 82 w 149"/>
                <a:gd name="T41" fmla="*/ 6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281">
                  <a:moveTo>
                    <a:pt x="82" y="69"/>
                  </a:moveTo>
                  <a:cubicBezTo>
                    <a:pt x="106" y="69"/>
                    <a:pt x="121" y="77"/>
                    <a:pt x="130" y="81"/>
                  </a:cubicBezTo>
                  <a:cubicBezTo>
                    <a:pt x="139" y="42"/>
                    <a:pt x="139" y="42"/>
                    <a:pt x="139" y="42"/>
                  </a:cubicBezTo>
                  <a:cubicBezTo>
                    <a:pt x="128" y="36"/>
                    <a:pt x="113" y="31"/>
                    <a:pt x="91" y="30"/>
                  </a:cubicBezTo>
                  <a:cubicBezTo>
                    <a:pt x="91" y="0"/>
                    <a:pt x="91" y="0"/>
                    <a:pt x="91" y="0"/>
                  </a:cubicBezTo>
                  <a:cubicBezTo>
                    <a:pt x="59" y="0"/>
                    <a:pt x="59" y="0"/>
                    <a:pt x="59" y="0"/>
                  </a:cubicBezTo>
                  <a:cubicBezTo>
                    <a:pt x="59" y="33"/>
                    <a:pt x="59" y="33"/>
                    <a:pt x="59" y="33"/>
                  </a:cubicBezTo>
                  <a:cubicBezTo>
                    <a:pt x="23" y="40"/>
                    <a:pt x="2" y="64"/>
                    <a:pt x="2" y="94"/>
                  </a:cubicBezTo>
                  <a:cubicBezTo>
                    <a:pt x="2" y="127"/>
                    <a:pt x="27" y="145"/>
                    <a:pt x="62" y="157"/>
                  </a:cubicBezTo>
                  <a:cubicBezTo>
                    <a:pt x="87" y="166"/>
                    <a:pt x="98" y="174"/>
                    <a:pt x="98" y="187"/>
                  </a:cubicBezTo>
                  <a:cubicBezTo>
                    <a:pt x="98" y="201"/>
                    <a:pt x="85" y="208"/>
                    <a:pt x="66" y="208"/>
                  </a:cubicBezTo>
                  <a:cubicBezTo>
                    <a:pt x="44" y="208"/>
                    <a:pt x="24" y="201"/>
                    <a:pt x="10" y="193"/>
                  </a:cubicBezTo>
                  <a:cubicBezTo>
                    <a:pt x="0" y="233"/>
                    <a:pt x="0" y="233"/>
                    <a:pt x="0" y="233"/>
                  </a:cubicBezTo>
                  <a:cubicBezTo>
                    <a:pt x="13" y="241"/>
                    <a:pt x="35" y="247"/>
                    <a:pt x="57" y="248"/>
                  </a:cubicBezTo>
                  <a:cubicBezTo>
                    <a:pt x="57" y="281"/>
                    <a:pt x="57" y="281"/>
                    <a:pt x="57" y="281"/>
                  </a:cubicBezTo>
                  <a:cubicBezTo>
                    <a:pt x="90" y="281"/>
                    <a:pt x="90" y="281"/>
                    <a:pt x="90" y="281"/>
                  </a:cubicBezTo>
                  <a:cubicBezTo>
                    <a:pt x="90" y="246"/>
                    <a:pt x="90" y="246"/>
                    <a:pt x="90" y="246"/>
                  </a:cubicBezTo>
                  <a:cubicBezTo>
                    <a:pt x="128" y="239"/>
                    <a:pt x="149" y="213"/>
                    <a:pt x="149" y="182"/>
                  </a:cubicBezTo>
                  <a:cubicBezTo>
                    <a:pt x="149" y="151"/>
                    <a:pt x="133" y="132"/>
                    <a:pt x="93" y="118"/>
                  </a:cubicBezTo>
                  <a:cubicBezTo>
                    <a:pt x="65" y="107"/>
                    <a:pt x="53" y="100"/>
                    <a:pt x="53" y="88"/>
                  </a:cubicBezTo>
                  <a:cubicBezTo>
                    <a:pt x="53" y="79"/>
                    <a:pt x="60" y="69"/>
                    <a:pt x="82"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3" name="Freeform 196"/>
            <p:cNvSpPr/>
            <p:nvPr/>
          </p:nvSpPr>
          <p:spPr bwMode="auto">
            <a:xfrm>
              <a:off x="9061451" y="6076950"/>
              <a:ext cx="90488" cy="90488"/>
            </a:xfrm>
            <a:custGeom>
              <a:avLst/>
              <a:gdLst>
                <a:gd name="T0" fmla="*/ 10 w 52"/>
                <a:gd name="T1" fmla="*/ 0 h 52"/>
                <a:gd name="T2" fmla="*/ 0 w 52"/>
                <a:gd name="T3" fmla="*/ 18 h 52"/>
                <a:gd name="T4" fmla="*/ 35 w 52"/>
                <a:gd name="T5" fmla="*/ 17 h 52"/>
                <a:gd name="T6" fmla="*/ 34 w 52"/>
                <a:gd name="T7" fmla="*/ 40 h 52"/>
                <a:gd name="T8" fmla="*/ 40 w 52"/>
                <a:gd name="T9" fmla="*/ 45 h 52"/>
                <a:gd name="T10" fmla="*/ 47 w 52"/>
                <a:gd name="T11" fmla="*/ 38 h 52"/>
                <a:gd name="T12" fmla="*/ 10 w 5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0" y="0"/>
                  </a:moveTo>
                  <a:cubicBezTo>
                    <a:pt x="0" y="18"/>
                    <a:pt x="0" y="18"/>
                    <a:pt x="0" y="18"/>
                  </a:cubicBezTo>
                  <a:cubicBezTo>
                    <a:pt x="35" y="17"/>
                    <a:pt x="35" y="17"/>
                    <a:pt x="35" y="17"/>
                  </a:cubicBezTo>
                  <a:cubicBezTo>
                    <a:pt x="34" y="40"/>
                    <a:pt x="34" y="40"/>
                    <a:pt x="34" y="40"/>
                  </a:cubicBezTo>
                  <a:cubicBezTo>
                    <a:pt x="40" y="45"/>
                    <a:pt x="40" y="45"/>
                    <a:pt x="40" y="45"/>
                  </a:cubicBezTo>
                  <a:cubicBezTo>
                    <a:pt x="40" y="45"/>
                    <a:pt x="45" y="52"/>
                    <a:pt x="47" y="38"/>
                  </a:cubicBezTo>
                  <a:cubicBezTo>
                    <a:pt x="52" y="3"/>
                    <a:pt x="10"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sp>
        <p:nvSpPr>
          <p:cNvPr id="14" name="Freeform 368"/>
          <p:cNvSpPr/>
          <p:nvPr/>
        </p:nvSpPr>
        <p:spPr bwMode="auto">
          <a:xfrm>
            <a:off x="2115487" y="4149143"/>
            <a:ext cx="378906" cy="382257"/>
          </a:xfrm>
          <a:custGeom>
            <a:avLst/>
            <a:gdLst>
              <a:gd name="T0" fmla="*/ 48 w 48"/>
              <a:gd name="T1" fmla="*/ 2 h 48"/>
              <a:gd name="T2" fmla="*/ 41 w 48"/>
              <a:gd name="T3" fmla="*/ 43 h 48"/>
              <a:gd name="T4" fmla="*/ 40 w 48"/>
              <a:gd name="T5" fmla="*/ 44 h 48"/>
              <a:gd name="T6" fmla="*/ 39 w 48"/>
              <a:gd name="T7" fmla="*/ 44 h 48"/>
              <a:gd name="T8" fmla="*/ 39 w 48"/>
              <a:gd name="T9" fmla="*/ 44 h 48"/>
              <a:gd name="T10" fmla="*/ 26 w 48"/>
              <a:gd name="T11" fmla="*/ 39 h 48"/>
              <a:gd name="T12" fmla="*/ 20 w 48"/>
              <a:gd name="T13" fmla="*/ 47 h 48"/>
              <a:gd name="T14" fmla="*/ 19 w 48"/>
              <a:gd name="T15" fmla="*/ 48 h 48"/>
              <a:gd name="T16" fmla="*/ 18 w 48"/>
              <a:gd name="T17" fmla="*/ 48 h 48"/>
              <a:gd name="T18" fmla="*/ 17 w 48"/>
              <a:gd name="T19" fmla="*/ 46 h 48"/>
              <a:gd name="T20" fmla="*/ 17 w 48"/>
              <a:gd name="T21" fmla="*/ 37 h 48"/>
              <a:gd name="T22" fmla="*/ 40 w 48"/>
              <a:gd name="T23" fmla="*/ 8 h 48"/>
              <a:gd name="T24" fmla="*/ 11 w 48"/>
              <a:gd name="T25" fmla="*/ 33 h 48"/>
              <a:gd name="T26" fmla="*/ 1 w 48"/>
              <a:gd name="T27" fmla="*/ 29 h 48"/>
              <a:gd name="T28" fmla="*/ 0 w 48"/>
              <a:gd name="T29" fmla="*/ 27 h 48"/>
              <a:gd name="T30" fmla="*/ 1 w 48"/>
              <a:gd name="T31" fmla="*/ 26 h 48"/>
              <a:gd name="T32" fmla="*/ 45 w 48"/>
              <a:gd name="T33" fmla="*/ 0 h 48"/>
              <a:gd name="T34" fmla="*/ 46 w 48"/>
              <a:gd name="T35" fmla="*/ 0 h 48"/>
              <a:gd name="T36" fmla="*/ 47 w 48"/>
              <a:gd name="T37" fmla="*/ 0 h 48"/>
              <a:gd name="T38" fmla="*/ 48 w 48"/>
              <a:gd name="T39"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48">
                <a:moveTo>
                  <a:pt x="48" y="2"/>
                </a:moveTo>
                <a:cubicBezTo>
                  <a:pt x="41" y="43"/>
                  <a:pt x="41" y="43"/>
                  <a:pt x="41" y="43"/>
                </a:cubicBezTo>
                <a:cubicBezTo>
                  <a:pt x="41" y="43"/>
                  <a:pt x="40" y="44"/>
                  <a:pt x="40" y="44"/>
                </a:cubicBezTo>
                <a:cubicBezTo>
                  <a:pt x="40" y="44"/>
                  <a:pt x="39" y="44"/>
                  <a:pt x="39" y="44"/>
                </a:cubicBezTo>
                <a:cubicBezTo>
                  <a:pt x="39" y="44"/>
                  <a:pt x="39" y="44"/>
                  <a:pt x="39" y="44"/>
                </a:cubicBezTo>
                <a:cubicBezTo>
                  <a:pt x="26" y="39"/>
                  <a:pt x="26" y="39"/>
                  <a:pt x="26" y="39"/>
                </a:cubicBezTo>
                <a:cubicBezTo>
                  <a:pt x="20" y="47"/>
                  <a:pt x="20" y="47"/>
                  <a:pt x="20" y="47"/>
                </a:cubicBezTo>
                <a:cubicBezTo>
                  <a:pt x="20" y="47"/>
                  <a:pt x="19" y="48"/>
                  <a:pt x="19" y="48"/>
                </a:cubicBezTo>
                <a:cubicBezTo>
                  <a:pt x="18" y="48"/>
                  <a:pt x="18" y="48"/>
                  <a:pt x="18" y="48"/>
                </a:cubicBezTo>
                <a:cubicBezTo>
                  <a:pt x="17" y="47"/>
                  <a:pt x="17" y="47"/>
                  <a:pt x="17" y="46"/>
                </a:cubicBezTo>
                <a:cubicBezTo>
                  <a:pt x="17" y="37"/>
                  <a:pt x="17" y="37"/>
                  <a:pt x="17" y="37"/>
                </a:cubicBezTo>
                <a:cubicBezTo>
                  <a:pt x="40" y="8"/>
                  <a:pt x="40" y="8"/>
                  <a:pt x="40" y="8"/>
                </a:cubicBezTo>
                <a:cubicBezTo>
                  <a:pt x="11" y="33"/>
                  <a:pt x="11" y="33"/>
                  <a:pt x="11" y="33"/>
                </a:cubicBezTo>
                <a:cubicBezTo>
                  <a:pt x="1" y="29"/>
                  <a:pt x="1" y="29"/>
                  <a:pt x="1" y="29"/>
                </a:cubicBezTo>
                <a:cubicBezTo>
                  <a:pt x="0" y="28"/>
                  <a:pt x="0" y="28"/>
                  <a:pt x="0" y="27"/>
                </a:cubicBezTo>
                <a:cubicBezTo>
                  <a:pt x="0" y="27"/>
                  <a:pt x="0" y="26"/>
                  <a:pt x="1" y="26"/>
                </a:cubicBezTo>
                <a:cubicBezTo>
                  <a:pt x="45" y="0"/>
                  <a:pt x="45" y="0"/>
                  <a:pt x="45" y="0"/>
                </a:cubicBezTo>
                <a:cubicBezTo>
                  <a:pt x="45" y="0"/>
                  <a:pt x="46" y="0"/>
                  <a:pt x="46" y="0"/>
                </a:cubicBezTo>
                <a:cubicBezTo>
                  <a:pt x="46" y="0"/>
                  <a:pt x="47" y="0"/>
                  <a:pt x="47" y="0"/>
                </a:cubicBezTo>
                <a:cubicBezTo>
                  <a:pt x="48" y="0"/>
                  <a:pt x="48" y="1"/>
                  <a:pt x="48" y="2"/>
                </a:cubicBezTo>
                <a:close/>
              </a:path>
            </a:pathLst>
          </a:custGeom>
          <a:solidFill>
            <a:srgbClr val="0070C0"/>
          </a:solidFill>
          <a:ln>
            <a:noFill/>
          </a:ln>
        </p:spPr>
        <p:txBody>
          <a:bodyPr vert="horz" wrap="square" lIns="91440" tIns="45720" rIns="91440" bIns="45720" numCol="1" anchor="t" anchorCtr="0" compatLnSpc="1"/>
          <a:lstStyle/>
          <a:p>
            <a:endParaRPr lang="id-ID">
              <a:solidFill>
                <a:prstClr val="black"/>
              </a:solidFill>
            </a:endParaRPr>
          </a:p>
        </p:txBody>
      </p:sp>
      <p:sp>
        <p:nvSpPr>
          <p:cNvPr id="15" name="Freeform 336"/>
          <p:cNvSpPr>
            <a:spLocks noEditPoints="1"/>
          </p:cNvSpPr>
          <p:nvPr/>
        </p:nvSpPr>
        <p:spPr bwMode="auto">
          <a:xfrm>
            <a:off x="4603358" y="3676552"/>
            <a:ext cx="338026" cy="338026"/>
          </a:xfrm>
          <a:custGeom>
            <a:avLst/>
            <a:gdLst>
              <a:gd name="T0" fmla="*/ 0 w 90"/>
              <a:gd name="T1" fmla="*/ 40 h 90"/>
              <a:gd name="T2" fmla="*/ 40 w 90"/>
              <a:gd name="T3" fmla="*/ 0 h 90"/>
              <a:gd name="T4" fmla="*/ 40 w 90"/>
              <a:gd name="T5" fmla="*/ 90 h 90"/>
              <a:gd name="T6" fmla="*/ 0 w 90"/>
              <a:gd name="T7" fmla="*/ 50 h 90"/>
              <a:gd name="T8" fmla="*/ 40 w 90"/>
              <a:gd name="T9" fmla="*/ 90 h 90"/>
              <a:gd name="T10" fmla="*/ 33 w 90"/>
              <a:gd name="T11" fmla="*/ 10 h 90"/>
              <a:gd name="T12" fmla="*/ 9 w 90"/>
              <a:gd name="T13" fmla="*/ 33 h 90"/>
              <a:gd name="T14" fmla="*/ 33 w 90"/>
              <a:gd name="T15" fmla="*/ 83 h 90"/>
              <a:gd name="T16" fmla="*/ 9 w 90"/>
              <a:gd name="T17" fmla="*/ 57 h 90"/>
              <a:gd name="T18" fmla="*/ 33 w 90"/>
              <a:gd name="T19" fmla="*/ 83 h 90"/>
              <a:gd name="T20" fmla="*/ 16 w 90"/>
              <a:gd name="T21" fmla="*/ 26 h 90"/>
              <a:gd name="T22" fmla="*/ 26 w 90"/>
              <a:gd name="T23" fmla="*/ 17 h 90"/>
              <a:gd name="T24" fmla="*/ 26 w 90"/>
              <a:gd name="T25" fmla="*/ 74 h 90"/>
              <a:gd name="T26" fmla="*/ 16 w 90"/>
              <a:gd name="T27" fmla="*/ 67 h 90"/>
              <a:gd name="T28" fmla="*/ 26 w 90"/>
              <a:gd name="T29" fmla="*/ 74 h 90"/>
              <a:gd name="T30" fmla="*/ 49 w 90"/>
              <a:gd name="T31" fmla="*/ 40 h 90"/>
              <a:gd name="T32" fmla="*/ 90 w 90"/>
              <a:gd name="T33" fmla="*/ 0 h 90"/>
              <a:gd name="T34" fmla="*/ 90 w 90"/>
              <a:gd name="T35" fmla="*/ 74 h 90"/>
              <a:gd name="T36" fmla="*/ 66 w 90"/>
              <a:gd name="T37" fmla="*/ 67 h 90"/>
              <a:gd name="T38" fmla="*/ 57 w 90"/>
              <a:gd name="T39" fmla="*/ 90 h 90"/>
              <a:gd name="T40" fmla="*/ 49 w 90"/>
              <a:gd name="T41" fmla="*/ 50 h 90"/>
              <a:gd name="T42" fmla="*/ 73 w 90"/>
              <a:gd name="T43" fmla="*/ 57 h 90"/>
              <a:gd name="T44" fmla="*/ 83 w 90"/>
              <a:gd name="T45" fmla="*/ 50 h 90"/>
              <a:gd name="T46" fmla="*/ 90 w 90"/>
              <a:gd name="T47" fmla="*/ 74 h 90"/>
              <a:gd name="T48" fmla="*/ 83 w 90"/>
              <a:gd name="T49" fmla="*/ 10 h 90"/>
              <a:gd name="T50" fmla="*/ 57 w 90"/>
              <a:gd name="T51" fmla="*/ 33 h 90"/>
              <a:gd name="T52" fmla="*/ 73 w 90"/>
              <a:gd name="T53" fmla="*/ 26 h 90"/>
              <a:gd name="T54" fmla="*/ 66 w 90"/>
              <a:gd name="T55" fmla="*/ 17 h 90"/>
              <a:gd name="T56" fmla="*/ 73 w 90"/>
              <a:gd name="T57" fmla="*/ 26 h 90"/>
              <a:gd name="T58" fmla="*/ 66 w 90"/>
              <a:gd name="T59" fmla="*/ 90 h 90"/>
              <a:gd name="T60" fmla="*/ 73 w 90"/>
              <a:gd name="T61" fmla="*/ 83 h 90"/>
              <a:gd name="T62" fmla="*/ 90 w 90"/>
              <a:gd name="T63" fmla="*/ 90 h 90"/>
              <a:gd name="T64" fmla="*/ 83 w 90"/>
              <a:gd name="T65" fmla="*/ 83 h 90"/>
              <a:gd name="T66" fmla="*/ 90 w 90"/>
              <a:gd name="T6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0">
                <a:moveTo>
                  <a:pt x="40" y="40"/>
                </a:moveTo>
                <a:lnTo>
                  <a:pt x="0" y="40"/>
                </a:lnTo>
                <a:lnTo>
                  <a:pt x="0" y="0"/>
                </a:lnTo>
                <a:lnTo>
                  <a:pt x="40" y="0"/>
                </a:lnTo>
                <a:lnTo>
                  <a:pt x="40" y="40"/>
                </a:lnTo>
                <a:close/>
                <a:moveTo>
                  <a:pt x="40" y="90"/>
                </a:moveTo>
                <a:lnTo>
                  <a:pt x="0" y="90"/>
                </a:lnTo>
                <a:lnTo>
                  <a:pt x="0" y="50"/>
                </a:lnTo>
                <a:lnTo>
                  <a:pt x="40" y="50"/>
                </a:lnTo>
                <a:lnTo>
                  <a:pt x="40" y="90"/>
                </a:lnTo>
                <a:close/>
                <a:moveTo>
                  <a:pt x="33" y="33"/>
                </a:moveTo>
                <a:lnTo>
                  <a:pt x="33" y="10"/>
                </a:lnTo>
                <a:lnTo>
                  <a:pt x="9" y="10"/>
                </a:lnTo>
                <a:lnTo>
                  <a:pt x="9" y="33"/>
                </a:lnTo>
                <a:lnTo>
                  <a:pt x="33" y="33"/>
                </a:lnTo>
                <a:close/>
                <a:moveTo>
                  <a:pt x="33" y="83"/>
                </a:moveTo>
                <a:lnTo>
                  <a:pt x="33" y="57"/>
                </a:lnTo>
                <a:lnTo>
                  <a:pt x="9" y="57"/>
                </a:lnTo>
                <a:lnTo>
                  <a:pt x="9" y="83"/>
                </a:lnTo>
                <a:lnTo>
                  <a:pt x="33" y="83"/>
                </a:lnTo>
                <a:close/>
                <a:moveTo>
                  <a:pt x="26" y="26"/>
                </a:moveTo>
                <a:lnTo>
                  <a:pt x="16" y="26"/>
                </a:lnTo>
                <a:lnTo>
                  <a:pt x="16" y="17"/>
                </a:lnTo>
                <a:lnTo>
                  <a:pt x="26" y="17"/>
                </a:lnTo>
                <a:lnTo>
                  <a:pt x="26" y="26"/>
                </a:lnTo>
                <a:close/>
                <a:moveTo>
                  <a:pt x="26" y="74"/>
                </a:moveTo>
                <a:lnTo>
                  <a:pt x="16" y="74"/>
                </a:lnTo>
                <a:lnTo>
                  <a:pt x="16" y="67"/>
                </a:lnTo>
                <a:lnTo>
                  <a:pt x="26" y="67"/>
                </a:lnTo>
                <a:lnTo>
                  <a:pt x="26" y="74"/>
                </a:lnTo>
                <a:close/>
                <a:moveTo>
                  <a:pt x="90" y="40"/>
                </a:moveTo>
                <a:lnTo>
                  <a:pt x="49" y="40"/>
                </a:lnTo>
                <a:lnTo>
                  <a:pt x="49" y="0"/>
                </a:lnTo>
                <a:lnTo>
                  <a:pt x="90" y="0"/>
                </a:lnTo>
                <a:lnTo>
                  <a:pt x="90" y="40"/>
                </a:lnTo>
                <a:close/>
                <a:moveTo>
                  <a:pt x="90" y="74"/>
                </a:moveTo>
                <a:lnTo>
                  <a:pt x="66" y="74"/>
                </a:lnTo>
                <a:lnTo>
                  <a:pt x="66" y="67"/>
                </a:lnTo>
                <a:lnTo>
                  <a:pt x="57" y="67"/>
                </a:lnTo>
                <a:lnTo>
                  <a:pt x="57" y="90"/>
                </a:lnTo>
                <a:lnTo>
                  <a:pt x="49" y="90"/>
                </a:lnTo>
                <a:lnTo>
                  <a:pt x="49" y="50"/>
                </a:lnTo>
                <a:lnTo>
                  <a:pt x="73" y="50"/>
                </a:lnTo>
                <a:lnTo>
                  <a:pt x="73" y="57"/>
                </a:lnTo>
                <a:lnTo>
                  <a:pt x="83" y="57"/>
                </a:lnTo>
                <a:lnTo>
                  <a:pt x="83" y="50"/>
                </a:lnTo>
                <a:lnTo>
                  <a:pt x="90" y="50"/>
                </a:lnTo>
                <a:lnTo>
                  <a:pt x="90" y="74"/>
                </a:lnTo>
                <a:close/>
                <a:moveTo>
                  <a:pt x="83" y="33"/>
                </a:moveTo>
                <a:lnTo>
                  <a:pt x="83" y="10"/>
                </a:lnTo>
                <a:lnTo>
                  <a:pt x="57" y="10"/>
                </a:lnTo>
                <a:lnTo>
                  <a:pt x="57" y="33"/>
                </a:lnTo>
                <a:lnTo>
                  <a:pt x="83" y="33"/>
                </a:lnTo>
                <a:close/>
                <a:moveTo>
                  <a:pt x="73" y="26"/>
                </a:moveTo>
                <a:lnTo>
                  <a:pt x="66" y="26"/>
                </a:lnTo>
                <a:lnTo>
                  <a:pt x="66" y="17"/>
                </a:lnTo>
                <a:lnTo>
                  <a:pt x="73" y="17"/>
                </a:lnTo>
                <a:lnTo>
                  <a:pt x="73" y="26"/>
                </a:lnTo>
                <a:close/>
                <a:moveTo>
                  <a:pt x="73" y="90"/>
                </a:moveTo>
                <a:lnTo>
                  <a:pt x="66" y="90"/>
                </a:lnTo>
                <a:lnTo>
                  <a:pt x="66" y="83"/>
                </a:lnTo>
                <a:lnTo>
                  <a:pt x="73" y="83"/>
                </a:lnTo>
                <a:lnTo>
                  <a:pt x="73" y="90"/>
                </a:lnTo>
                <a:close/>
                <a:moveTo>
                  <a:pt x="90" y="90"/>
                </a:moveTo>
                <a:lnTo>
                  <a:pt x="83" y="90"/>
                </a:lnTo>
                <a:lnTo>
                  <a:pt x="83" y="83"/>
                </a:lnTo>
                <a:lnTo>
                  <a:pt x="90" y="83"/>
                </a:lnTo>
                <a:lnTo>
                  <a:pt x="90" y="90"/>
                </a:lnTo>
                <a:close/>
              </a:path>
            </a:pathLst>
          </a:custGeom>
          <a:solidFill>
            <a:srgbClr val="0070C0"/>
          </a:solidFill>
          <a:ln>
            <a:noFill/>
          </a:ln>
        </p:spPr>
        <p:txBody>
          <a:bodyPr vert="horz" wrap="square" lIns="91440" tIns="45720" rIns="91440" bIns="45720" numCol="1" anchor="t" anchorCtr="0" compatLnSpc="1"/>
          <a:lstStyle/>
          <a:p>
            <a:endParaRPr lang="id-ID">
              <a:solidFill>
                <a:prstClr val="black"/>
              </a:solidFill>
            </a:endParaRPr>
          </a:p>
        </p:txBody>
      </p:sp>
      <p:sp>
        <p:nvSpPr>
          <p:cNvPr id="16" name="Freeform 261"/>
          <p:cNvSpPr>
            <a:spLocks noEditPoints="1"/>
          </p:cNvSpPr>
          <p:nvPr/>
        </p:nvSpPr>
        <p:spPr bwMode="auto">
          <a:xfrm>
            <a:off x="6973790" y="3231118"/>
            <a:ext cx="406222" cy="320702"/>
          </a:xfrm>
          <a:custGeom>
            <a:avLst/>
            <a:gdLst>
              <a:gd name="T0" fmla="*/ 47 w 48"/>
              <a:gd name="T1" fmla="*/ 15 h 38"/>
              <a:gd name="T2" fmla="*/ 33 w 48"/>
              <a:gd name="T3" fmla="*/ 33 h 38"/>
              <a:gd name="T4" fmla="*/ 21 w 48"/>
              <a:gd name="T5" fmla="*/ 36 h 38"/>
              <a:gd name="T6" fmla="*/ 14 w 48"/>
              <a:gd name="T7" fmla="*/ 34 h 38"/>
              <a:gd name="T8" fmla="*/ 9 w 48"/>
              <a:gd name="T9" fmla="*/ 32 h 38"/>
              <a:gd name="T10" fmla="*/ 3 w 48"/>
              <a:gd name="T11" fmla="*/ 38 h 38"/>
              <a:gd name="T12" fmla="*/ 0 w 48"/>
              <a:gd name="T13" fmla="*/ 36 h 38"/>
              <a:gd name="T14" fmla="*/ 0 w 48"/>
              <a:gd name="T15" fmla="*/ 34 h 38"/>
              <a:gd name="T16" fmla="*/ 5 w 48"/>
              <a:gd name="T17" fmla="*/ 28 h 38"/>
              <a:gd name="T18" fmla="*/ 4 w 48"/>
              <a:gd name="T19" fmla="*/ 26 h 38"/>
              <a:gd name="T20" fmla="*/ 4 w 48"/>
              <a:gd name="T21" fmla="*/ 23 h 38"/>
              <a:gd name="T22" fmla="*/ 19 w 48"/>
              <a:gd name="T23" fmla="*/ 6 h 38"/>
              <a:gd name="T24" fmla="*/ 39 w 48"/>
              <a:gd name="T25" fmla="*/ 2 h 38"/>
              <a:gd name="T26" fmla="*/ 44 w 48"/>
              <a:gd name="T27" fmla="*/ 0 h 38"/>
              <a:gd name="T28" fmla="*/ 48 w 48"/>
              <a:gd name="T29" fmla="*/ 10 h 38"/>
              <a:gd name="T30" fmla="*/ 47 w 48"/>
              <a:gd name="T31" fmla="*/ 15 h 38"/>
              <a:gd name="T32" fmla="*/ 33 w 48"/>
              <a:gd name="T33" fmla="*/ 14 h 38"/>
              <a:gd name="T34" fmla="*/ 11 w 48"/>
              <a:gd name="T35" fmla="*/ 24 h 38"/>
              <a:gd name="T36" fmla="*/ 10 w 48"/>
              <a:gd name="T37" fmla="*/ 26 h 38"/>
              <a:gd name="T38" fmla="*/ 12 w 48"/>
              <a:gd name="T39" fmla="*/ 27 h 38"/>
              <a:gd name="T40" fmla="*/ 13 w 48"/>
              <a:gd name="T41" fmla="*/ 27 h 38"/>
              <a:gd name="T42" fmla="*/ 17 w 48"/>
              <a:gd name="T43" fmla="*/ 23 h 38"/>
              <a:gd name="T44" fmla="*/ 33 w 48"/>
              <a:gd name="T45" fmla="*/ 17 h 38"/>
              <a:gd name="T46" fmla="*/ 34 w 48"/>
              <a:gd name="T47" fmla="*/ 15 h 38"/>
              <a:gd name="T48" fmla="*/ 33 w 48"/>
              <a:gd name="T4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38">
                <a:moveTo>
                  <a:pt x="47" y="15"/>
                </a:moveTo>
                <a:cubicBezTo>
                  <a:pt x="46" y="24"/>
                  <a:pt x="40" y="29"/>
                  <a:pt x="33" y="33"/>
                </a:cubicBezTo>
                <a:cubicBezTo>
                  <a:pt x="29" y="34"/>
                  <a:pt x="25" y="36"/>
                  <a:pt x="21" y="36"/>
                </a:cubicBezTo>
                <a:cubicBezTo>
                  <a:pt x="19" y="36"/>
                  <a:pt x="16" y="35"/>
                  <a:pt x="14" y="34"/>
                </a:cubicBezTo>
                <a:cubicBezTo>
                  <a:pt x="12" y="34"/>
                  <a:pt x="10" y="32"/>
                  <a:pt x="9" y="32"/>
                </a:cubicBezTo>
                <a:cubicBezTo>
                  <a:pt x="7" y="32"/>
                  <a:pt x="6" y="38"/>
                  <a:pt x="3" y="38"/>
                </a:cubicBezTo>
                <a:cubicBezTo>
                  <a:pt x="2" y="38"/>
                  <a:pt x="1" y="37"/>
                  <a:pt x="0" y="36"/>
                </a:cubicBezTo>
                <a:cubicBezTo>
                  <a:pt x="0" y="35"/>
                  <a:pt x="0" y="35"/>
                  <a:pt x="0" y="34"/>
                </a:cubicBezTo>
                <a:cubicBezTo>
                  <a:pt x="0" y="32"/>
                  <a:pt x="5" y="29"/>
                  <a:pt x="5" y="28"/>
                </a:cubicBezTo>
                <a:cubicBezTo>
                  <a:pt x="5" y="28"/>
                  <a:pt x="5" y="26"/>
                  <a:pt x="4" y="26"/>
                </a:cubicBezTo>
                <a:cubicBezTo>
                  <a:pt x="4" y="25"/>
                  <a:pt x="4" y="24"/>
                  <a:pt x="4" y="23"/>
                </a:cubicBezTo>
                <a:cubicBezTo>
                  <a:pt x="4" y="14"/>
                  <a:pt x="11" y="8"/>
                  <a:pt x="19" y="6"/>
                </a:cubicBezTo>
                <a:cubicBezTo>
                  <a:pt x="24" y="4"/>
                  <a:pt x="36" y="6"/>
                  <a:pt x="39" y="2"/>
                </a:cubicBezTo>
                <a:cubicBezTo>
                  <a:pt x="41" y="1"/>
                  <a:pt x="42" y="0"/>
                  <a:pt x="44" y="0"/>
                </a:cubicBezTo>
                <a:cubicBezTo>
                  <a:pt x="47" y="0"/>
                  <a:pt x="48" y="8"/>
                  <a:pt x="48" y="10"/>
                </a:cubicBezTo>
                <a:cubicBezTo>
                  <a:pt x="48" y="12"/>
                  <a:pt x="48" y="13"/>
                  <a:pt x="47" y="15"/>
                </a:cubicBezTo>
                <a:close/>
                <a:moveTo>
                  <a:pt x="33" y="14"/>
                </a:moveTo>
                <a:cubicBezTo>
                  <a:pt x="23" y="14"/>
                  <a:pt x="17" y="18"/>
                  <a:pt x="11" y="24"/>
                </a:cubicBezTo>
                <a:cubicBezTo>
                  <a:pt x="10" y="25"/>
                  <a:pt x="10" y="25"/>
                  <a:pt x="10" y="26"/>
                </a:cubicBezTo>
                <a:cubicBezTo>
                  <a:pt x="10" y="27"/>
                  <a:pt x="11" y="27"/>
                  <a:pt x="12" y="27"/>
                </a:cubicBezTo>
                <a:cubicBezTo>
                  <a:pt x="12" y="27"/>
                  <a:pt x="13" y="27"/>
                  <a:pt x="13" y="27"/>
                </a:cubicBezTo>
                <a:cubicBezTo>
                  <a:pt x="14" y="26"/>
                  <a:pt x="16" y="24"/>
                  <a:pt x="17" y="23"/>
                </a:cubicBezTo>
                <a:cubicBezTo>
                  <a:pt x="22" y="19"/>
                  <a:pt x="26" y="17"/>
                  <a:pt x="33" y="17"/>
                </a:cubicBezTo>
                <a:cubicBezTo>
                  <a:pt x="33" y="17"/>
                  <a:pt x="34" y="16"/>
                  <a:pt x="34" y="15"/>
                </a:cubicBezTo>
                <a:cubicBezTo>
                  <a:pt x="34" y="14"/>
                  <a:pt x="33" y="14"/>
                  <a:pt x="33" y="14"/>
                </a:cubicBezTo>
                <a:close/>
              </a:path>
            </a:pathLst>
          </a:custGeom>
          <a:solidFill>
            <a:srgbClr val="0070C0"/>
          </a:solidFill>
          <a:ln>
            <a:noFill/>
          </a:ln>
        </p:spPr>
        <p:txBody>
          <a:bodyPr vert="horz" wrap="square" lIns="91440" tIns="45720" rIns="91440" bIns="45720" numCol="1" anchor="t" anchorCtr="0" compatLnSpc="1"/>
          <a:lstStyle/>
          <a:p>
            <a:endParaRPr lang="id-ID">
              <a:solidFill>
                <a:prstClr val="black"/>
              </a:solidFill>
            </a:endParaRPr>
          </a:p>
        </p:txBody>
      </p:sp>
      <p:sp>
        <p:nvSpPr>
          <p:cNvPr id="17" name="TextBox 7"/>
          <p:cNvSpPr>
            <a:spLocks noChangeArrowheads="1"/>
          </p:cNvSpPr>
          <p:nvPr/>
        </p:nvSpPr>
        <p:spPr bwMode="auto">
          <a:xfrm>
            <a:off x="1870799" y="5515317"/>
            <a:ext cx="1224136"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zh-CN" b="1" dirty="0" smtClean="0">
                <a:solidFill>
                  <a:schemeClr val="accent1">
                    <a:lumMod val="75000"/>
                  </a:schemeClr>
                </a:solidFill>
              </a:rPr>
              <a:t>应用研究型</a:t>
            </a:r>
            <a:endParaRPr lang="id-ID" altLang="zh-CN" b="1" dirty="0">
              <a:solidFill>
                <a:schemeClr val="accent1">
                  <a:lumMod val="75000"/>
                </a:schemeClr>
              </a:solidFill>
              <a:latin typeface="微软雅黑" panose="020B0503020204020204" charset="-122"/>
              <a:ea typeface="微软雅黑" panose="020B0503020204020204" charset="-122"/>
            </a:endParaRPr>
          </a:p>
          <a:p>
            <a:pPr algn="ctr"/>
            <a:endParaRPr lang="id-ID" altLang="zh-CN" b="1" dirty="0">
              <a:solidFill>
                <a:srgbClr val="008AF2"/>
              </a:solidFill>
              <a:latin typeface="微软雅黑" panose="020B0503020204020204" charset="-122"/>
              <a:ea typeface="微软雅黑" panose="020B0503020204020204" charset="-122"/>
            </a:endParaRPr>
          </a:p>
        </p:txBody>
      </p:sp>
      <p:sp>
        <p:nvSpPr>
          <p:cNvPr id="18" name="圆角矩形 17"/>
          <p:cNvSpPr/>
          <p:nvPr/>
        </p:nvSpPr>
        <p:spPr>
          <a:xfrm>
            <a:off x="1659591" y="5420180"/>
            <a:ext cx="1646552" cy="467045"/>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19" name="文本框 49"/>
          <p:cNvSpPr txBox="1"/>
          <p:nvPr/>
        </p:nvSpPr>
        <p:spPr>
          <a:xfrm>
            <a:off x="1561083" y="5959233"/>
            <a:ext cx="1817068" cy="652486"/>
          </a:xfrm>
          <a:prstGeom prst="rect">
            <a:avLst/>
          </a:prstGeom>
          <a:noFill/>
          <a:effectLst/>
        </p:spPr>
        <p:txBody>
          <a:bodyPr wrap="square" rtlCol="0">
            <a:spAutoFit/>
          </a:bodyPr>
          <a:lstStyle/>
          <a:p>
            <a:pPr algn="just">
              <a:lnSpc>
                <a:spcPct val="130000"/>
              </a:lnSpc>
            </a:pPr>
            <a:r>
              <a:rPr lang="zh-CN" altLang="zh-CN" sz="1400" b="1" dirty="0"/>
              <a:t>使科研从游击战向阵地战转移</a:t>
            </a:r>
            <a:r>
              <a:rPr lang="zh-CN" altLang="en-US" sz="1400" dirty="0" smtClean="0">
                <a:solidFill>
                  <a:schemeClr val="tx1">
                    <a:lumMod val="50000"/>
                    <a:lumOff val="50000"/>
                  </a:schemeClr>
                </a:solidFill>
                <a:latin typeface="微软雅黑" panose="020B0503020204020204" charset="-122"/>
                <a:ea typeface="微软雅黑" panose="020B0503020204020204" charset="-122"/>
              </a:rPr>
              <a:t>。</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p:txBody>
      </p:sp>
      <p:sp>
        <p:nvSpPr>
          <p:cNvPr id="20" name="TextBox 7"/>
          <p:cNvSpPr>
            <a:spLocks noChangeArrowheads="1"/>
          </p:cNvSpPr>
          <p:nvPr/>
        </p:nvSpPr>
        <p:spPr bwMode="auto">
          <a:xfrm>
            <a:off x="4302203" y="5011261"/>
            <a:ext cx="122413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zh-CN" b="1" dirty="0">
                <a:solidFill>
                  <a:schemeClr val="accent1">
                    <a:lumMod val="75000"/>
                  </a:schemeClr>
                </a:solidFill>
              </a:rPr>
              <a:t>技术</a:t>
            </a:r>
            <a:r>
              <a:rPr lang="zh-CN" altLang="zh-CN" b="1" dirty="0" smtClean="0">
                <a:solidFill>
                  <a:schemeClr val="accent1">
                    <a:lumMod val="75000"/>
                  </a:schemeClr>
                </a:solidFill>
              </a:rPr>
              <a:t>开发型</a:t>
            </a:r>
            <a:endParaRPr lang="id-ID" altLang="zh-CN" b="1" dirty="0">
              <a:solidFill>
                <a:schemeClr val="accent1">
                  <a:lumMod val="75000"/>
                </a:schemeClr>
              </a:solidFill>
              <a:latin typeface="微软雅黑" panose="020B0503020204020204" charset="-122"/>
              <a:ea typeface="微软雅黑" panose="020B0503020204020204" charset="-122"/>
            </a:endParaRPr>
          </a:p>
        </p:txBody>
      </p:sp>
      <p:sp>
        <p:nvSpPr>
          <p:cNvPr id="21" name="圆角矩形 20"/>
          <p:cNvSpPr/>
          <p:nvPr/>
        </p:nvSpPr>
        <p:spPr>
          <a:xfrm>
            <a:off x="4090995" y="4916124"/>
            <a:ext cx="1646552" cy="467045"/>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22" name="文本框 49"/>
          <p:cNvSpPr txBox="1"/>
          <p:nvPr/>
        </p:nvSpPr>
        <p:spPr>
          <a:xfrm>
            <a:off x="3992487" y="5455177"/>
            <a:ext cx="1817068" cy="652486"/>
          </a:xfrm>
          <a:prstGeom prst="rect">
            <a:avLst/>
          </a:prstGeom>
          <a:noFill/>
          <a:effectLst/>
        </p:spPr>
        <p:txBody>
          <a:bodyPr wrap="square" rtlCol="0">
            <a:spAutoFit/>
          </a:bodyPr>
          <a:lstStyle/>
          <a:p>
            <a:pPr algn="just">
              <a:lnSpc>
                <a:spcPct val="130000"/>
              </a:lnSpc>
            </a:pPr>
            <a:r>
              <a:rPr lang="zh-CN" altLang="zh-CN" sz="1400" b="1" dirty="0"/>
              <a:t>使科研从单打独斗向联合攻关转移</a:t>
            </a:r>
            <a:r>
              <a:rPr lang="zh-CN" altLang="en-US" sz="1400" dirty="0" smtClean="0">
                <a:solidFill>
                  <a:schemeClr val="tx1">
                    <a:lumMod val="50000"/>
                    <a:lumOff val="50000"/>
                  </a:schemeClr>
                </a:solidFill>
                <a:latin typeface="微软雅黑" panose="020B0503020204020204" charset="-122"/>
                <a:ea typeface="微软雅黑" panose="020B0503020204020204" charset="-122"/>
              </a:rPr>
              <a:t>。</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p:txBody>
      </p:sp>
      <p:sp>
        <p:nvSpPr>
          <p:cNvPr id="23" name="TextBox 7"/>
          <p:cNvSpPr>
            <a:spLocks noChangeArrowheads="1"/>
          </p:cNvSpPr>
          <p:nvPr/>
        </p:nvSpPr>
        <p:spPr bwMode="auto">
          <a:xfrm>
            <a:off x="6750475" y="4567117"/>
            <a:ext cx="122413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zh-CN" b="1" dirty="0">
                <a:solidFill>
                  <a:schemeClr val="accent1">
                    <a:lumMod val="75000"/>
                  </a:schemeClr>
                </a:solidFill>
              </a:rPr>
              <a:t>技术服务</a:t>
            </a:r>
            <a:r>
              <a:rPr lang="zh-CN" altLang="zh-CN" b="1" dirty="0" smtClean="0">
                <a:solidFill>
                  <a:schemeClr val="accent1">
                    <a:lumMod val="75000"/>
                  </a:schemeClr>
                </a:solidFill>
              </a:rPr>
              <a:t>型</a:t>
            </a:r>
            <a:endParaRPr lang="id-ID" altLang="zh-CN" b="1" dirty="0">
              <a:solidFill>
                <a:schemeClr val="accent1">
                  <a:lumMod val="75000"/>
                </a:schemeClr>
              </a:solidFill>
              <a:latin typeface="微软雅黑" panose="020B0503020204020204" charset="-122"/>
              <a:ea typeface="微软雅黑" panose="020B0503020204020204" charset="-122"/>
            </a:endParaRPr>
          </a:p>
        </p:txBody>
      </p:sp>
      <p:sp>
        <p:nvSpPr>
          <p:cNvPr id="24" name="圆角矩形 23"/>
          <p:cNvSpPr/>
          <p:nvPr/>
        </p:nvSpPr>
        <p:spPr>
          <a:xfrm>
            <a:off x="6539267" y="4471980"/>
            <a:ext cx="1646552" cy="467045"/>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25" name="文本框 49"/>
          <p:cNvSpPr txBox="1"/>
          <p:nvPr/>
        </p:nvSpPr>
        <p:spPr>
          <a:xfrm>
            <a:off x="6440759" y="5011033"/>
            <a:ext cx="1817068" cy="652486"/>
          </a:xfrm>
          <a:prstGeom prst="rect">
            <a:avLst/>
          </a:prstGeom>
          <a:noFill/>
          <a:effectLst/>
        </p:spPr>
        <p:txBody>
          <a:bodyPr wrap="square" rtlCol="0">
            <a:spAutoFit/>
          </a:bodyPr>
          <a:lstStyle/>
          <a:p>
            <a:pPr algn="just">
              <a:lnSpc>
                <a:spcPct val="130000"/>
              </a:lnSpc>
            </a:pPr>
            <a:r>
              <a:rPr lang="zh-CN" altLang="zh-CN" sz="1400" b="1" dirty="0"/>
              <a:t>使科研从单向需求向合作共赢转移</a:t>
            </a:r>
            <a:r>
              <a:rPr lang="zh-CN" altLang="en-US" sz="1400" dirty="0" smtClean="0">
                <a:solidFill>
                  <a:schemeClr val="tx1">
                    <a:lumMod val="50000"/>
                    <a:lumOff val="50000"/>
                  </a:schemeClr>
                </a:solidFill>
                <a:latin typeface="微软雅黑" panose="020B0503020204020204" charset="-122"/>
                <a:ea typeface="微软雅黑" panose="020B0503020204020204" charset="-122"/>
              </a:rPr>
              <a:t>。</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p:txBody>
      </p:sp>
      <p:sp>
        <p:nvSpPr>
          <p:cNvPr id="26" name="TextBox 7"/>
          <p:cNvSpPr>
            <a:spLocks noChangeArrowheads="1"/>
          </p:cNvSpPr>
          <p:nvPr/>
        </p:nvSpPr>
        <p:spPr bwMode="auto">
          <a:xfrm>
            <a:off x="9215615" y="3991053"/>
            <a:ext cx="122413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smtClean="0">
                <a:solidFill>
                  <a:srgbClr val="008AF2"/>
                </a:solidFill>
                <a:latin typeface="微软雅黑" panose="020B0503020204020204" charset="-122"/>
                <a:ea typeface="微软雅黑" panose="020B0503020204020204" charset="-122"/>
              </a:rPr>
              <a:t>基础研究性</a:t>
            </a:r>
            <a:endParaRPr lang="id-ID" altLang="zh-CN" b="1" dirty="0">
              <a:solidFill>
                <a:srgbClr val="008AF2"/>
              </a:solidFill>
              <a:latin typeface="微软雅黑" panose="020B0503020204020204" charset="-122"/>
              <a:ea typeface="微软雅黑" panose="020B0503020204020204" charset="-122"/>
            </a:endParaRPr>
          </a:p>
        </p:txBody>
      </p:sp>
      <p:sp>
        <p:nvSpPr>
          <p:cNvPr id="27" name="圆角矩形 26"/>
          <p:cNvSpPr/>
          <p:nvPr/>
        </p:nvSpPr>
        <p:spPr>
          <a:xfrm>
            <a:off x="9004407" y="3895916"/>
            <a:ext cx="1646552" cy="467045"/>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28" name="文本框 49"/>
          <p:cNvSpPr txBox="1"/>
          <p:nvPr/>
        </p:nvSpPr>
        <p:spPr>
          <a:xfrm>
            <a:off x="8905899" y="4434969"/>
            <a:ext cx="1817068" cy="626390"/>
          </a:xfrm>
          <a:prstGeom prst="rect">
            <a:avLst/>
          </a:prstGeom>
          <a:noFill/>
          <a:effectLst/>
        </p:spPr>
        <p:txBody>
          <a:bodyPr wrap="square" rtlCol="0">
            <a:spAutoFit/>
          </a:bodyPr>
          <a:lstStyle/>
          <a:p>
            <a:pPr algn="just">
              <a:lnSpc>
                <a:spcPct val="130000"/>
              </a:lnSpc>
            </a:pPr>
            <a:r>
              <a:rPr lang="zh-CN" altLang="en-US" sz="1400" b="1" dirty="0"/>
              <a:t>使科研从应用转向深入基础性研究。</a:t>
            </a:r>
            <a:endParaRPr lang="zh-CN" altLang="en-US" sz="1400" b="1" dirty="0"/>
          </a:p>
        </p:txBody>
      </p:sp>
      <p:sp>
        <p:nvSpPr>
          <p:cNvPr id="29" name="TextBox 28"/>
          <p:cNvSpPr txBox="1"/>
          <p:nvPr/>
        </p:nvSpPr>
        <p:spPr>
          <a:xfrm>
            <a:off x="686397" y="2017916"/>
            <a:ext cx="6287393" cy="1200329"/>
          </a:xfrm>
          <a:prstGeom prst="rect">
            <a:avLst/>
          </a:prstGeom>
          <a:noFill/>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gn="just"/>
            <a:r>
              <a:rPr lang="zh-CN" altLang="en-US" sz="2400" b="1" dirty="0" smtClean="0"/>
              <a:t>组</a:t>
            </a:r>
            <a:r>
              <a:rPr lang="zh-CN" altLang="zh-CN" sz="2400" b="1" dirty="0" smtClean="0"/>
              <a:t>建</a:t>
            </a:r>
            <a:r>
              <a:rPr lang="zh-CN" altLang="en-US" sz="2400" b="1" dirty="0"/>
              <a:t>几</a:t>
            </a:r>
            <a:r>
              <a:rPr lang="zh-CN" altLang="en-US" sz="2400" b="1" dirty="0" smtClean="0"/>
              <a:t>个</a:t>
            </a:r>
            <a:r>
              <a:rPr lang="zh-CN" altLang="zh-CN" sz="2400" b="1" dirty="0" smtClean="0"/>
              <a:t>技术</a:t>
            </a:r>
            <a:r>
              <a:rPr lang="zh-CN" altLang="zh-CN" sz="2400" b="1" dirty="0"/>
              <a:t>开发型团队，每个团队依托</a:t>
            </a:r>
            <a:r>
              <a:rPr lang="en-US" altLang="zh-CN" sz="2400" b="1" dirty="0"/>
              <a:t>1-2</a:t>
            </a:r>
            <a:r>
              <a:rPr lang="zh-CN" altLang="zh-CN" sz="2400" b="1" dirty="0"/>
              <a:t>家中小型企业</a:t>
            </a:r>
            <a:r>
              <a:rPr lang="zh-CN" altLang="zh-CN" sz="2400" b="1" dirty="0" smtClean="0"/>
              <a:t>，</a:t>
            </a:r>
            <a:r>
              <a:rPr lang="zh-CN" altLang="en-US" sz="2400" b="1" dirty="0" smtClean="0"/>
              <a:t>搭建</a:t>
            </a:r>
            <a:r>
              <a:rPr lang="zh-CN" altLang="zh-CN" sz="2400" b="1" dirty="0" smtClean="0"/>
              <a:t>校</a:t>
            </a:r>
            <a:r>
              <a:rPr lang="zh-CN" altLang="en-US" sz="2400" b="1" dirty="0" smtClean="0"/>
              <a:t>企</a:t>
            </a:r>
            <a:r>
              <a:rPr lang="zh-CN" altLang="zh-CN" sz="2400" b="1" dirty="0" smtClean="0"/>
              <a:t>技术</a:t>
            </a:r>
            <a:r>
              <a:rPr lang="zh-CN" altLang="zh-CN" sz="2400" b="1" dirty="0"/>
              <a:t>中心，形成密切的产—学—研用合作关系</a:t>
            </a:r>
            <a:endParaRPr lang="zh-CN" altLang="en-US" sz="2400" b="1" dirty="0">
              <a:solidFill>
                <a:schemeClr val="tx1">
                  <a:lumMod val="50000"/>
                  <a:lumOff val="50000"/>
                </a:schemeClr>
              </a:solidFill>
              <a:latin typeface="Impact MT Std" pitchFamily="34" charset="0"/>
              <a:ea typeface="微软雅黑" panose="020B0503020204020204" charset="-122"/>
            </a:endParaRPr>
          </a:p>
        </p:txBody>
      </p:sp>
      <p:sp>
        <p:nvSpPr>
          <p:cNvPr id="30" name="矩形 29"/>
          <p:cNvSpPr/>
          <p:nvPr/>
        </p:nvSpPr>
        <p:spPr>
          <a:xfrm>
            <a:off x="4692587" y="1395705"/>
            <a:ext cx="2348720" cy="523220"/>
          </a:xfrm>
          <a:prstGeom prst="rect">
            <a:avLst/>
          </a:prstGeom>
        </p:spPr>
        <p:txBody>
          <a:bodyPr wrap="none">
            <a:spAutoFit/>
          </a:bodyPr>
          <a:lstStyle/>
          <a:p>
            <a:r>
              <a:rPr lang="zh-CN" altLang="zh-CN" sz="2800" b="1" dirty="0"/>
              <a:t>科研</a:t>
            </a:r>
            <a:r>
              <a:rPr lang="zh-CN" altLang="zh-CN" sz="2800" b="1" dirty="0" smtClean="0"/>
              <a:t>发展战略</a:t>
            </a:r>
            <a:endParaRPr lang="zh-CN" altLang="en-US" sz="2800" dirty="0"/>
          </a:p>
        </p:txBody>
      </p:sp>
      <p:sp>
        <p:nvSpPr>
          <p:cNvPr id="31" name="矩形 30"/>
          <p:cNvSpPr/>
          <p:nvPr/>
        </p:nvSpPr>
        <p:spPr>
          <a:xfrm>
            <a:off x="875771" y="561256"/>
            <a:ext cx="3254417" cy="523220"/>
          </a:xfrm>
          <a:prstGeom prst="rect">
            <a:avLst/>
          </a:prstGeom>
        </p:spPr>
        <p:txBody>
          <a:bodyPr wrap="none">
            <a:spAutoFit/>
          </a:bodyPr>
          <a:lstStyle/>
          <a:p>
            <a:r>
              <a:rPr lang="zh-CN" altLang="en-US" sz="2800" b="1" dirty="0" smtClean="0">
                <a:solidFill>
                  <a:prstClr val="black"/>
                </a:solidFill>
                <a:latin typeface="+mn-ea"/>
              </a:rPr>
              <a:t>一、</a:t>
            </a:r>
            <a:r>
              <a:rPr lang="zh-CN" altLang="zh-CN" sz="2800" b="1" dirty="0" smtClean="0">
                <a:solidFill>
                  <a:prstClr val="black"/>
                </a:solidFill>
                <a:latin typeface="+mn-ea"/>
              </a:rPr>
              <a:t>“</a:t>
            </a:r>
            <a:r>
              <a:rPr lang="en-US" altLang="zh-CN" sz="2800" b="1" dirty="0" err="1">
                <a:solidFill>
                  <a:prstClr val="black"/>
                </a:solidFill>
                <a:latin typeface="+mn-ea"/>
              </a:rPr>
              <a:t>aruba</a:t>
            </a:r>
            <a:r>
              <a:rPr lang="zh-CN" altLang="zh-CN" sz="2800" b="1" dirty="0" smtClean="0">
                <a:solidFill>
                  <a:prstClr val="black"/>
                </a:solidFill>
                <a:latin typeface="+mn-ea"/>
              </a:rPr>
              <a:t>”</a:t>
            </a:r>
            <a:r>
              <a:rPr lang="zh-CN" altLang="en-US" sz="2800" b="1" dirty="0" smtClean="0">
                <a:solidFill>
                  <a:prstClr val="black"/>
                </a:solidFill>
                <a:latin typeface="+mn-ea"/>
              </a:rPr>
              <a:t>概述</a:t>
            </a:r>
            <a:endParaRPr lang="zh-CN" altLang="en-US" sz="2800" b="1" dirty="0">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par>
                          <p:cTn id="48" fill="hold">
                            <p:stCondLst>
                              <p:cond delay="5500"/>
                            </p:stCondLst>
                            <p:childTnLst>
                              <p:par>
                                <p:cTn id="49" presetID="53" presetClass="entr" presetSubtype="16"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par>
                          <p:cTn id="54" fill="hold">
                            <p:stCondLst>
                              <p:cond delay="6000"/>
                            </p:stCondLst>
                            <p:childTnLst>
                              <p:par>
                                <p:cTn id="55" presetID="42"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par>
                          <p:cTn id="60" fill="hold">
                            <p:stCondLst>
                              <p:cond delay="7000"/>
                            </p:stCondLst>
                            <p:childTnLst>
                              <p:par>
                                <p:cTn id="61" presetID="53" presetClass="entr" presetSubtype="16"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par>
                          <p:cTn id="66" fill="hold">
                            <p:stCondLst>
                              <p:cond delay="7500"/>
                            </p:stCondLst>
                            <p:childTnLst>
                              <p:par>
                                <p:cTn id="67" presetID="42" presetClass="entr" presetSubtype="0" fill="hold" grpId="0"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1000"/>
                                        <p:tgtEl>
                                          <p:spTgt spid="4"/>
                                        </p:tgtEl>
                                      </p:cBhvr>
                                    </p:animEffect>
                                    <p:anim calcmode="lin" valueType="num">
                                      <p:cBhvr>
                                        <p:cTn id="70" dur="1000" fill="hold"/>
                                        <p:tgtEl>
                                          <p:spTgt spid="4"/>
                                        </p:tgtEl>
                                        <p:attrNameLst>
                                          <p:attrName>ppt_x</p:attrName>
                                        </p:attrNameLst>
                                      </p:cBhvr>
                                      <p:tavLst>
                                        <p:tav tm="0">
                                          <p:val>
                                            <p:strVal val="#ppt_x"/>
                                          </p:val>
                                        </p:tav>
                                        <p:tav tm="100000">
                                          <p:val>
                                            <p:strVal val="#ppt_x"/>
                                          </p:val>
                                        </p:tav>
                                      </p:tavLst>
                                    </p:anim>
                                    <p:anim calcmode="lin" valueType="num">
                                      <p:cBhvr>
                                        <p:cTn id="71" dur="1000" fill="hold"/>
                                        <p:tgtEl>
                                          <p:spTgt spid="4"/>
                                        </p:tgtEl>
                                        <p:attrNameLst>
                                          <p:attrName>ppt_y</p:attrName>
                                        </p:attrNameLst>
                                      </p:cBhvr>
                                      <p:tavLst>
                                        <p:tav tm="0">
                                          <p:val>
                                            <p:strVal val="#ppt_y+.1"/>
                                          </p:val>
                                        </p:tav>
                                        <p:tav tm="100000">
                                          <p:val>
                                            <p:strVal val="#ppt_y"/>
                                          </p:val>
                                        </p:tav>
                                      </p:tavLst>
                                    </p:anim>
                                  </p:childTnLst>
                                </p:cTn>
                              </p:par>
                            </p:childTnLst>
                          </p:cTn>
                        </p:par>
                        <p:par>
                          <p:cTn id="72" fill="hold">
                            <p:stCondLst>
                              <p:cond delay="8500"/>
                            </p:stCondLst>
                            <p:childTnLst>
                              <p:par>
                                <p:cTn id="73" presetID="22" presetClass="entr" presetSubtype="4"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down)">
                                      <p:cBhvr>
                                        <p:cTn id="75" dur="500"/>
                                        <p:tgtEl>
                                          <p:spTgt spid="24"/>
                                        </p:tgtEl>
                                      </p:cBhvr>
                                    </p:animEffect>
                                  </p:childTnLst>
                                </p:cTn>
                              </p:par>
                            </p:childTnLst>
                          </p:cTn>
                        </p:par>
                        <p:par>
                          <p:cTn id="76" fill="hold">
                            <p:stCondLst>
                              <p:cond delay="9000"/>
                            </p:stCondLst>
                            <p:childTnLst>
                              <p:par>
                                <p:cTn id="77" presetID="53" presetClass="entr" presetSubtype="16"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childTnLst>
                          </p:cTn>
                        </p:par>
                        <p:par>
                          <p:cTn id="82" fill="hold">
                            <p:stCondLst>
                              <p:cond delay="9500"/>
                            </p:stCondLst>
                            <p:childTnLst>
                              <p:par>
                                <p:cTn id="83" presetID="42"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par>
                          <p:cTn id="88" fill="hold">
                            <p:stCondLst>
                              <p:cond delay="10500"/>
                            </p:stCondLst>
                            <p:childTnLst>
                              <p:par>
                                <p:cTn id="89" presetID="53" presetClass="entr" presetSubtype="16"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p:cTn id="91" dur="500" fill="hold"/>
                                        <p:tgtEl>
                                          <p:spTgt spid="6"/>
                                        </p:tgtEl>
                                        <p:attrNameLst>
                                          <p:attrName>ppt_w</p:attrName>
                                        </p:attrNameLst>
                                      </p:cBhvr>
                                      <p:tavLst>
                                        <p:tav tm="0">
                                          <p:val>
                                            <p:fltVal val="0"/>
                                          </p:val>
                                        </p:tav>
                                        <p:tav tm="100000">
                                          <p:val>
                                            <p:strVal val="#ppt_w"/>
                                          </p:val>
                                        </p:tav>
                                      </p:tavLst>
                                    </p:anim>
                                    <p:anim calcmode="lin" valueType="num">
                                      <p:cBhvr>
                                        <p:cTn id="92" dur="500" fill="hold"/>
                                        <p:tgtEl>
                                          <p:spTgt spid="6"/>
                                        </p:tgtEl>
                                        <p:attrNameLst>
                                          <p:attrName>ppt_h</p:attrName>
                                        </p:attrNameLst>
                                      </p:cBhvr>
                                      <p:tavLst>
                                        <p:tav tm="0">
                                          <p:val>
                                            <p:fltVal val="0"/>
                                          </p:val>
                                        </p:tav>
                                        <p:tav tm="100000">
                                          <p:val>
                                            <p:strVal val="#ppt_h"/>
                                          </p:val>
                                        </p:tav>
                                      </p:tavLst>
                                    </p:anim>
                                    <p:animEffect transition="in" filter="fade">
                                      <p:cBhvr>
                                        <p:cTn id="93" dur="500"/>
                                        <p:tgtEl>
                                          <p:spTgt spid="6"/>
                                        </p:tgtEl>
                                      </p:cBhvr>
                                    </p:animEffect>
                                  </p:childTnLst>
                                </p:cTn>
                              </p:par>
                            </p:childTnLst>
                          </p:cTn>
                        </p:par>
                        <p:par>
                          <p:cTn id="94" fill="hold">
                            <p:stCondLst>
                              <p:cond delay="11000"/>
                            </p:stCondLst>
                            <p:childTnLst>
                              <p:par>
                                <p:cTn id="95" presetID="42" presetClass="entr" presetSubtype="0" fill="hold" grpId="0" nodeType="after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1000"/>
                                        <p:tgtEl>
                                          <p:spTgt spid="2"/>
                                        </p:tgtEl>
                                      </p:cBhvr>
                                    </p:animEffect>
                                    <p:anim calcmode="lin" valueType="num">
                                      <p:cBhvr>
                                        <p:cTn id="98" dur="1000" fill="hold"/>
                                        <p:tgtEl>
                                          <p:spTgt spid="2"/>
                                        </p:tgtEl>
                                        <p:attrNameLst>
                                          <p:attrName>ppt_x</p:attrName>
                                        </p:attrNameLst>
                                      </p:cBhvr>
                                      <p:tavLst>
                                        <p:tav tm="0">
                                          <p:val>
                                            <p:strVal val="#ppt_x"/>
                                          </p:val>
                                        </p:tav>
                                        <p:tav tm="100000">
                                          <p:val>
                                            <p:strVal val="#ppt_x"/>
                                          </p:val>
                                        </p:tav>
                                      </p:tavLst>
                                    </p:anim>
                                    <p:anim calcmode="lin" valueType="num">
                                      <p:cBhvr>
                                        <p:cTn id="99" dur="1000" fill="hold"/>
                                        <p:tgtEl>
                                          <p:spTgt spid="2"/>
                                        </p:tgtEl>
                                        <p:attrNameLst>
                                          <p:attrName>ppt_y</p:attrName>
                                        </p:attrNameLst>
                                      </p:cBhvr>
                                      <p:tavLst>
                                        <p:tav tm="0">
                                          <p:val>
                                            <p:strVal val="#ppt_y+.1"/>
                                          </p:val>
                                        </p:tav>
                                        <p:tav tm="100000">
                                          <p:val>
                                            <p:strVal val="#ppt_y"/>
                                          </p:val>
                                        </p:tav>
                                      </p:tavLst>
                                    </p:anim>
                                  </p:childTnLst>
                                </p:cTn>
                              </p:par>
                            </p:childTnLst>
                          </p:cTn>
                        </p:par>
                        <p:par>
                          <p:cTn id="100" fill="hold">
                            <p:stCondLst>
                              <p:cond delay="12000"/>
                            </p:stCondLst>
                            <p:childTnLst>
                              <p:par>
                                <p:cTn id="101" presetID="22" presetClass="entr" presetSubtype="4" fill="hold" grpId="0" nodeType="after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down)">
                                      <p:cBhvr>
                                        <p:cTn id="103" dur="500"/>
                                        <p:tgtEl>
                                          <p:spTgt spid="27"/>
                                        </p:tgtEl>
                                      </p:cBhvr>
                                    </p:animEffect>
                                  </p:childTnLst>
                                </p:cTn>
                              </p:par>
                            </p:childTnLst>
                          </p:cTn>
                        </p:par>
                        <p:par>
                          <p:cTn id="104" fill="hold">
                            <p:stCondLst>
                              <p:cond delay="12500"/>
                            </p:stCondLst>
                            <p:childTnLst>
                              <p:par>
                                <p:cTn id="105" presetID="53" presetClass="entr" presetSubtype="16" fill="hold" grpId="0" nodeType="after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p:cTn id="107" dur="500" fill="hold"/>
                                        <p:tgtEl>
                                          <p:spTgt spid="26"/>
                                        </p:tgtEl>
                                        <p:attrNameLst>
                                          <p:attrName>ppt_w</p:attrName>
                                        </p:attrNameLst>
                                      </p:cBhvr>
                                      <p:tavLst>
                                        <p:tav tm="0">
                                          <p:val>
                                            <p:fltVal val="0"/>
                                          </p:val>
                                        </p:tav>
                                        <p:tav tm="100000">
                                          <p:val>
                                            <p:strVal val="#ppt_w"/>
                                          </p:val>
                                        </p:tav>
                                      </p:tavLst>
                                    </p:anim>
                                    <p:anim calcmode="lin" valueType="num">
                                      <p:cBhvr>
                                        <p:cTn id="108" dur="500" fill="hold"/>
                                        <p:tgtEl>
                                          <p:spTgt spid="26"/>
                                        </p:tgtEl>
                                        <p:attrNameLst>
                                          <p:attrName>ppt_h</p:attrName>
                                        </p:attrNameLst>
                                      </p:cBhvr>
                                      <p:tavLst>
                                        <p:tav tm="0">
                                          <p:val>
                                            <p:fltVal val="0"/>
                                          </p:val>
                                        </p:tav>
                                        <p:tav tm="100000">
                                          <p:val>
                                            <p:strVal val="#ppt_h"/>
                                          </p:val>
                                        </p:tav>
                                      </p:tavLst>
                                    </p:anim>
                                    <p:animEffect transition="in" filter="fade">
                                      <p:cBhvr>
                                        <p:cTn id="109" dur="500"/>
                                        <p:tgtEl>
                                          <p:spTgt spid="26"/>
                                        </p:tgtEl>
                                      </p:cBhvr>
                                    </p:animEffect>
                                  </p:childTnLst>
                                </p:cTn>
                              </p:par>
                            </p:childTnLst>
                          </p:cTn>
                        </p:par>
                        <p:par>
                          <p:cTn id="110" fill="hold">
                            <p:stCondLst>
                              <p:cond delay="13000"/>
                            </p:stCondLst>
                            <p:childTnLst>
                              <p:par>
                                <p:cTn id="111" presetID="42" presetClass="entr" presetSubtype="0" fill="hold" grpId="0" nodeType="after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fade">
                                      <p:cBhvr>
                                        <p:cTn id="113" dur="1000"/>
                                        <p:tgtEl>
                                          <p:spTgt spid="28"/>
                                        </p:tgtEl>
                                      </p:cBhvr>
                                    </p:animEffect>
                                    <p:anim calcmode="lin" valueType="num">
                                      <p:cBhvr>
                                        <p:cTn id="114" dur="1000" fill="hold"/>
                                        <p:tgtEl>
                                          <p:spTgt spid="28"/>
                                        </p:tgtEl>
                                        <p:attrNameLst>
                                          <p:attrName>ppt_x</p:attrName>
                                        </p:attrNameLst>
                                      </p:cBhvr>
                                      <p:tavLst>
                                        <p:tav tm="0">
                                          <p:val>
                                            <p:strVal val="#ppt_x"/>
                                          </p:val>
                                        </p:tav>
                                        <p:tav tm="100000">
                                          <p:val>
                                            <p:strVal val="#ppt_x"/>
                                          </p:val>
                                        </p:tav>
                                      </p:tavLst>
                                    </p:anim>
                                    <p:anim calcmode="lin" valueType="num">
                                      <p:cBhvr>
                                        <p:cTn id="115" dur="1000" fill="hold"/>
                                        <p:tgtEl>
                                          <p:spTgt spid="28"/>
                                        </p:tgtEl>
                                        <p:attrNameLst>
                                          <p:attrName>ppt_y</p:attrName>
                                        </p:attrNameLst>
                                      </p:cBhvr>
                                      <p:tavLst>
                                        <p:tav tm="0">
                                          <p:val>
                                            <p:strVal val="#ppt_y+.1"/>
                                          </p:val>
                                        </p:tav>
                                        <p:tav tm="100000">
                                          <p:val>
                                            <p:strVal val="#ppt_y"/>
                                          </p:val>
                                        </p:tav>
                                      </p:tavLst>
                                    </p:anim>
                                  </p:childTnLst>
                                </p:cTn>
                              </p:par>
                            </p:childTnLst>
                          </p:cTn>
                        </p:par>
                        <p:par>
                          <p:cTn id="116" fill="hold">
                            <p:stCondLst>
                              <p:cond delay="14000"/>
                            </p:stCondLst>
                            <p:childTnLst>
                              <p:par>
                                <p:cTn id="117" presetID="42" presetClass="entr" presetSubtype="0" fill="hold" grpId="0"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4" grpId="0" animBg="1"/>
      <p:bldP spid="15" grpId="0" animBg="1"/>
      <p:bldP spid="16" grpId="0" animBg="1"/>
      <p:bldP spid="17" grpId="0"/>
      <p:bldP spid="18" grpId="0" animBg="1"/>
      <p:bldP spid="19" grpId="0"/>
      <p:bldP spid="20" grpId="0"/>
      <p:bldP spid="21" grpId="0" animBg="1"/>
      <p:bldP spid="22" grpId="0"/>
      <p:bldP spid="23" grpId="0"/>
      <p:bldP spid="24" grpId="0" animBg="1"/>
      <p:bldP spid="25" grpId="0"/>
      <p:bldP spid="26" grpId="0"/>
      <p:bldP spid="27" grpId="0" animBg="1"/>
      <p:bldP spid="28" grpId="0"/>
      <p:bldP spid="29" grpId="0"/>
    </p:bldLst>
  </p:timing>
</p:sld>
</file>

<file path=ppt/tags/tag1.xml><?xml version="1.0" encoding="utf-8"?>
<p:tagLst xmlns:p="http://schemas.openxmlformats.org/presentationml/2006/main">
  <p:tag name="KSO_WM_TAG_VERSION" val="1.0"/>
  <p:tag name="KSO_WM_BEAUTIFY_FLAG" val="#wm#"/>
  <p:tag name="KSO_WM_TEMPLATE_CATEGORY" val="custom"/>
  <p:tag name="KSO_WM_TEMPLATE_INDEX" val="160492"/>
  <p:tag name="KSO_WM_UNIT_TYPE" val="a"/>
  <p:tag name="KSO_WM_UNIT_INDEX" val="1"/>
  <p:tag name="KSO_WM_UNIT_ID" val="custom160492_1*a*1"/>
  <p:tag name="KSO_WM_UNIT_CLEAR" val="1"/>
  <p:tag name="KSO_WM_UNIT_LAYERLEVEL" val="1"/>
  <p:tag name="KSO_WM_UNIT_VALUE" val="14"/>
  <p:tag name="KSO_WM_UNIT_ISCONTENTSTITLE" val="0"/>
  <p:tag name="KSO_WM_UNIT_HIGHLIGHT" val="0"/>
  <p:tag name="KSO_WM_UNIT_COMPATIBLE" val="0"/>
  <p:tag name="KSO_WM_UNIT_PRESET_TEXT_INDEX" val="3"/>
  <p:tag name="KSO_WM_UNIT_PRESET_TEXT_LEN" val="17"/>
</p:tagLst>
</file>

<file path=ppt/tags/tag2.xml><?xml version="1.0" encoding="utf-8"?>
<p:tagLst xmlns:p="http://schemas.openxmlformats.org/presentationml/2006/main">
  <p:tag name="KSO_WM_TAG_VERSION" val="1.0"/>
  <p:tag name="KSO_WM_BEAUTIFY_FLAG" val="#wm#"/>
  <p:tag name="KSO_WM_TEMPLATE_CATEGORY" val="custom"/>
  <p:tag name="KSO_WM_TEMPLATE_INDEX" val="160492"/>
  <p:tag name="KSO_WM_UNIT_TYPE" val="b"/>
  <p:tag name="KSO_WM_UNIT_INDEX" val="1"/>
  <p:tag name="KSO_WM_UNIT_ID" val="custom160492_1*b*1"/>
  <p:tag name="KSO_WM_UNIT_CLEAR" val="1"/>
  <p:tag name="KSO_WM_UNIT_LAYERLEVEL" val="1"/>
  <p:tag name="KSO_WM_UNIT_VALUE" val="29"/>
  <p:tag name="KSO_WM_UNIT_ISCONTENTSTITLE" val="0"/>
  <p:tag name="KSO_WM_UNIT_HIGHLIGHT" val="0"/>
  <p:tag name="KSO_WM_UNIT_COMPATIBLE" val="0"/>
  <p:tag name="KSO_WM_UNIT_PRESET_TEXT_INDEX" val="3"/>
  <p:tag name="KSO_WM_UNIT_PRESET_TEXT_LEN" val="17"/>
</p:tagLst>
</file>

<file path=ppt/tags/tag3.xml><?xml version="1.0" encoding="utf-8"?>
<p:tagLst xmlns:p="http://schemas.openxmlformats.org/presentationml/2006/main">
  <p:tag name="KSO_WM_TEMPLATE_CATEGORY" val="basetag"/>
  <p:tag name="KSO_WM_TEMPLATE_INDEX" val="20163612"/>
  <p:tag name="KSO_WM_TAG_VERSION" val="1.0"/>
  <p:tag name="KSO_WM_SLIDE_ID" val="custom160492_1"/>
  <p:tag name="KSO_WM_SLIDE_INDEX" val="1"/>
  <p:tag name="KSO_WM_SLIDE_ITEM_CNT" val="2"/>
  <p:tag name="KSO_WM_SLIDE_LAYOUT" val="a_b"/>
  <p:tag name="KSO_WM_SLIDE_LAYOUT_CNT" val="1_1"/>
  <p:tag name="KSO_WM_SLIDE_TYPE" val="title"/>
  <p:tag name="KSO_WM_TEMPLATE_THUMBS_INDEX" val="1、11、12、16、22、26、27、28、29"/>
  <p:tag name="KSO_WM_BEAUTIFY_FLAG" val="#wm#"/>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solidFill>
              <a:schemeClr val="bg1"/>
            </a:solidFill>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ayers">
  <a:themeElements>
    <a:clrScheme name="2_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fontScheme name="2_Layers">
      <a:majorFont>
        <a:latin typeface="Times New Roman"/>
        <a:ea typeface="宋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kumimoji="0" 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kumimoji="0" 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2_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2_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2_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2_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2_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2_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2_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2_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6219</Words>
  <Application>WPS 演示</Application>
  <PresentationFormat>自定义</PresentationFormat>
  <Paragraphs>643</Paragraphs>
  <Slides>57</Slides>
  <Notes>3</Notes>
  <HiddenSlides>0</HiddenSlides>
  <MMClips>1</MMClips>
  <ScaleCrop>false</ScaleCrop>
  <HeadingPairs>
    <vt:vector size="8" baseType="variant">
      <vt:variant>
        <vt:lpstr>已用的字体</vt:lpstr>
      </vt:variant>
      <vt:variant>
        <vt:i4>30</vt:i4>
      </vt:variant>
      <vt:variant>
        <vt:lpstr>主题</vt:lpstr>
      </vt:variant>
      <vt:variant>
        <vt:i4>3</vt:i4>
      </vt:variant>
      <vt:variant>
        <vt:lpstr>嵌入 OLE 服务器</vt:lpstr>
      </vt:variant>
      <vt:variant>
        <vt:i4>1</vt:i4>
      </vt:variant>
      <vt:variant>
        <vt:lpstr>幻灯片标题</vt:lpstr>
      </vt:variant>
      <vt:variant>
        <vt:i4>57</vt:i4>
      </vt:variant>
    </vt:vector>
  </HeadingPairs>
  <TitlesOfParts>
    <vt:vector size="91" baseType="lpstr">
      <vt:lpstr>Arial</vt:lpstr>
      <vt:lpstr>宋体</vt:lpstr>
      <vt:lpstr>Wingdings</vt:lpstr>
      <vt:lpstr>隶书</vt:lpstr>
      <vt:lpstr>Times New Roman</vt:lpstr>
      <vt:lpstr>锐字云字库魏体1.0</vt:lpstr>
      <vt:lpstr>楷体</vt:lpstr>
      <vt:lpstr>方正正中黑简体</vt:lpstr>
      <vt:lpstr>方正兰亭细黑_GBK</vt:lpstr>
      <vt:lpstr>微软雅黑</vt:lpstr>
      <vt:lpstr>Calibri Light</vt:lpstr>
      <vt:lpstr>Calibri</vt:lpstr>
      <vt:lpstr>方正正黑简体</vt:lpstr>
      <vt:lpstr>方正粗宋简体</vt:lpstr>
      <vt:lpstr>Ping Hei</vt:lpstr>
      <vt:lpstr>造字工房悦黑体验版常规体</vt:lpstr>
      <vt:lpstr>Impact MT Std</vt:lpstr>
      <vt:lpstr>Arial Rounded MT Bold</vt:lpstr>
      <vt:lpstr>Impact</vt:lpstr>
      <vt:lpstr>HY견고딕</vt:lpstr>
      <vt:lpstr>黑体</vt:lpstr>
      <vt:lpstr>仿宋</vt:lpstr>
      <vt:lpstr>华文行楷</vt:lpstr>
      <vt:lpstr>华文细黑</vt:lpstr>
      <vt:lpstr>Arial</vt:lpstr>
      <vt:lpstr>楷体_GB2312</vt:lpstr>
      <vt:lpstr>方正舒体</vt:lpstr>
      <vt:lpstr>IDAutomationC39XS</vt:lpstr>
      <vt:lpstr>新宋体</vt:lpstr>
      <vt:lpstr>Malgun Gothic</vt:lpstr>
      <vt:lpstr>Office 主题</vt:lpstr>
      <vt:lpstr>自定义设计方案</vt:lpstr>
      <vt:lpstr>2_Layers</vt:lpstr>
      <vt:lpstr>Visio.Drawing.11</vt:lpstr>
      <vt:lpstr>合作融合与科研创新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Mcx</dc:creator>
  <cp:lastModifiedBy>Administrator</cp:lastModifiedBy>
  <cp:revision>403</cp:revision>
  <dcterms:created xsi:type="dcterms:W3CDTF">2014-11-23T16:31:00Z</dcterms:created>
  <dcterms:modified xsi:type="dcterms:W3CDTF">2017-05-25T00:15:26Z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